
<file path=[Content_Types].xml><?xml version="1.0" encoding="utf-8"?>
<Types xmlns="http://schemas.openxmlformats.org/package/2006/content-types">
  <Default Extension="crdownload"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7"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60"/>
  </p:normalViewPr>
  <p:slideViewPr>
    <p:cSldViewPr snapToGrid="0">
      <p:cViewPr varScale="1">
        <p:scale>
          <a:sx n="123" d="100"/>
          <a:sy n="123" d="100"/>
        </p:scale>
        <p:origin x="25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3A2258B-EC69-1B52-62DC-4285694AA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Veri Yer Tutucusu 2">
            <a:extLst>
              <a:ext uri="{FF2B5EF4-FFF2-40B4-BE49-F238E27FC236}">
                <a16:creationId xmlns:a16="http://schemas.microsoft.com/office/drawing/2014/main" id="{FEE6F40D-7EAF-9006-E7AE-B1BC9092EF8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9E335E-E591-5E46-B5D1-68601913C0D9}" type="datetimeFigureOut">
              <a:rPr lang="fr-FR"/>
              <a:pPr>
                <a:defRPr/>
              </a:pPr>
              <a:t>21/11/2024</a:t>
            </a:fld>
            <a:endParaRPr lang="fr-FR"/>
          </a:p>
        </p:txBody>
      </p:sp>
      <p:sp>
        <p:nvSpPr>
          <p:cNvPr id="4" name="Slayt Resmi Yer Tutucusu 3">
            <a:extLst>
              <a:ext uri="{FF2B5EF4-FFF2-40B4-BE49-F238E27FC236}">
                <a16:creationId xmlns:a16="http://schemas.microsoft.com/office/drawing/2014/main" id="{90A82607-6856-C2E3-2D7F-E4D6EB1185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 Yer Tutucusu 4">
            <a:extLst>
              <a:ext uri="{FF2B5EF4-FFF2-40B4-BE49-F238E27FC236}">
                <a16:creationId xmlns:a16="http://schemas.microsoft.com/office/drawing/2014/main" id="{796FA9D5-8BA3-F043-2835-AEE672AB4A2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fr-FR" noProof="0"/>
          </a:p>
        </p:txBody>
      </p:sp>
      <p:sp>
        <p:nvSpPr>
          <p:cNvPr id="6" name="Alt Bilgi Yer Tutucusu 5">
            <a:extLst>
              <a:ext uri="{FF2B5EF4-FFF2-40B4-BE49-F238E27FC236}">
                <a16:creationId xmlns:a16="http://schemas.microsoft.com/office/drawing/2014/main" id="{DEFE3F26-F243-7D63-C25D-C117D62A1A7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Slayt Numarası Yer Tutucusu 6">
            <a:extLst>
              <a:ext uri="{FF2B5EF4-FFF2-40B4-BE49-F238E27FC236}">
                <a16:creationId xmlns:a16="http://schemas.microsoft.com/office/drawing/2014/main" id="{8A991958-53A9-8AD5-2F7D-A6680CF5512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24ACE56-486E-8A4A-BD2A-0E19D67C7717}"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fr-F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fr-FR"/>
          </a:p>
        </p:txBody>
      </p:sp>
      <p:sp>
        <p:nvSpPr>
          <p:cNvPr id="4" name="Veri Yer Tutucusu 3">
            <a:extLst>
              <a:ext uri="{FF2B5EF4-FFF2-40B4-BE49-F238E27FC236}">
                <a16:creationId xmlns:a16="http://schemas.microsoft.com/office/drawing/2014/main" id="{266A0946-1749-43AB-B6A2-4FCBC072959D}"/>
              </a:ext>
            </a:extLst>
          </p:cNvPr>
          <p:cNvSpPr>
            <a:spLocks noGrp="1"/>
          </p:cNvSpPr>
          <p:nvPr>
            <p:ph type="dt" sz="half" idx="10"/>
          </p:nvPr>
        </p:nvSpPr>
        <p:spPr/>
        <p:txBody>
          <a:bodyPr/>
          <a:lstStyle>
            <a:lvl1pPr>
              <a:defRPr/>
            </a:lvl1pPr>
          </a:lstStyle>
          <a:p>
            <a:pPr>
              <a:defRPr/>
            </a:pPr>
            <a:fld id="{1B6EE26A-A9F7-904D-BD2F-EA987915106B}" type="datetimeFigureOut">
              <a:rPr lang="fr-FR"/>
              <a:pPr>
                <a:defRPr/>
              </a:pPr>
              <a:t>21/11/2024</a:t>
            </a:fld>
            <a:endParaRPr lang="fr-FR"/>
          </a:p>
        </p:txBody>
      </p:sp>
      <p:sp>
        <p:nvSpPr>
          <p:cNvPr id="5" name="Alt Bilgi Yer Tutucusu 4">
            <a:extLst>
              <a:ext uri="{FF2B5EF4-FFF2-40B4-BE49-F238E27FC236}">
                <a16:creationId xmlns:a16="http://schemas.microsoft.com/office/drawing/2014/main" id="{2EFFE03E-E251-AB74-7426-EB0001F4684B}"/>
              </a:ext>
            </a:extLst>
          </p:cNvPr>
          <p:cNvSpPr>
            <a:spLocks noGrp="1"/>
          </p:cNvSpPr>
          <p:nvPr>
            <p:ph type="ftr" sz="quarter" idx="11"/>
          </p:nvPr>
        </p:nvSpPr>
        <p:spPr/>
        <p:txBody>
          <a:bodyPr/>
          <a:lstStyle>
            <a:lvl1pPr>
              <a:defRPr/>
            </a:lvl1pPr>
          </a:lstStyle>
          <a:p>
            <a:pPr>
              <a:defRPr/>
            </a:pPr>
            <a:endParaRPr lang="fr-FR"/>
          </a:p>
        </p:txBody>
      </p:sp>
      <p:sp>
        <p:nvSpPr>
          <p:cNvPr id="6" name="Slayt Numarası Yer Tutucusu 5">
            <a:extLst>
              <a:ext uri="{FF2B5EF4-FFF2-40B4-BE49-F238E27FC236}">
                <a16:creationId xmlns:a16="http://schemas.microsoft.com/office/drawing/2014/main" id="{6E45976D-B38E-6AC9-6E14-80BC2ADCEE8B}"/>
              </a:ext>
            </a:extLst>
          </p:cNvPr>
          <p:cNvSpPr>
            <a:spLocks noGrp="1"/>
          </p:cNvSpPr>
          <p:nvPr>
            <p:ph type="sldNum" sz="quarter" idx="12"/>
          </p:nvPr>
        </p:nvSpPr>
        <p:spPr/>
        <p:txBody>
          <a:bodyPr/>
          <a:lstStyle>
            <a:lvl1pPr>
              <a:defRPr/>
            </a:lvl1pPr>
          </a:lstStyle>
          <a:p>
            <a:pPr>
              <a:defRPr/>
            </a:pPr>
            <a:fld id="{85B5ED40-2AB6-8647-B2B6-0EF9217EA8EC}" type="slidenum">
              <a:rPr lang="fr-FR"/>
              <a:pPr>
                <a:defRPr/>
              </a:pPr>
              <a:t>‹#›</a:t>
            </a:fld>
            <a:endParaRPr lang="fr-FR"/>
          </a:p>
        </p:txBody>
      </p:sp>
    </p:spTree>
    <p:extLst>
      <p:ext uri="{BB962C8B-B14F-4D97-AF65-F5344CB8AC3E}">
        <p14:creationId xmlns:p14="http://schemas.microsoft.com/office/powerpoint/2010/main" val="237332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fr-F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4" name="Veri Yer Tutucusu 3">
            <a:extLst>
              <a:ext uri="{FF2B5EF4-FFF2-40B4-BE49-F238E27FC236}">
                <a16:creationId xmlns:a16="http://schemas.microsoft.com/office/drawing/2014/main" id="{B474881F-BFCB-D0A5-C705-BEB3938EBF67}"/>
              </a:ext>
            </a:extLst>
          </p:cNvPr>
          <p:cNvSpPr>
            <a:spLocks noGrp="1"/>
          </p:cNvSpPr>
          <p:nvPr>
            <p:ph type="dt" sz="half" idx="10"/>
          </p:nvPr>
        </p:nvSpPr>
        <p:spPr/>
        <p:txBody>
          <a:bodyPr/>
          <a:lstStyle>
            <a:lvl1pPr>
              <a:defRPr/>
            </a:lvl1pPr>
          </a:lstStyle>
          <a:p>
            <a:pPr>
              <a:defRPr/>
            </a:pPr>
            <a:fld id="{AC826B70-E16B-3049-AC84-A01919B8A2CB}" type="datetimeFigureOut">
              <a:rPr lang="fr-FR"/>
              <a:pPr>
                <a:defRPr/>
              </a:pPr>
              <a:t>21/11/2024</a:t>
            </a:fld>
            <a:endParaRPr lang="fr-FR"/>
          </a:p>
        </p:txBody>
      </p:sp>
      <p:sp>
        <p:nvSpPr>
          <p:cNvPr id="5" name="Alt Bilgi Yer Tutucusu 4">
            <a:extLst>
              <a:ext uri="{FF2B5EF4-FFF2-40B4-BE49-F238E27FC236}">
                <a16:creationId xmlns:a16="http://schemas.microsoft.com/office/drawing/2014/main" id="{565DFDA4-7216-2FE5-1A28-B2881560F91D}"/>
              </a:ext>
            </a:extLst>
          </p:cNvPr>
          <p:cNvSpPr>
            <a:spLocks noGrp="1"/>
          </p:cNvSpPr>
          <p:nvPr>
            <p:ph type="ftr" sz="quarter" idx="11"/>
          </p:nvPr>
        </p:nvSpPr>
        <p:spPr/>
        <p:txBody>
          <a:bodyPr/>
          <a:lstStyle>
            <a:lvl1pPr>
              <a:defRPr/>
            </a:lvl1pPr>
          </a:lstStyle>
          <a:p>
            <a:pPr>
              <a:defRPr/>
            </a:pPr>
            <a:endParaRPr lang="fr-FR"/>
          </a:p>
        </p:txBody>
      </p:sp>
      <p:sp>
        <p:nvSpPr>
          <p:cNvPr id="6" name="Slayt Numarası Yer Tutucusu 5">
            <a:extLst>
              <a:ext uri="{FF2B5EF4-FFF2-40B4-BE49-F238E27FC236}">
                <a16:creationId xmlns:a16="http://schemas.microsoft.com/office/drawing/2014/main" id="{E81AE66D-C779-6967-19C8-074B19C81108}"/>
              </a:ext>
            </a:extLst>
          </p:cNvPr>
          <p:cNvSpPr>
            <a:spLocks noGrp="1"/>
          </p:cNvSpPr>
          <p:nvPr>
            <p:ph type="sldNum" sz="quarter" idx="12"/>
          </p:nvPr>
        </p:nvSpPr>
        <p:spPr/>
        <p:txBody>
          <a:bodyPr/>
          <a:lstStyle>
            <a:lvl1pPr>
              <a:defRPr/>
            </a:lvl1pPr>
          </a:lstStyle>
          <a:p>
            <a:pPr>
              <a:defRPr/>
            </a:pPr>
            <a:fld id="{DA94E05B-8F13-8B47-BCA5-0F487E903C06}" type="slidenum">
              <a:rPr lang="fr-FR"/>
              <a:pPr>
                <a:defRPr/>
              </a:pPr>
              <a:t>‹#›</a:t>
            </a:fld>
            <a:endParaRPr lang="fr-FR"/>
          </a:p>
        </p:txBody>
      </p:sp>
    </p:spTree>
    <p:extLst>
      <p:ext uri="{BB962C8B-B14F-4D97-AF65-F5344CB8AC3E}">
        <p14:creationId xmlns:p14="http://schemas.microsoft.com/office/powerpoint/2010/main" val="11906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fr-F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4" name="Veri Yer Tutucusu 3">
            <a:extLst>
              <a:ext uri="{FF2B5EF4-FFF2-40B4-BE49-F238E27FC236}">
                <a16:creationId xmlns:a16="http://schemas.microsoft.com/office/drawing/2014/main" id="{1C0787A1-CE9C-19C9-8C6D-3CA5A6410C3A}"/>
              </a:ext>
            </a:extLst>
          </p:cNvPr>
          <p:cNvSpPr>
            <a:spLocks noGrp="1"/>
          </p:cNvSpPr>
          <p:nvPr>
            <p:ph type="dt" sz="half" idx="10"/>
          </p:nvPr>
        </p:nvSpPr>
        <p:spPr/>
        <p:txBody>
          <a:bodyPr/>
          <a:lstStyle>
            <a:lvl1pPr>
              <a:defRPr/>
            </a:lvl1pPr>
          </a:lstStyle>
          <a:p>
            <a:pPr>
              <a:defRPr/>
            </a:pPr>
            <a:fld id="{FDB7CB4F-453D-394A-8F09-8AB202D6F778}" type="datetimeFigureOut">
              <a:rPr lang="fr-FR"/>
              <a:pPr>
                <a:defRPr/>
              </a:pPr>
              <a:t>21/11/2024</a:t>
            </a:fld>
            <a:endParaRPr lang="fr-FR"/>
          </a:p>
        </p:txBody>
      </p:sp>
      <p:sp>
        <p:nvSpPr>
          <p:cNvPr id="5" name="Alt Bilgi Yer Tutucusu 4">
            <a:extLst>
              <a:ext uri="{FF2B5EF4-FFF2-40B4-BE49-F238E27FC236}">
                <a16:creationId xmlns:a16="http://schemas.microsoft.com/office/drawing/2014/main" id="{464EDE69-EDFE-A850-5215-9FBA6909DE58}"/>
              </a:ext>
            </a:extLst>
          </p:cNvPr>
          <p:cNvSpPr>
            <a:spLocks noGrp="1"/>
          </p:cNvSpPr>
          <p:nvPr>
            <p:ph type="ftr" sz="quarter" idx="11"/>
          </p:nvPr>
        </p:nvSpPr>
        <p:spPr/>
        <p:txBody>
          <a:bodyPr/>
          <a:lstStyle>
            <a:lvl1pPr>
              <a:defRPr/>
            </a:lvl1pPr>
          </a:lstStyle>
          <a:p>
            <a:pPr>
              <a:defRPr/>
            </a:pPr>
            <a:endParaRPr lang="fr-FR"/>
          </a:p>
        </p:txBody>
      </p:sp>
      <p:sp>
        <p:nvSpPr>
          <p:cNvPr id="6" name="Slayt Numarası Yer Tutucusu 5">
            <a:extLst>
              <a:ext uri="{FF2B5EF4-FFF2-40B4-BE49-F238E27FC236}">
                <a16:creationId xmlns:a16="http://schemas.microsoft.com/office/drawing/2014/main" id="{DEA952E3-D9EF-6819-2C5F-0182B9CD975A}"/>
              </a:ext>
            </a:extLst>
          </p:cNvPr>
          <p:cNvSpPr>
            <a:spLocks noGrp="1"/>
          </p:cNvSpPr>
          <p:nvPr>
            <p:ph type="sldNum" sz="quarter" idx="12"/>
          </p:nvPr>
        </p:nvSpPr>
        <p:spPr/>
        <p:txBody>
          <a:bodyPr/>
          <a:lstStyle>
            <a:lvl1pPr>
              <a:defRPr/>
            </a:lvl1pPr>
          </a:lstStyle>
          <a:p>
            <a:pPr>
              <a:defRPr/>
            </a:pPr>
            <a:fld id="{DF332C37-F53A-C341-80B3-41D119D2A3C1}" type="slidenum">
              <a:rPr lang="fr-FR"/>
              <a:pPr>
                <a:defRPr/>
              </a:pPr>
              <a:t>‹#›</a:t>
            </a:fld>
            <a:endParaRPr lang="fr-FR"/>
          </a:p>
        </p:txBody>
      </p:sp>
    </p:spTree>
    <p:extLst>
      <p:ext uri="{BB962C8B-B14F-4D97-AF65-F5344CB8AC3E}">
        <p14:creationId xmlns:p14="http://schemas.microsoft.com/office/powerpoint/2010/main" val="252443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fr-F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4" name="Veri Yer Tutucusu 3">
            <a:extLst>
              <a:ext uri="{FF2B5EF4-FFF2-40B4-BE49-F238E27FC236}">
                <a16:creationId xmlns:a16="http://schemas.microsoft.com/office/drawing/2014/main" id="{10499680-0727-05A0-5F66-6C6EDC487DF8}"/>
              </a:ext>
            </a:extLst>
          </p:cNvPr>
          <p:cNvSpPr>
            <a:spLocks noGrp="1"/>
          </p:cNvSpPr>
          <p:nvPr>
            <p:ph type="dt" sz="half" idx="10"/>
          </p:nvPr>
        </p:nvSpPr>
        <p:spPr/>
        <p:txBody>
          <a:bodyPr/>
          <a:lstStyle>
            <a:lvl1pPr>
              <a:defRPr/>
            </a:lvl1pPr>
          </a:lstStyle>
          <a:p>
            <a:pPr>
              <a:defRPr/>
            </a:pPr>
            <a:fld id="{9473E7EF-F67D-4A42-8DE2-57650F521F03}" type="datetimeFigureOut">
              <a:rPr lang="fr-FR"/>
              <a:pPr>
                <a:defRPr/>
              </a:pPr>
              <a:t>21/11/2024</a:t>
            </a:fld>
            <a:endParaRPr lang="fr-FR"/>
          </a:p>
        </p:txBody>
      </p:sp>
      <p:sp>
        <p:nvSpPr>
          <p:cNvPr id="5" name="Alt Bilgi Yer Tutucusu 4">
            <a:extLst>
              <a:ext uri="{FF2B5EF4-FFF2-40B4-BE49-F238E27FC236}">
                <a16:creationId xmlns:a16="http://schemas.microsoft.com/office/drawing/2014/main" id="{0A6F24B7-32F5-9952-ED0E-7239329EEA6C}"/>
              </a:ext>
            </a:extLst>
          </p:cNvPr>
          <p:cNvSpPr>
            <a:spLocks noGrp="1"/>
          </p:cNvSpPr>
          <p:nvPr>
            <p:ph type="ftr" sz="quarter" idx="11"/>
          </p:nvPr>
        </p:nvSpPr>
        <p:spPr/>
        <p:txBody>
          <a:bodyPr/>
          <a:lstStyle>
            <a:lvl1pPr>
              <a:defRPr/>
            </a:lvl1pPr>
          </a:lstStyle>
          <a:p>
            <a:pPr>
              <a:defRPr/>
            </a:pPr>
            <a:endParaRPr lang="fr-FR"/>
          </a:p>
        </p:txBody>
      </p:sp>
      <p:sp>
        <p:nvSpPr>
          <p:cNvPr id="6" name="Slayt Numarası Yer Tutucusu 5">
            <a:extLst>
              <a:ext uri="{FF2B5EF4-FFF2-40B4-BE49-F238E27FC236}">
                <a16:creationId xmlns:a16="http://schemas.microsoft.com/office/drawing/2014/main" id="{41E14DBC-68E4-AD98-11B0-04F9B0912B50}"/>
              </a:ext>
            </a:extLst>
          </p:cNvPr>
          <p:cNvSpPr>
            <a:spLocks noGrp="1"/>
          </p:cNvSpPr>
          <p:nvPr>
            <p:ph type="sldNum" sz="quarter" idx="12"/>
          </p:nvPr>
        </p:nvSpPr>
        <p:spPr/>
        <p:txBody>
          <a:bodyPr/>
          <a:lstStyle>
            <a:lvl1pPr>
              <a:defRPr/>
            </a:lvl1pPr>
          </a:lstStyle>
          <a:p>
            <a:pPr>
              <a:defRPr/>
            </a:pPr>
            <a:fld id="{B12109C4-B272-2E4B-A4B2-83A124B89F92}" type="slidenum">
              <a:rPr lang="fr-FR"/>
              <a:pPr>
                <a:defRPr/>
              </a:pPr>
              <a:t>‹#›</a:t>
            </a:fld>
            <a:endParaRPr lang="fr-FR"/>
          </a:p>
        </p:txBody>
      </p:sp>
    </p:spTree>
    <p:extLst>
      <p:ext uri="{BB962C8B-B14F-4D97-AF65-F5344CB8AC3E}">
        <p14:creationId xmlns:p14="http://schemas.microsoft.com/office/powerpoint/2010/main" val="27974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fr-F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9DE8E6F-A406-19F0-C3EF-E10DCE2D7258}"/>
              </a:ext>
            </a:extLst>
          </p:cNvPr>
          <p:cNvSpPr>
            <a:spLocks noGrp="1"/>
          </p:cNvSpPr>
          <p:nvPr>
            <p:ph type="dt" sz="half" idx="10"/>
          </p:nvPr>
        </p:nvSpPr>
        <p:spPr/>
        <p:txBody>
          <a:bodyPr/>
          <a:lstStyle>
            <a:lvl1pPr>
              <a:defRPr/>
            </a:lvl1pPr>
          </a:lstStyle>
          <a:p>
            <a:pPr>
              <a:defRPr/>
            </a:pPr>
            <a:fld id="{D8D61FB1-9DEE-1D4D-9184-4F823884EA3F}" type="datetimeFigureOut">
              <a:rPr lang="fr-FR"/>
              <a:pPr>
                <a:defRPr/>
              </a:pPr>
              <a:t>21/11/2024</a:t>
            </a:fld>
            <a:endParaRPr lang="fr-FR"/>
          </a:p>
        </p:txBody>
      </p:sp>
      <p:sp>
        <p:nvSpPr>
          <p:cNvPr id="5" name="Alt Bilgi Yer Tutucusu 4">
            <a:extLst>
              <a:ext uri="{FF2B5EF4-FFF2-40B4-BE49-F238E27FC236}">
                <a16:creationId xmlns:a16="http://schemas.microsoft.com/office/drawing/2014/main" id="{A53D0D61-B250-FEC6-5977-3BC3B002B3B2}"/>
              </a:ext>
            </a:extLst>
          </p:cNvPr>
          <p:cNvSpPr>
            <a:spLocks noGrp="1"/>
          </p:cNvSpPr>
          <p:nvPr>
            <p:ph type="ftr" sz="quarter" idx="11"/>
          </p:nvPr>
        </p:nvSpPr>
        <p:spPr/>
        <p:txBody>
          <a:bodyPr/>
          <a:lstStyle>
            <a:lvl1pPr>
              <a:defRPr/>
            </a:lvl1pPr>
          </a:lstStyle>
          <a:p>
            <a:pPr>
              <a:defRPr/>
            </a:pPr>
            <a:endParaRPr lang="fr-FR"/>
          </a:p>
        </p:txBody>
      </p:sp>
      <p:sp>
        <p:nvSpPr>
          <p:cNvPr id="6" name="Slayt Numarası Yer Tutucusu 5">
            <a:extLst>
              <a:ext uri="{FF2B5EF4-FFF2-40B4-BE49-F238E27FC236}">
                <a16:creationId xmlns:a16="http://schemas.microsoft.com/office/drawing/2014/main" id="{15878022-815A-4E3F-A2B6-CA181A27CB21}"/>
              </a:ext>
            </a:extLst>
          </p:cNvPr>
          <p:cNvSpPr>
            <a:spLocks noGrp="1"/>
          </p:cNvSpPr>
          <p:nvPr>
            <p:ph type="sldNum" sz="quarter" idx="12"/>
          </p:nvPr>
        </p:nvSpPr>
        <p:spPr/>
        <p:txBody>
          <a:bodyPr/>
          <a:lstStyle>
            <a:lvl1pPr>
              <a:defRPr/>
            </a:lvl1pPr>
          </a:lstStyle>
          <a:p>
            <a:pPr>
              <a:defRPr/>
            </a:pPr>
            <a:fld id="{FA24257F-2A81-3446-B338-8593210FB16B}" type="slidenum">
              <a:rPr lang="fr-FR"/>
              <a:pPr>
                <a:defRPr/>
              </a:pPr>
              <a:t>‹#›</a:t>
            </a:fld>
            <a:endParaRPr lang="fr-FR"/>
          </a:p>
        </p:txBody>
      </p:sp>
    </p:spTree>
    <p:extLst>
      <p:ext uri="{BB962C8B-B14F-4D97-AF65-F5344CB8AC3E}">
        <p14:creationId xmlns:p14="http://schemas.microsoft.com/office/powerpoint/2010/main" val="180914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fr-F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5" name="Veri Yer Tutucusu 3">
            <a:extLst>
              <a:ext uri="{FF2B5EF4-FFF2-40B4-BE49-F238E27FC236}">
                <a16:creationId xmlns:a16="http://schemas.microsoft.com/office/drawing/2014/main" id="{B0219213-A34B-8E20-BDCF-8868ED8EC1B5}"/>
              </a:ext>
            </a:extLst>
          </p:cNvPr>
          <p:cNvSpPr>
            <a:spLocks noGrp="1"/>
          </p:cNvSpPr>
          <p:nvPr>
            <p:ph type="dt" sz="half" idx="10"/>
          </p:nvPr>
        </p:nvSpPr>
        <p:spPr/>
        <p:txBody>
          <a:bodyPr/>
          <a:lstStyle>
            <a:lvl1pPr>
              <a:defRPr/>
            </a:lvl1pPr>
          </a:lstStyle>
          <a:p>
            <a:pPr>
              <a:defRPr/>
            </a:pPr>
            <a:fld id="{7918F813-7DCD-8142-A740-92990F1BBA47}" type="datetimeFigureOut">
              <a:rPr lang="fr-FR"/>
              <a:pPr>
                <a:defRPr/>
              </a:pPr>
              <a:t>21/11/2024</a:t>
            </a:fld>
            <a:endParaRPr lang="fr-FR"/>
          </a:p>
        </p:txBody>
      </p:sp>
      <p:sp>
        <p:nvSpPr>
          <p:cNvPr id="6" name="Alt Bilgi Yer Tutucusu 4">
            <a:extLst>
              <a:ext uri="{FF2B5EF4-FFF2-40B4-BE49-F238E27FC236}">
                <a16:creationId xmlns:a16="http://schemas.microsoft.com/office/drawing/2014/main" id="{8698F041-7EED-5CB5-3D04-A97D9643A8BB}"/>
              </a:ext>
            </a:extLst>
          </p:cNvPr>
          <p:cNvSpPr>
            <a:spLocks noGrp="1"/>
          </p:cNvSpPr>
          <p:nvPr>
            <p:ph type="ftr" sz="quarter" idx="11"/>
          </p:nvPr>
        </p:nvSpPr>
        <p:spPr/>
        <p:txBody>
          <a:bodyPr/>
          <a:lstStyle>
            <a:lvl1pPr>
              <a:defRPr/>
            </a:lvl1pPr>
          </a:lstStyle>
          <a:p>
            <a:pPr>
              <a:defRPr/>
            </a:pPr>
            <a:endParaRPr lang="fr-FR"/>
          </a:p>
        </p:txBody>
      </p:sp>
      <p:sp>
        <p:nvSpPr>
          <p:cNvPr id="7" name="Slayt Numarası Yer Tutucusu 5">
            <a:extLst>
              <a:ext uri="{FF2B5EF4-FFF2-40B4-BE49-F238E27FC236}">
                <a16:creationId xmlns:a16="http://schemas.microsoft.com/office/drawing/2014/main" id="{E232AAB2-F35C-0848-1B71-78FF6C909BBB}"/>
              </a:ext>
            </a:extLst>
          </p:cNvPr>
          <p:cNvSpPr>
            <a:spLocks noGrp="1"/>
          </p:cNvSpPr>
          <p:nvPr>
            <p:ph type="sldNum" sz="quarter" idx="12"/>
          </p:nvPr>
        </p:nvSpPr>
        <p:spPr/>
        <p:txBody>
          <a:bodyPr/>
          <a:lstStyle>
            <a:lvl1pPr>
              <a:defRPr/>
            </a:lvl1pPr>
          </a:lstStyle>
          <a:p>
            <a:pPr>
              <a:defRPr/>
            </a:pPr>
            <a:fld id="{3578A7A2-05C4-9249-90B4-B1135BAF30A7}" type="slidenum">
              <a:rPr lang="fr-FR"/>
              <a:pPr>
                <a:defRPr/>
              </a:pPr>
              <a:t>‹#›</a:t>
            </a:fld>
            <a:endParaRPr lang="fr-FR"/>
          </a:p>
        </p:txBody>
      </p:sp>
    </p:spTree>
    <p:extLst>
      <p:ext uri="{BB962C8B-B14F-4D97-AF65-F5344CB8AC3E}">
        <p14:creationId xmlns:p14="http://schemas.microsoft.com/office/powerpoint/2010/main" val="17210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stilini düzenlemek için tıklayın</a:t>
            </a:r>
            <a:endParaRPr lang="fr-F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7" name="Veri Yer Tutucusu 3">
            <a:extLst>
              <a:ext uri="{FF2B5EF4-FFF2-40B4-BE49-F238E27FC236}">
                <a16:creationId xmlns:a16="http://schemas.microsoft.com/office/drawing/2014/main" id="{01919E15-62D9-77D5-D64D-05B9FF9AE3E7}"/>
              </a:ext>
            </a:extLst>
          </p:cNvPr>
          <p:cNvSpPr>
            <a:spLocks noGrp="1"/>
          </p:cNvSpPr>
          <p:nvPr>
            <p:ph type="dt" sz="half" idx="10"/>
          </p:nvPr>
        </p:nvSpPr>
        <p:spPr/>
        <p:txBody>
          <a:bodyPr/>
          <a:lstStyle>
            <a:lvl1pPr>
              <a:defRPr/>
            </a:lvl1pPr>
          </a:lstStyle>
          <a:p>
            <a:pPr>
              <a:defRPr/>
            </a:pPr>
            <a:fld id="{CC808669-FC35-984A-980B-2AE7ED71143A}" type="datetimeFigureOut">
              <a:rPr lang="fr-FR"/>
              <a:pPr>
                <a:defRPr/>
              </a:pPr>
              <a:t>21/11/2024</a:t>
            </a:fld>
            <a:endParaRPr lang="fr-FR"/>
          </a:p>
        </p:txBody>
      </p:sp>
      <p:sp>
        <p:nvSpPr>
          <p:cNvPr id="8" name="Alt Bilgi Yer Tutucusu 4">
            <a:extLst>
              <a:ext uri="{FF2B5EF4-FFF2-40B4-BE49-F238E27FC236}">
                <a16:creationId xmlns:a16="http://schemas.microsoft.com/office/drawing/2014/main" id="{4CECBF6D-F0ED-959B-2677-F43321ED37BE}"/>
              </a:ext>
            </a:extLst>
          </p:cNvPr>
          <p:cNvSpPr>
            <a:spLocks noGrp="1"/>
          </p:cNvSpPr>
          <p:nvPr>
            <p:ph type="ftr" sz="quarter" idx="11"/>
          </p:nvPr>
        </p:nvSpPr>
        <p:spPr/>
        <p:txBody>
          <a:bodyPr/>
          <a:lstStyle>
            <a:lvl1pPr>
              <a:defRPr/>
            </a:lvl1pPr>
          </a:lstStyle>
          <a:p>
            <a:pPr>
              <a:defRPr/>
            </a:pPr>
            <a:endParaRPr lang="fr-FR"/>
          </a:p>
        </p:txBody>
      </p:sp>
      <p:sp>
        <p:nvSpPr>
          <p:cNvPr id="9" name="Slayt Numarası Yer Tutucusu 5">
            <a:extLst>
              <a:ext uri="{FF2B5EF4-FFF2-40B4-BE49-F238E27FC236}">
                <a16:creationId xmlns:a16="http://schemas.microsoft.com/office/drawing/2014/main" id="{AEC9494F-1A7C-FA4C-680C-EA0433819AD5}"/>
              </a:ext>
            </a:extLst>
          </p:cNvPr>
          <p:cNvSpPr>
            <a:spLocks noGrp="1"/>
          </p:cNvSpPr>
          <p:nvPr>
            <p:ph type="sldNum" sz="quarter" idx="12"/>
          </p:nvPr>
        </p:nvSpPr>
        <p:spPr/>
        <p:txBody>
          <a:bodyPr/>
          <a:lstStyle>
            <a:lvl1pPr>
              <a:defRPr/>
            </a:lvl1pPr>
          </a:lstStyle>
          <a:p>
            <a:pPr>
              <a:defRPr/>
            </a:pPr>
            <a:fld id="{913E3BCB-66CC-D141-B1C6-ED2FAC69A99B}" type="slidenum">
              <a:rPr lang="fr-FR"/>
              <a:pPr>
                <a:defRPr/>
              </a:pPr>
              <a:t>‹#›</a:t>
            </a:fld>
            <a:endParaRPr lang="fr-FR"/>
          </a:p>
        </p:txBody>
      </p:sp>
    </p:spTree>
    <p:extLst>
      <p:ext uri="{BB962C8B-B14F-4D97-AF65-F5344CB8AC3E}">
        <p14:creationId xmlns:p14="http://schemas.microsoft.com/office/powerpoint/2010/main" val="419548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fr-FR"/>
          </a:p>
        </p:txBody>
      </p:sp>
      <p:sp>
        <p:nvSpPr>
          <p:cNvPr id="3" name="Veri Yer Tutucusu 3">
            <a:extLst>
              <a:ext uri="{FF2B5EF4-FFF2-40B4-BE49-F238E27FC236}">
                <a16:creationId xmlns:a16="http://schemas.microsoft.com/office/drawing/2014/main" id="{BF5CE749-9546-EC06-520F-9961FE93ACE9}"/>
              </a:ext>
            </a:extLst>
          </p:cNvPr>
          <p:cNvSpPr>
            <a:spLocks noGrp="1"/>
          </p:cNvSpPr>
          <p:nvPr>
            <p:ph type="dt" sz="half" idx="10"/>
          </p:nvPr>
        </p:nvSpPr>
        <p:spPr/>
        <p:txBody>
          <a:bodyPr/>
          <a:lstStyle>
            <a:lvl1pPr>
              <a:defRPr/>
            </a:lvl1pPr>
          </a:lstStyle>
          <a:p>
            <a:pPr>
              <a:defRPr/>
            </a:pPr>
            <a:fld id="{844683AF-FA8E-2449-B4B1-2BD4F2DE0031}" type="datetimeFigureOut">
              <a:rPr lang="fr-FR"/>
              <a:pPr>
                <a:defRPr/>
              </a:pPr>
              <a:t>21/11/2024</a:t>
            </a:fld>
            <a:endParaRPr lang="fr-FR"/>
          </a:p>
        </p:txBody>
      </p:sp>
      <p:sp>
        <p:nvSpPr>
          <p:cNvPr id="4" name="Alt Bilgi Yer Tutucusu 4">
            <a:extLst>
              <a:ext uri="{FF2B5EF4-FFF2-40B4-BE49-F238E27FC236}">
                <a16:creationId xmlns:a16="http://schemas.microsoft.com/office/drawing/2014/main" id="{C2F68ACD-60DF-6F6E-3CF5-F4EF1214898D}"/>
              </a:ext>
            </a:extLst>
          </p:cNvPr>
          <p:cNvSpPr>
            <a:spLocks noGrp="1"/>
          </p:cNvSpPr>
          <p:nvPr>
            <p:ph type="ftr" sz="quarter" idx="11"/>
          </p:nvPr>
        </p:nvSpPr>
        <p:spPr/>
        <p:txBody>
          <a:bodyPr/>
          <a:lstStyle>
            <a:lvl1pPr>
              <a:defRPr/>
            </a:lvl1pPr>
          </a:lstStyle>
          <a:p>
            <a:pPr>
              <a:defRPr/>
            </a:pPr>
            <a:endParaRPr lang="fr-FR"/>
          </a:p>
        </p:txBody>
      </p:sp>
      <p:sp>
        <p:nvSpPr>
          <p:cNvPr id="5" name="Slayt Numarası Yer Tutucusu 5">
            <a:extLst>
              <a:ext uri="{FF2B5EF4-FFF2-40B4-BE49-F238E27FC236}">
                <a16:creationId xmlns:a16="http://schemas.microsoft.com/office/drawing/2014/main" id="{2F51DE04-7369-52E0-49A1-400CD45E6DF2}"/>
              </a:ext>
            </a:extLst>
          </p:cNvPr>
          <p:cNvSpPr>
            <a:spLocks noGrp="1"/>
          </p:cNvSpPr>
          <p:nvPr>
            <p:ph type="sldNum" sz="quarter" idx="12"/>
          </p:nvPr>
        </p:nvSpPr>
        <p:spPr/>
        <p:txBody>
          <a:bodyPr/>
          <a:lstStyle>
            <a:lvl1pPr>
              <a:defRPr/>
            </a:lvl1pPr>
          </a:lstStyle>
          <a:p>
            <a:pPr>
              <a:defRPr/>
            </a:pPr>
            <a:fld id="{49485D08-77C8-2F4D-B250-37F93D9EC31D}" type="slidenum">
              <a:rPr lang="fr-FR"/>
              <a:pPr>
                <a:defRPr/>
              </a:pPr>
              <a:t>‹#›</a:t>
            </a:fld>
            <a:endParaRPr lang="fr-FR"/>
          </a:p>
        </p:txBody>
      </p:sp>
    </p:spTree>
    <p:extLst>
      <p:ext uri="{BB962C8B-B14F-4D97-AF65-F5344CB8AC3E}">
        <p14:creationId xmlns:p14="http://schemas.microsoft.com/office/powerpoint/2010/main" val="391460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5A8CE0C8-7C27-A4A7-C96E-CB087246C3B6}"/>
              </a:ext>
            </a:extLst>
          </p:cNvPr>
          <p:cNvSpPr>
            <a:spLocks noGrp="1"/>
          </p:cNvSpPr>
          <p:nvPr>
            <p:ph type="dt" sz="half" idx="10"/>
          </p:nvPr>
        </p:nvSpPr>
        <p:spPr/>
        <p:txBody>
          <a:bodyPr/>
          <a:lstStyle>
            <a:lvl1pPr>
              <a:defRPr/>
            </a:lvl1pPr>
          </a:lstStyle>
          <a:p>
            <a:pPr>
              <a:defRPr/>
            </a:pPr>
            <a:fld id="{0AC1A458-19D5-7947-80D5-F1E5AB5C85FD}" type="datetimeFigureOut">
              <a:rPr lang="fr-FR"/>
              <a:pPr>
                <a:defRPr/>
              </a:pPr>
              <a:t>21/11/2024</a:t>
            </a:fld>
            <a:endParaRPr lang="fr-FR"/>
          </a:p>
        </p:txBody>
      </p:sp>
      <p:sp>
        <p:nvSpPr>
          <p:cNvPr id="3" name="Alt Bilgi Yer Tutucusu 4">
            <a:extLst>
              <a:ext uri="{FF2B5EF4-FFF2-40B4-BE49-F238E27FC236}">
                <a16:creationId xmlns:a16="http://schemas.microsoft.com/office/drawing/2014/main" id="{F39EB481-43BA-A2CE-6D05-13AF390AA4D3}"/>
              </a:ext>
            </a:extLst>
          </p:cNvPr>
          <p:cNvSpPr>
            <a:spLocks noGrp="1"/>
          </p:cNvSpPr>
          <p:nvPr>
            <p:ph type="ftr" sz="quarter" idx="11"/>
          </p:nvPr>
        </p:nvSpPr>
        <p:spPr/>
        <p:txBody>
          <a:bodyPr/>
          <a:lstStyle>
            <a:lvl1pPr>
              <a:defRPr/>
            </a:lvl1pPr>
          </a:lstStyle>
          <a:p>
            <a:pPr>
              <a:defRPr/>
            </a:pPr>
            <a:endParaRPr lang="fr-FR"/>
          </a:p>
        </p:txBody>
      </p:sp>
      <p:sp>
        <p:nvSpPr>
          <p:cNvPr id="4" name="Slayt Numarası Yer Tutucusu 5">
            <a:extLst>
              <a:ext uri="{FF2B5EF4-FFF2-40B4-BE49-F238E27FC236}">
                <a16:creationId xmlns:a16="http://schemas.microsoft.com/office/drawing/2014/main" id="{1FEC45BB-AAD8-E750-6708-9ED3B7941FDE}"/>
              </a:ext>
            </a:extLst>
          </p:cNvPr>
          <p:cNvSpPr>
            <a:spLocks noGrp="1"/>
          </p:cNvSpPr>
          <p:nvPr>
            <p:ph type="sldNum" sz="quarter" idx="12"/>
          </p:nvPr>
        </p:nvSpPr>
        <p:spPr/>
        <p:txBody>
          <a:bodyPr/>
          <a:lstStyle>
            <a:lvl1pPr>
              <a:defRPr/>
            </a:lvl1pPr>
          </a:lstStyle>
          <a:p>
            <a:pPr>
              <a:defRPr/>
            </a:pPr>
            <a:fld id="{B1CEF016-4F89-9A40-A1AB-46A598AE8D5A}" type="slidenum">
              <a:rPr lang="fr-FR"/>
              <a:pPr>
                <a:defRPr/>
              </a:pPr>
              <a:t>‹#›</a:t>
            </a:fld>
            <a:endParaRPr lang="fr-FR"/>
          </a:p>
        </p:txBody>
      </p:sp>
    </p:spTree>
    <p:extLst>
      <p:ext uri="{BB962C8B-B14F-4D97-AF65-F5344CB8AC3E}">
        <p14:creationId xmlns:p14="http://schemas.microsoft.com/office/powerpoint/2010/main" val="24406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fr-F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fr-F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E416CE69-AB10-1F56-99A2-2930A706BE5E}"/>
              </a:ext>
            </a:extLst>
          </p:cNvPr>
          <p:cNvSpPr>
            <a:spLocks noGrp="1"/>
          </p:cNvSpPr>
          <p:nvPr>
            <p:ph type="dt" sz="half" idx="10"/>
          </p:nvPr>
        </p:nvSpPr>
        <p:spPr/>
        <p:txBody>
          <a:bodyPr/>
          <a:lstStyle>
            <a:lvl1pPr>
              <a:defRPr/>
            </a:lvl1pPr>
          </a:lstStyle>
          <a:p>
            <a:pPr>
              <a:defRPr/>
            </a:pPr>
            <a:fld id="{BDC9AAC8-4E2B-E148-819A-C412726997BD}" type="datetimeFigureOut">
              <a:rPr lang="fr-FR"/>
              <a:pPr>
                <a:defRPr/>
              </a:pPr>
              <a:t>21/11/2024</a:t>
            </a:fld>
            <a:endParaRPr lang="fr-FR"/>
          </a:p>
        </p:txBody>
      </p:sp>
      <p:sp>
        <p:nvSpPr>
          <p:cNvPr id="6" name="Alt Bilgi Yer Tutucusu 4">
            <a:extLst>
              <a:ext uri="{FF2B5EF4-FFF2-40B4-BE49-F238E27FC236}">
                <a16:creationId xmlns:a16="http://schemas.microsoft.com/office/drawing/2014/main" id="{054642C3-5518-3C41-E2A8-6F0BF5CF8FD9}"/>
              </a:ext>
            </a:extLst>
          </p:cNvPr>
          <p:cNvSpPr>
            <a:spLocks noGrp="1"/>
          </p:cNvSpPr>
          <p:nvPr>
            <p:ph type="ftr" sz="quarter" idx="11"/>
          </p:nvPr>
        </p:nvSpPr>
        <p:spPr/>
        <p:txBody>
          <a:bodyPr/>
          <a:lstStyle>
            <a:lvl1pPr>
              <a:defRPr/>
            </a:lvl1pPr>
          </a:lstStyle>
          <a:p>
            <a:pPr>
              <a:defRPr/>
            </a:pPr>
            <a:endParaRPr lang="fr-FR"/>
          </a:p>
        </p:txBody>
      </p:sp>
      <p:sp>
        <p:nvSpPr>
          <p:cNvPr id="7" name="Slayt Numarası Yer Tutucusu 5">
            <a:extLst>
              <a:ext uri="{FF2B5EF4-FFF2-40B4-BE49-F238E27FC236}">
                <a16:creationId xmlns:a16="http://schemas.microsoft.com/office/drawing/2014/main" id="{E5D89F7B-9801-8436-AB3E-D000D555812A}"/>
              </a:ext>
            </a:extLst>
          </p:cNvPr>
          <p:cNvSpPr>
            <a:spLocks noGrp="1"/>
          </p:cNvSpPr>
          <p:nvPr>
            <p:ph type="sldNum" sz="quarter" idx="12"/>
          </p:nvPr>
        </p:nvSpPr>
        <p:spPr/>
        <p:txBody>
          <a:bodyPr/>
          <a:lstStyle>
            <a:lvl1pPr>
              <a:defRPr/>
            </a:lvl1pPr>
          </a:lstStyle>
          <a:p>
            <a:pPr>
              <a:defRPr/>
            </a:pPr>
            <a:fld id="{9A88257D-EF81-C644-BCAC-877912BAF1A7}" type="slidenum">
              <a:rPr lang="fr-FR"/>
              <a:pPr>
                <a:defRPr/>
              </a:pPr>
              <a:t>‹#›</a:t>
            </a:fld>
            <a:endParaRPr lang="fr-FR"/>
          </a:p>
        </p:txBody>
      </p:sp>
    </p:spTree>
    <p:extLst>
      <p:ext uri="{BB962C8B-B14F-4D97-AF65-F5344CB8AC3E}">
        <p14:creationId xmlns:p14="http://schemas.microsoft.com/office/powerpoint/2010/main" val="9244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fr-FR"/>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E8FA69E9-0B43-9332-85D7-2684AF834A22}"/>
              </a:ext>
            </a:extLst>
          </p:cNvPr>
          <p:cNvSpPr>
            <a:spLocks noGrp="1"/>
          </p:cNvSpPr>
          <p:nvPr>
            <p:ph type="dt" sz="half" idx="10"/>
          </p:nvPr>
        </p:nvSpPr>
        <p:spPr/>
        <p:txBody>
          <a:bodyPr/>
          <a:lstStyle>
            <a:lvl1pPr>
              <a:defRPr/>
            </a:lvl1pPr>
          </a:lstStyle>
          <a:p>
            <a:pPr>
              <a:defRPr/>
            </a:pPr>
            <a:fld id="{B330D38A-5E79-6C43-97A1-C1792470A056}" type="datetimeFigureOut">
              <a:rPr lang="fr-FR"/>
              <a:pPr>
                <a:defRPr/>
              </a:pPr>
              <a:t>21/11/2024</a:t>
            </a:fld>
            <a:endParaRPr lang="fr-FR"/>
          </a:p>
        </p:txBody>
      </p:sp>
      <p:sp>
        <p:nvSpPr>
          <p:cNvPr id="6" name="Alt Bilgi Yer Tutucusu 4">
            <a:extLst>
              <a:ext uri="{FF2B5EF4-FFF2-40B4-BE49-F238E27FC236}">
                <a16:creationId xmlns:a16="http://schemas.microsoft.com/office/drawing/2014/main" id="{C390C4C7-D06D-FC63-18DF-9BC0E1DE6CFC}"/>
              </a:ext>
            </a:extLst>
          </p:cNvPr>
          <p:cNvSpPr>
            <a:spLocks noGrp="1"/>
          </p:cNvSpPr>
          <p:nvPr>
            <p:ph type="ftr" sz="quarter" idx="11"/>
          </p:nvPr>
        </p:nvSpPr>
        <p:spPr/>
        <p:txBody>
          <a:bodyPr/>
          <a:lstStyle>
            <a:lvl1pPr>
              <a:defRPr/>
            </a:lvl1pPr>
          </a:lstStyle>
          <a:p>
            <a:pPr>
              <a:defRPr/>
            </a:pPr>
            <a:endParaRPr lang="fr-FR"/>
          </a:p>
        </p:txBody>
      </p:sp>
      <p:sp>
        <p:nvSpPr>
          <p:cNvPr id="7" name="Slayt Numarası Yer Tutucusu 5">
            <a:extLst>
              <a:ext uri="{FF2B5EF4-FFF2-40B4-BE49-F238E27FC236}">
                <a16:creationId xmlns:a16="http://schemas.microsoft.com/office/drawing/2014/main" id="{4928F32E-A3E6-E5B2-CEDE-2CE8D70A9C08}"/>
              </a:ext>
            </a:extLst>
          </p:cNvPr>
          <p:cNvSpPr>
            <a:spLocks noGrp="1"/>
          </p:cNvSpPr>
          <p:nvPr>
            <p:ph type="sldNum" sz="quarter" idx="12"/>
          </p:nvPr>
        </p:nvSpPr>
        <p:spPr/>
        <p:txBody>
          <a:bodyPr/>
          <a:lstStyle>
            <a:lvl1pPr>
              <a:defRPr/>
            </a:lvl1pPr>
          </a:lstStyle>
          <a:p>
            <a:pPr>
              <a:defRPr/>
            </a:pPr>
            <a:fld id="{73761D3B-AAC2-6B4F-AD00-F6AFD3C732CF}" type="slidenum">
              <a:rPr lang="fr-FR"/>
              <a:pPr>
                <a:defRPr/>
              </a:pPr>
              <a:t>‹#›</a:t>
            </a:fld>
            <a:endParaRPr lang="fr-FR"/>
          </a:p>
        </p:txBody>
      </p:sp>
    </p:spTree>
    <p:extLst>
      <p:ext uri="{BB962C8B-B14F-4D97-AF65-F5344CB8AC3E}">
        <p14:creationId xmlns:p14="http://schemas.microsoft.com/office/powerpoint/2010/main" val="216558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a:extLst>
              <a:ext uri="{FF2B5EF4-FFF2-40B4-BE49-F238E27FC236}">
                <a16:creationId xmlns:a16="http://schemas.microsoft.com/office/drawing/2014/main" id="{9A8704BB-A491-7CAD-AE7A-AEF94B6C800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fr-FR" altLang="tr-TR"/>
          </a:p>
        </p:txBody>
      </p:sp>
      <p:sp>
        <p:nvSpPr>
          <p:cNvPr id="1027" name="Metin Yer Tutucusu 2">
            <a:extLst>
              <a:ext uri="{FF2B5EF4-FFF2-40B4-BE49-F238E27FC236}">
                <a16:creationId xmlns:a16="http://schemas.microsoft.com/office/drawing/2014/main" id="{B111F924-632D-0C42-B04B-3E74FEBEFA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fr-FR" altLang="tr-TR"/>
          </a:p>
        </p:txBody>
      </p:sp>
      <p:sp>
        <p:nvSpPr>
          <p:cNvPr id="4" name="Veri Yer Tutucusu 3">
            <a:extLst>
              <a:ext uri="{FF2B5EF4-FFF2-40B4-BE49-F238E27FC236}">
                <a16:creationId xmlns:a16="http://schemas.microsoft.com/office/drawing/2014/main" id="{9AF01ED1-E727-9C5A-14B5-7E67A86D1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48784DC5-D05E-5645-8590-5D6C678AEBB8}" type="datetimeFigureOut">
              <a:rPr lang="fr-FR"/>
              <a:pPr>
                <a:defRPr/>
              </a:pPr>
              <a:t>21/11/2024</a:t>
            </a:fld>
            <a:endParaRPr lang="fr-FR"/>
          </a:p>
        </p:txBody>
      </p:sp>
      <p:sp>
        <p:nvSpPr>
          <p:cNvPr id="5" name="Alt Bilgi Yer Tutucusu 4">
            <a:extLst>
              <a:ext uri="{FF2B5EF4-FFF2-40B4-BE49-F238E27FC236}">
                <a16:creationId xmlns:a16="http://schemas.microsoft.com/office/drawing/2014/main" id="{88BD07DA-3B26-3329-493D-141C54A3D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fr-FR"/>
          </a:p>
        </p:txBody>
      </p:sp>
      <p:sp>
        <p:nvSpPr>
          <p:cNvPr id="6" name="Slayt Numarası Yer Tutucusu 5">
            <a:extLst>
              <a:ext uri="{FF2B5EF4-FFF2-40B4-BE49-F238E27FC236}">
                <a16:creationId xmlns:a16="http://schemas.microsoft.com/office/drawing/2014/main" id="{103EE2C5-D8CF-A699-4DD1-29AA88758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3AE7FF88-8F39-104B-95C4-A4B08C5C80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crdownload"/><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a:extLst>
              <a:ext uri="{FF2B5EF4-FFF2-40B4-BE49-F238E27FC236}">
                <a16:creationId xmlns:a16="http://schemas.microsoft.com/office/drawing/2014/main" id="{C7E5AEE3-201E-B402-86E3-BF99A99ED414}"/>
              </a:ext>
            </a:extLst>
          </p:cNvPr>
          <p:cNvSpPr>
            <a:spLocks noGrp="1" noChangeArrowheads="1"/>
          </p:cNvSpPr>
          <p:nvPr>
            <p:ph type="ctrTitle"/>
          </p:nvPr>
        </p:nvSpPr>
        <p:spPr>
          <a:xfrm>
            <a:off x="5320145" y="23813"/>
            <a:ext cx="6871854" cy="1701078"/>
          </a:xfrm>
        </p:spPr>
        <p:txBody>
          <a:bodyPr/>
          <a:lstStyle/>
          <a:p>
            <a:pPr eaLnBrk="1" hangingPunct="1"/>
            <a:br>
              <a:rPr lang="fr-FR" altLang="tr-TR" sz="3600" b="1" dirty="0">
                <a:solidFill>
                  <a:srgbClr val="C00000"/>
                </a:solidFill>
                <a:latin typeface="Times New Roman" panose="02020603050405020304" pitchFamily="18" charset="0"/>
                <a:cs typeface="Times New Roman" panose="02020603050405020304" pitchFamily="18" charset="0"/>
              </a:rPr>
            </a:br>
            <a:br>
              <a:rPr lang="fr-FR" altLang="tr-TR" sz="3600" b="1" dirty="0">
                <a:solidFill>
                  <a:srgbClr val="C00000"/>
                </a:solidFill>
                <a:latin typeface="Times New Roman" panose="02020603050405020304" pitchFamily="18" charset="0"/>
                <a:cs typeface="Times New Roman" panose="02020603050405020304" pitchFamily="18" charset="0"/>
              </a:rPr>
            </a:br>
            <a:br>
              <a:rPr lang="fr-FR" altLang="tr-TR" sz="3600" b="1" dirty="0">
                <a:solidFill>
                  <a:srgbClr val="C00000"/>
                </a:solidFill>
                <a:latin typeface="Times New Roman" panose="02020603050405020304" pitchFamily="18" charset="0"/>
                <a:cs typeface="Times New Roman" panose="02020603050405020304" pitchFamily="18" charset="0"/>
              </a:rPr>
            </a:br>
            <a:br>
              <a:rPr lang="fr-FR" altLang="tr-TR" sz="3600" b="1" dirty="0">
                <a:solidFill>
                  <a:srgbClr val="C00000"/>
                </a:solidFill>
                <a:latin typeface="Times New Roman" panose="02020603050405020304" pitchFamily="18" charset="0"/>
                <a:cs typeface="Times New Roman" panose="02020603050405020304" pitchFamily="18" charset="0"/>
              </a:rPr>
            </a:br>
            <a:br>
              <a:rPr lang="fr-FR" altLang="tr-TR" sz="3600" b="1" dirty="0">
                <a:solidFill>
                  <a:srgbClr val="C00000"/>
                </a:solidFill>
                <a:latin typeface="Times New Roman" panose="02020603050405020304" pitchFamily="18" charset="0"/>
                <a:cs typeface="Times New Roman" panose="02020603050405020304" pitchFamily="18" charset="0"/>
              </a:rPr>
            </a:br>
            <a:br>
              <a:rPr lang="fr-FR" altLang="tr-TR" sz="3600" b="1" dirty="0">
                <a:solidFill>
                  <a:srgbClr val="C00000"/>
                </a:solidFill>
                <a:latin typeface="Times New Roman" panose="02020603050405020304" pitchFamily="18" charset="0"/>
                <a:cs typeface="Times New Roman" panose="02020603050405020304" pitchFamily="18" charset="0"/>
              </a:rPr>
            </a:br>
            <a:r>
              <a:rPr lang="fr-FR" altLang="tr-TR" sz="4000" b="1" dirty="0">
                <a:solidFill>
                  <a:srgbClr val="C00000"/>
                </a:solidFill>
                <a:latin typeface="Times New Roman" panose="02020603050405020304" pitchFamily="18" charset="0"/>
                <a:cs typeface="Times New Roman" panose="02020603050405020304" pitchFamily="18" charset="0"/>
              </a:rPr>
              <a:t>1964 </a:t>
            </a:r>
            <a:r>
              <a:rPr lang="fr-FR" altLang="tr-TR" sz="4000" b="1" dirty="0" err="1">
                <a:solidFill>
                  <a:srgbClr val="C00000"/>
                </a:solidFill>
                <a:latin typeface="Times New Roman" panose="02020603050405020304" pitchFamily="18" charset="0"/>
                <a:cs typeface="Times New Roman" panose="02020603050405020304" pitchFamily="18" charset="0"/>
              </a:rPr>
              <a:t>Sürgünleri</a:t>
            </a:r>
            <a:br>
              <a:rPr lang="fr-FR" altLang="tr-TR" sz="4000" b="1" dirty="0">
                <a:solidFill>
                  <a:srgbClr val="C00000"/>
                </a:solidFill>
                <a:latin typeface="Times New Roman" panose="02020603050405020304" pitchFamily="18" charset="0"/>
                <a:cs typeface="Times New Roman" panose="02020603050405020304" pitchFamily="18" charset="0"/>
              </a:rPr>
            </a:br>
            <a:r>
              <a:rPr lang="fr-FR" altLang="tr-TR" sz="2400" b="1" dirty="0" err="1">
                <a:solidFill>
                  <a:srgbClr val="C00000"/>
                </a:solidFill>
                <a:latin typeface="Times New Roman" panose="02020603050405020304" pitchFamily="18" charset="0"/>
                <a:cs typeface="Times New Roman" panose="02020603050405020304" pitchFamily="18" charset="0"/>
              </a:rPr>
              <a:t>Kavramsal</a:t>
            </a:r>
            <a:r>
              <a:rPr lang="fr-FR" altLang="tr-TR" sz="2400" b="1" dirty="0">
                <a:solidFill>
                  <a:srgbClr val="C00000"/>
                </a:solidFill>
                <a:latin typeface="Times New Roman" panose="02020603050405020304" pitchFamily="18" charset="0"/>
                <a:cs typeface="Times New Roman" panose="02020603050405020304" pitchFamily="18" charset="0"/>
              </a:rPr>
              <a:t> </a:t>
            </a:r>
            <a:r>
              <a:rPr lang="fr-FR" altLang="tr-TR" sz="2400" b="1" dirty="0" err="1">
                <a:solidFill>
                  <a:srgbClr val="C00000"/>
                </a:solidFill>
                <a:latin typeface="Times New Roman" panose="02020603050405020304" pitchFamily="18" charset="0"/>
                <a:cs typeface="Times New Roman" panose="02020603050405020304" pitchFamily="18" charset="0"/>
              </a:rPr>
              <a:t>Tartışmalar</a:t>
            </a:r>
            <a:br>
              <a:rPr lang="fr-FR" altLang="tr-TR" sz="2800" b="1" dirty="0">
                <a:solidFill>
                  <a:srgbClr val="C00000"/>
                </a:solidFill>
                <a:latin typeface="Times New Roman" panose="02020603050405020304" pitchFamily="18" charset="0"/>
                <a:cs typeface="Times New Roman" panose="02020603050405020304" pitchFamily="18" charset="0"/>
              </a:rPr>
            </a:br>
            <a:br>
              <a:rPr lang="fr-FR" altLang="tr-TR" sz="2400" b="1" dirty="0">
                <a:solidFill>
                  <a:srgbClr val="C00000"/>
                </a:solidFill>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Hakan YÜCEL &amp; </a:t>
            </a:r>
            <a:r>
              <a:rPr lang="fr-FR" sz="2000" b="1" dirty="0" err="1">
                <a:latin typeface="Times New Roman" panose="02020603050405020304" pitchFamily="18" charset="0"/>
                <a:cs typeface="Times New Roman" panose="02020603050405020304" pitchFamily="18" charset="0"/>
              </a:rPr>
              <a:t>Süheyla</a:t>
            </a:r>
            <a:r>
              <a:rPr lang="fr-FR" sz="2000" b="1" dirty="0">
                <a:latin typeface="Times New Roman" panose="02020603050405020304" pitchFamily="18" charset="0"/>
                <a:cs typeface="Times New Roman" panose="02020603050405020304" pitchFamily="18" charset="0"/>
              </a:rPr>
              <a:t> YILDIZ</a:t>
            </a:r>
            <a:endParaRPr lang="fr-FR" altLang="tr-TR" sz="3600" b="1" dirty="0">
              <a:solidFill>
                <a:srgbClr val="C00000"/>
              </a:solidFill>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1234D435-D1C4-1A91-BEBF-37C822BDEB70}"/>
              </a:ext>
            </a:extLst>
          </p:cNvPr>
          <p:cNvSpPr>
            <a:spLocks noGrp="1"/>
          </p:cNvSpPr>
          <p:nvPr>
            <p:ph type="subTitle" idx="1"/>
          </p:nvPr>
        </p:nvSpPr>
        <p:spPr>
          <a:xfrm>
            <a:off x="5320144" y="1918010"/>
            <a:ext cx="6747165" cy="4939990"/>
          </a:xfrm>
        </p:spPr>
        <p:txBody>
          <a:bodyPr rtlCol="0">
            <a:normAutofit fontScale="25000" lnSpcReduction="20000"/>
          </a:bodyPr>
          <a:lstStyle/>
          <a:p>
            <a:pPr algn="just" eaLnBrk="1" fontAlgn="auto" hangingPunct="1">
              <a:lnSpc>
                <a:spcPct val="120000"/>
              </a:lnSpc>
              <a:spcAft>
                <a:spcPts val="0"/>
              </a:spcAft>
              <a:defRPr/>
            </a:pPr>
            <a:r>
              <a:rPr lang="fr-FR" sz="8000" dirty="0">
                <a:latin typeface="Times New Roman" panose="02020603050405020304" pitchFamily="18" charset="0"/>
                <a:cs typeface="Times New Roman" panose="02020603050405020304" pitchFamily="18" charset="0"/>
              </a:rPr>
              <a:t>Bu </a:t>
            </a:r>
            <a:r>
              <a:rPr lang="fr-FR" sz="8000" dirty="0" err="1">
                <a:latin typeface="Times New Roman" panose="02020603050405020304" pitchFamily="18" charset="0"/>
                <a:cs typeface="Times New Roman" panose="02020603050405020304" pitchFamily="18" charset="0"/>
              </a:rPr>
              <a:t>sunum</a:t>
            </a:r>
            <a:r>
              <a:rPr lang="fr-FR" sz="8000"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Bağımsız</a:t>
            </a:r>
            <a:r>
              <a:rPr lang="fr-FR" sz="8000" i="1"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Araştırma</a:t>
            </a:r>
            <a:r>
              <a:rPr lang="fr-FR" sz="8000" i="1"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Bilgi</a:t>
            </a:r>
            <a:r>
              <a:rPr lang="fr-FR" sz="8000" i="1"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ve</a:t>
            </a:r>
            <a:r>
              <a:rPr lang="fr-FR" sz="8000" i="1"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İletişim</a:t>
            </a:r>
            <a:r>
              <a:rPr lang="fr-FR" sz="8000" i="1" dirty="0">
                <a:latin typeface="Times New Roman" panose="02020603050405020304" pitchFamily="18" charset="0"/>
                <a:cs typeface="Times New Roman" panose="02020603050405020304" pitchFamily="18" charset="0"/>
              </a:rPr>
              <a:t> </a:t>
            </a:r>
            <a:r>
              <a:rPr lang="fr-FR" sz="8000" i="1" dirty="0" err="1">
                <a:latin typeface="Times New Roman" panose="02020603050405020304" pitchFamily="18" charset="0"/>
                <a:cs typeface="Times New Roman" panose="02020603050405020304" pitchFamily="18" charset="0"/>
              </a:rPr>
              <a:t>Derneği</a:t>
            </a:r>
            <a:r>
              <a:rPr lang="fr-FR" sz="8000" dirty="0" err="1">
                <a:latin typeface="Times New Roman" panose="02020603050405020304" pitchFamily="18" charset="0"/>
                <a:cs typeface="Times New Roman" panose="02020603050405020304" pitchFamily="18" charset="0"/>
              </a:rPr>
              <a:t>’nin</a:t>
            </a:r>
            <a:r>
              <a:rPr lang="fr-FR" sz="8000" dirty="0">
                <a:latin typeface="Times New Roman" panose="02020603050405020304" pitchFamily="18" charset="0"/>
                <a:cs typeface="Times New Roman" panose="02020603050405020304" pitchFamily="18" charset="0"/>
              </a:rPr>
              <a:t> (BABİL-Der) 1964 </a:t>
            </a:r>
            <a:r>
              <a:rPr lang="fr-FR" sz="8000" dirty="0" err="1">
                <a:latin typeface="Times New Roman" panose="02020603050405020304" pitchFamily="18" charset="0"/>
                <a:cs typeface="Times New Roman" panose="02020603050405020304" pitchFamily="18" charset="0"/>
              </a:rPr>
              <a:t>Sürgünü</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hakkındaki</a:t>
            </a:r>
            <a:r>
              <a:rPr lang="fr-FR" sz="8000" dirty="0">
                <a:latin typeface="Times New Roman" panose="02020603050405020304" pitchFamily="18" charset="0"/>
                <a:cs typeface="Times New Roman" panose="02020603050405020304" pitchFamily="18" charset="0"/>
              </a:rPr>
              <a:t> « 20 </a:t>
            </a:r>
            <a:r>
              <a:rPr lang="fr-FR" sz="8000" dirty="0" err="1">
                <a:latin typeface="Times New Roman" panose="02020603050405020304" pitchFamily="18" charset="0"/>
                <a:cs typeface="Times New Roman" panose="02020603050405020304" pitchFamily="18" charset="0"/>
              </a:rPr>
              <a:t>Dolar</a:t>
            </a:r>
            <a:r>
              <a:rPr lang="fr-FR" sz="8000" dirty="0">
                <a:latin typeface="Times New Roman" panose="02020603050405020304" pitchFamily="18" charset="0"/>
                <a:cs typeface="Times New Roman" panose="02020603050405020304" pitchFamily="18" charset="0"/>
              </a:rPr>
              <a:t> 20 Kilo » </a:t>
            </a:r>
            <a:r>
              <a:rPr lang="fr-FR" sz="8000" dirty="0" err="1">
                <a:latin typeface="Times New Roman" panose="02020603050405020304" pitchFamily="18" charset="0"/>
                <a:cs typeface="Times New Roman" panose="02020603050405020304" pitchFamily="18" charset="0"/>
              </a:rPr>
              <a:t>Projesi</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için</a:t>
            </a:r>
            <a:r>
              <a:rPr lang="fr-FR" sz="8000" dirty="0">
                <a:latin typeface="Times New Roman" panose="02020603050405020304" pitchFamily="18" charset="0"/>
                <a:cs typeface="Times New Roman" panose="02020603050405020304" pitchFamily="18" charset="0"/>
              </a:rPr>
              <a:t> 2013 </a:t>
            </a:r>
            <a:r>
              <a:rPr lang="fr-FR" sz="8000" dirty="0" err="1">
                <a:latin typeface="Times New Roman" panose="02020603050405020304" pitchFamily="18" charset="0"/>
                <a:cs typeface="Times New Roman" panose="02020603050405020304" pitchFamily="18" charset="0"/>
              </a:rPr>
              <a:t>yılında</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gerçekleştirdiğimiz</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saha</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araştırmasının</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bazı</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verilerine</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dayanmaktadır</a:t>
            </a:r>
            <a:r>
              <a:rPr lang="fr-FR" sz="8000" dirty="0">
                <a:latin typeface="Times New Roman" panose="02020603050405020304" pitchFamily="18" charset="0"/>
                <a:cs typeface="Times New Roman" panose="02020603050405020304" pitchFamily="18" charset="0"/>
              </a:rPr>
              <a:t>… </a:t>
            </a:r>
          </a:p>
          <a:p>
            <a:pPr eaLnBrk="1" fontAlgn="auto" hangingPunct="1">
              <a:spcAft>
                <a:spcPts val="0"/>
              </a:spcAft>
              <a:defRPr/>
            </a:pPr>
            <a:endParaRPr lang="fr-FR" sz="88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fr-FR" sz="8800" dirty="0" err="1">
                <a:latin typeface="Times New Roman" panose="02020603050405020304" pitchFamily="18" charset="0"/>
                <a:cs typeface="Times New Roman" panose="02020603050405020304" pitchFamily="18" charset="0"/>
              </a:rPr>
              <a:t>Sunumda</a:t>
            </a:r>
            <a:r>
              <a:rPr lang="fr-FR" sz="8800" dirty="0">
                <a:latin typeface="Times New Roman" panose="02020603050405020304" pitchFamily="18" charset="0"/>
                <a:cs typeface="Times New Roman" panose="02020603050405020304" pitchFamily="18" charset="0"/>
              </a:rPr>
              <a:t> </a:t>
            </a:r>
            <a:r>
              <a:rPr lang="fr-FR" sz="8800" dirty="0" err="1">
                <a:latin typeface="Times New Roman" panose="02020603050405020304" pitchFamily="18" charset="0"/>
                <a:cs typeface="Times New Roman" panose="02020603050405020304" pitchFamily="18" charset="0"/>
              </a:rPr>
              <a:t>iki</a:t>
            </a:r>
            <a:r>
              <a:rPr lang="fr-FR" sz="8800" dirty="0">
                <a:latin typeface="Times New Roman" panose="02020603050405020304" pitchFamily="18" charset="0"/>
                <a:cs typeface="Times New Roman" panose="02020603050405020304" pitchFamily="18" charset="0"/>
              </a:rPr>
              <a:t> </a:t>
            </a:r>
            <a:r>
              <a:rPr lang="fr-FR" sz="8800" dirty="0" err="1">
                <a:latin typeface="Times New Roman" panose="02020603050405020304" pitchFamily="18" charset="0"/>
                <a:cs typeface="Times New Roman" panose="02020603050405020304" pitchFamily="18" charset="0"/>
              </a:rPr>
              <a:t>konuyu</a:t>
            </a:r>
            <a:r>
              <a:rPr lang="fr-FR" sz="8800" dirty="0">
                <a:latin typeface="Times New Roman" panose="02020603050405020304" pitchFamily="18" charset="0"/>
                <a:cs typeface="Times New Roman" panose="02020603050405020304" pitchFamily="18" charset="0"/>
              </a:rPr>
              <a:t> </a:t>
            </a:r>
            <a:r>
              <a:rPr lang="fr-FR" sz="8800" dirty="0" err="1">
                <a:latin typeface="Times New Roman" panose="02020603050405020304" pitchFamily="18" charset="0"/>
                <a:cs typeface="Times New Roman" panose="02020603050405020304" pitchFamily="18" charset="0"/>
              </a:rPr>
              <a:t>tartışmaya</a:t>
            </a:r>
            <a:r>
              <a:rPr lang="fr-FR" sz="8800" dirty="0">
                <a:latin typeface="Times New Roman" panose="02020603050405020304" pitchFamily="18" charset="0"/>
                <a:cs typeface="Times New Roman" panose="02020603050405020304" pitchFamily="18" charset="0"/>
              </a:rPr>
              <a:t> </a:t>
            </a:r>
            <a:r>
              <a:rPr lang="fr-FR" sz="8800" dirty="0" err="1">
                <a:latin typeface="Times New Roman" panose="02020603050405020304" pitchFamily="18" charset="0"/>
                <a:cs typeface="Times New Roman" panose="02020603050405020304" pitchFamily="18" charset="0"/>
              </a:rPr>
              <a:t>açmak</a:t>
            </a:r>
            <a:r>
              <a:rPr lang="fr-FR" sz="8800" dirty="0">
                <a:latin typeface="Times New Roman" panose="02020603050405020304" pitchFamily="18" charset="0"/>
                <a:cs typeface="Times New Roman" panose="02020603050405020304" pitchFamily="18" charset="0"/>
              </a:rPr>
              <a:t> </a:t>
            </a:r>
            <a:r>
              <a:rPr lang="fr-FR" sz="8800" dirty="0" err="1">
                <a:latin typeface="Times New Roman" panose="02020603050405020304" pitchFamily="18" charset="0"/>
                <a:cs typeface="Times New Roman" panose="02020603050405020304" pitchFamily="18" charset="0"/>
              </a:rPr>
              <a:t>istiyoruz</a:t>
            </a:r>
            <a:r>
              <a:rPr lang="fr-FR" sz="8800" dirty="0">
                <a:latin typeface="Times New Roman" panose="02020603050405020304" pitchFamily="18" charset="0"/>
                <a:cs typeface="Times New Roman" panose="02020603050405020304" pitchFamily="18" charset="0"/>
              </a:rPr>
              <a:t>….. </a:t>
            </a:r>
          </a:p>
          <a:p>
            <a:pPr eaLnBrk="1" fontAlgn="auto" hangingPunct="1">
              <a:spcAft>
                <a:spcPts val="0"/>
              </a:spcAft>
              <a:defRPr/>
            </a:pPr>
            <a:endParaRPr lang="fr-FR" sz="39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fr-FR" sz="3900" dirty="0">
              <a:latin typeface="Times New Roman" panose="02020603050405020304" pitchFamily="18" charset="0"/>
              <a:cs typeface="Times New Roman" panose="02020603050405020304" pitchFamily="18" charset="0"/>
            </a:endParaRPr>
          </a:p>
          <a:p>
            <a:pPr algn="l" eaLnBrk="1" fontAlgn="auto" hangingPunct="1">
              <a:spcAft>
                <a:spcPts val="0"/>
              </a:spcAft>
              <a:defRPr/>
            </a:pPr>
            <a:r>
              <a:rPr lang="fr-FR" sz="9600" b="1" dirty="0">
                <a:solidFill>
                  <a:srgbClr val="C00000"/>
                </a:solidFill>
                <a:latin typeface="Times New Roman" panose="02020603050405020304" pitchFamily="18" charset="0"/>
                <a:cs typeface="Times New Roman" panose="02020603050405020304" pitchFamily="18" charset="0"/>
              </a:rPr>
              <a:t>I. « </a:t>
            </a:r>
            <a:r>
              <a:rPr lang="fr-FR" sz="9600" b="1" dirty="0" err="1">
                <a:solidFill>
                  <a:srgbClr val="C00000"/>
                </a:solidFill>
                <a:latin typeface="Times New Roman" panose="02020603050405020304" pitchFamily="18" charset="0"/>
                <a:cs typeface="Times New Roman" panose="02020603050405020304" pitchFamily="18" charset="0"/>
              </a:rPr>
              <a:t>Toplumsal</a:t>
            </a:r>
            <a:r>
              <a:rPr lang="fr-FR" sz="9600" b="1" dirty="0">
                <a:solidFill>
                  <a:srgbClr val="C00000"/>
                </a:solidFill>
                <a:latin typeface="Times New Roman" panose="02020603050405020304" pitchFamily="18" charset="0"/>
                <a:cs typeface="Times New Roman" panose="02020603050405020304" pitchFamily="18" charset="0"/>
              </a:rPr>
              <a:t> </a:t>
            </a:r>
            <a:r>
              <a:rPr lang="fr-FR" sz="9600" b="1" dirty="0" err="1">
                <a:solidFill>
                  <a:srgbClr val="C00000"/>
                </a:solidFill>
                <a:latin typeface="Times New Roman" panose="02020603050405020304" pitchFamily="18" charset="0"/>
                <a:cs typeface="Times New Roman" panose="02020603050405020304" pitchFamily="18" charset="0"/>
              </a:rPr>
              <a:t>Kuşak</a:t>
            </a:r>
            <a:r>
              <a:rPr lang="fr-FR" sz="9600" b="1" dirty="0">
                <a:solidFill>
                  <a:srgbClr val="C00000"/>
                </a:solidFill>
                <a:latin typeface="Times New Roman" panose="02020603050405020304" pitchFamily="18" charset="0"/>
                <a:cs typeface="Times New Roman" panose="02020603050405020304" pitchFamily="18" charset="0"/>
              </a:rPr>
              <a:t> » </a:t>
            </a:r>
            <a:r>
              <a:rPr lang="fr-FR" sz="9600" b="1" dirty="0" err="1">
                <a:solidFill>
                  <a:srgbClr val="C00000"/>
                </a:solidFill>
                <a:latin typeface="Times New Roman" panose="02020603050405020304" pitchFamily="18" charset="0"/>
                <a:cs typeface="Times New Roman" panose="02020603050405020304" pitchFamily="18" charset="0"/>
              </a:rPr>
              <a:t>olarak</a:t>
            </a:r>
            <a:r>
              <a:rPr lang="fr-FR" sz="9600" b="1" dirty="0">
                <a:solidFill>
                  <a:srgbClr val="C00000"/>
                </a:solidFill>
                <a:latin typeface="Times New Roman" panose="02020603050405020304" pitchFamily="18" charset="0"/>
                <a:cs typeface="Times New Roman" panose="02020603050405020304" pitchFamily="18" charset="0"/>
              </a:rPr>
              <a:t> « 1964 </a:t>
            </a:r>
            <a:r>
              <a:rPr lang="fr-FR" sz="9600" b="1" dirty="0" err="1">
                <a:solidFill>
                  <a:srgbClr val="C00000"/>
                </a:solidFill>
                <a:latin typeface="Times New Roman" panose="02020603050405020304" pitchFamily="18" charset="0"/>
                <a:cs typeface="Times New Roman" panose="02020603050405020304" pitchFamily="18" charset="0"/>
              </a:rPr>
              <a:t>Kuşağı</a:t>
            </a:r>
            <a:r>
              <a:rPr lang="fr-FR" sz="9600" b="1" dirty="0">
                <a:solidFill>
                  <a:srgbClr val="C00000"/>
                </a:solidFill>
                <a:latin typeface="Times New Roman" panose="02020603050405020304" pitchFamily="18" charset="0"/>
                <a:cs typeface="Times New Roman" panose="02020603050405020304" pitchFamily="18" charset="0"/>
              </a:rPr>
              <a:t> » </a:t>
            </a:r>
          </a:p>
          <a:p>
            <a:pPr algn="l" eaLnBrk="1" fontAlgn="auto" hangingPunct="1">
              <a:spcAft>
                <a:spcPts val="0"/>
              </a:spcAft>
              <a:defRPr/>
            </a:pPr>
            <a:endParaRPr lang="fr-FR" sz="8800" dirty="0">
              <a:latin typeface="Times New Roman" panose="02020603050405020304" pitchFamily="18" charset="0"/>
              <a:cs typeface="Times New Roman" panose="02020603050405020304" pitchFamily="18" charset="0"/>
            </a:endParaRPr>
          </a:p>
          <a:p>
            <a:pPr algn="l" eaLnBrk="1" fontAlgn="auto" hangingPunct="1">
              <a:spcAft>
                <a:spcPts val="0"/>
              </a:spcAft>
              <a:defRPr/>
            </a:pPr>
            <a:r>
              <a:rPr lang="fr-FR" sz="8800" b="1" dirty="0">
                <a:solidFill>
                  <a:srgbClr val="C00000"/>
                </a:solidFill>
                <a:latin typeface="Times New Roman" panose="02020603050405020304" pitchFamily="18" charset="0"/>
                <a:cs typeface="Times New Roman" panose="02020603050405020304" pitchFamily="18" charset="0"/>
              </a:rPr>
              <a:t>II.  </a:t>
            </a:r>
            <a:r>
              <a:rPr lang="fr-FR" sz="8800" b="1" dirty="0" err="1">
                <a:solidFill>
                  <a:srgbClr val="C00000"/>
                </a:solidFill>
                <a:latin typeface="Times New Roman" panose="02020603050405020304" pitchFamily="18" charset="0"/>
                <a:cs typeface="Times New Roman" panose="02020603050405020304" pitchFamily="18" charset="0"/>
              </a:rPr>
              <a:t>Kimlik</a:t>
            </a:r>
            <a:r>
              <a:rPr lang="fr-FR" sz="8800" b="1" dirty="0">
                <a:solidFill>
                  <a:srgbClr val="C00000"/>
                </a:solidFill>
                <a:latin typeface="Times New Roman" panose="02020603050405020304" pitchFamily="18" charset="0"/>
                <a:cs typeface="Times New Roman" panose="02020603050405020304" pitchFamily="18" charset="0"/>
              </a:rPr>
              <a:t> </a:t>
            </a:r>
            <a:r>
              <a:rPr lang="fr-FR" sz="8800" b="1" dirty="0" err="1">
                <a:solidFill>
                  <a:srgbClr val="C00000"/>
                </a:solidFill>
                <a:latin typeface="Times New Roman" panose="02020603050405020304" pitchFamily="18" charset="0"/>
                <a:cs typeface="Times New Roman" panose="02020603050405020304" pitchFamily="18" charset="0"/>
              </a:rPr>
              <a:t>Stratejileri</a:t>
            </a:r>
            <a:r>
              <a:rPr lang="fr-FR" sz="8800" b="1" dirty="0">
                <a:solidFill>
                  <a:srgbClr val="C00000"/>
                </a:solidFill>
                <a:latin typeface="Times New Roman" panose="02020603050405020304" pitchFamily="18" charset="0"/>
                <a:cs typeface="Times New Roman" panose="02020603050405020304" pitchFamily="18" charset="0"/>
              </a:rPr>
              <a:t> </a:t>
            </a:r>
            <a:r>
              <a:rPr lang="fr-FR" sz="8800" b="1" dirty="0" err="1">
                <a:solidFill>
                  <a:srgbClr val="C00000"/>
                </a:solidFill>
                <a:latin typeface="Times New Roman" panose="02020603050405020304" pitchFamily="18" charset="0"/>
                <a:cs typeface="Times New Roman" panose="02020603050405020304" pitchFamily="18" charset="0"/>
              </a:rPr>
              <a:t>olarak</a:t>
            </a:r>
            <a:r>
              <a:rPr lang="fr-FR" sz="8800" b="1" dirty="0">
                <a:solidFill>
                  <a:srgbClr val="C00000"/>
                </a:solidFill>
                <a:latin typeface="Times New Roman" panose="02020603050405020304" pitchFamily="18" charset="0"/>
                <a:cs typeface="Times New Roman" panose="02020603050405020304" pitchFamily="18" charset="0"/>
              </a:rPr>
              <a:t>…  </a:t>
            </a:r>
          </a:p>
          <a:p>
            <a:pPr algn="l" eaLnBrk="1" fontAlgn="auto" hangingPunct="1">
              <a:spcAft>
                <a:spcPts val="0"/>
              </a:spcAft>
              <a:defRPr/>
            </a:pPr>
            <a:r>
              <a:rPr lang="fr-FR" sz="8800" dirty="0">
                <a:latin typeface="Times New Roman" panose="02020603050405020304" pitchFamily="18" charset="0"/>
                <a:cs typeface="Times New Roman" panose="02020603050405020304" pitchFamily="18" charset="0"/>
              </a:rPr>
              <a:t>(</a:t>
            </a:r>
            <a:r>
              <a:rPr lang="fr-FR" sz="8800" dirty="0" err="1">
                <a:latin typeface="Times New Roman" panose="02020603050405020304" pitchFamily="18" charset="0"/>
                <a:cs typeface="Times New Roman" panose="02020603050405020304" pitchFamily="18" charset="0"/>
              </a:rPr>
              <a:t>İstanbul’da</a:t>
            </a:r>
            <a:r>
              <a:rPr lang="fr-FR" sz="8800" dirty="0">
                <a:latin typeface="Times New Roman" panose="02020603050405020304" pitchFamily="18" charset="0"/>
                <a:cs typeface="Times New Roman" panose="02020603050405020304" pitchFamily="18" charset="0"/>
              </a:rPr>
              <a:t>)  	</a:t>
            </a:r>
            <a:r>
              <a:rPr lang="fr-FR" sz="8800" b="1" i="1" dirty="0" err="1">
                <a:solidFill>
                  <a:srgbClr val="C00000"/>
                </a:solidFill>
                <a:latin typeface="Times New Roman" panose="02020603050405020304" pitchFamily="18" charset="0"/>
                <a:cs typeface="Times New Roman" panose="02020603050405020304" pitchFamily="18" charset="0"/>
              </a:rPr>
              <a:t>Rum</a:t>
            </a:r>
            <a:r>
              <a:rPr lang="fr-FR" sz="8800" b="1" i="1" dirty="0">
                <a:solidFill>
                  <a:srgbClr val="C00000"/>
                </a:solidFill>
                <a:latin typeface="Times New Roman" panose="02020603050405020304" pitchFamily="18" charset="0"/>
                <a:cs typeface="Times New Roman" panose="02020603050405020304" pitchFamily="18" charset="0"/>
              </a:rPr>
              <a:t> </a:t>
            </a:r>
            <a:r>
              <a:rPr lang="fr-FR" sz="8800" b="1" i="1" dirty="0" err="1">
                <a:solidFill>
                  <a:srgbClr val="C00000"/>
                </a:solidFill>
                <a:latin typeface="Times New Roman" panose="02020603050405020304" pitchFamily="18" charset="0"/>
                <a:cs typeface="Times New Roman" panose="02020603050405020304" pitchFamily="18" charset="0"/>
              </a:rPr>
              <a:t>Olmak</a:t>
            </a:r>
            <a:endParaRPr lang="fr-FR" sz="8800" b="1" i="1" dirty="0">
              <a:solidFill>
                <a:srgbClr val="C00000"/>
              </a:solidFill>
              <a:latin typeface="Times New Roman" panose="02020603050405020304" pitchFamily="18" charset="0"/>
              <a:cs typeface="Times New Roman" panose="02020603050405020304" pitchFamily="18" charset="0"/>
            </a:endParaRPr>
          </a:p>
          <a:p>
            <a:pPr algn="l" eaLnBrk="1" fontAlgn="auto" hangingPunct="1">
              <a:spcAft>
                <a:spcPts val="0"/>
              </a:spcAft>
              <a:defRPr/>
            </a:pPr>
            <a:r>
              <a:rPr lang="fr-FR" sz="8800" dirty="0">
                <a:latin typeface="Times New Roman" panose="02020603050405020304" pitchFamily="18" charset="0"/>
                <a:cs typeface="Times New Roman" panose="02020603050405020304" pitchFamily="18" charset="0"/>
              </a:rPr>
              <a:t>(</a:t>
            </a:r>
            <a:r>
              <a:rPr lang="fr-FR" sz="8800" dirty="0" err="1">
                <a:latin typeface="Times New Roman" panose="02020603050405020304" pitchFamily="18" charset="0"/>
                <a:cs typeface="Times New Roman" panose="02020603050405020304" pitchFamily="18" charset="0"/>
              </a:rPr>
              <a:t>Atina’da</a:t>
            </a:r>
            <a:r>
              <a:rPr lang="fr-FR" sz="8800" dirty="0">
                <a:latin typeface="Times New Roman" panose="02020603050405020304" pitchFamily="18" charset="0"/>
                <a:cs typeface="Times New Roman" panose="02020603050405020304" pitchFamily="18" charset="0"/>
              </a:rPr>
              <a:t>)  	</a:t>
            </a:r>
            <a:r>
              <a:rPr lang="fr-FR" sz="8800" b="1" i="1" dirty="0" err="1">
                <a:solidFill>
                  <a:srgbClr val="0070C0"/>
                </a:solidFill>
                <a:latin typeface="Times New Roman" panose="02020603050405020304" pitchFamily="18" charset="0"/>
                <a:cs typeface="Times New Roman" panose="02020603050405020304" pitchFamily="18" charset="0"/>
              </a:rPr>
              <a:t>Rum</a:t>
            </a:r>
            <a:r>
              <a:rPr lang="fr-FR" sz="8800" b="1" i="1" dirty="0">
                <a:solidFill>
                  <a:srgbClr val="0070C0"/>
                </a:solidFill>
                <a:latin typeface="Times New Roman" panose="02020603050405020304" pitchFamily="18" charset="0"/>
                <a:cs typeface="Times New Roman" panose="02020603050405020304" pitchFamily="18" charset="0"/>
              </a:rPr>
              <a:t> </a:t>
            </a:r>
            <a:r>
              <a:rPr lang="fr-FR" sz="8800" b="1" i="1" dirty="0" err="1">
                <a:solidFill>
                  <a:srgbClr val="0070C0"/>
                </a:solidFill>
                <a:latin typeface="Times New Roman" panose="02020603050405020304" pitchFamily="18" charset="0"/>
                <a:cs typeface="Times New Roman" panose="02020603050405020304" pitchFamily="18" charset="0"/>
              </a:rPr>
              <a:t>Kalmak</a:t>
            </a:r>
            <a:endParaRPr lang="fr-FR" sz="8800" b="1" i="1" dirty="0">
              <a:solidFill>
                <a:srgbClr val="0070C0"/>
              </a:solidFill>
              <a:latin typeface="Times New Roman" panose="02020603050405020304" pitchFamily="18" charset="0"/>
              <a:cs typeface="Times New Roman" panose="02020603050405020304" pitchFamily="18" charset="0"/>
            </a:endParaRPr>
          </a:p>
          <a:p>
            <a:pPr eaLnBrk="1" fontAlgn="auto" hangingPunct="1">
              <a:spcAft>
                <a:spcPts val="0"/>
              </a:spcAft>
              <a:defRPr/>
            </a:pPr>
            <a:endParaRPr lang="fr-FR" sz="11200" dirty="0">
              <a:latin typeface="Times New Roman" panose="02020603050405020304" pitchFamily="18" charset="0"/>
              <a:cs typeface="Times New Roman" panose="02020603050405020304" pitchFamily="18" charset="0"/>
            </a:endParaRPr>
          </a:p>
        </p:txBody>
      </p:sp>
      <p:pic>
        <p:nvPicPr>
          <p:cNvPr id="14339" name="Picture 2" descr="20 Dolar 20 Kilo - Kolektif - 1000Kitap">
            <a:extLst>
              <a:ext uri="{FF2B5EF4-FFF2-40B4-BE49-F238E27FC236}">
                <a16:creationId xmlns:a16="http://schemas.microsoft.com/office/drawing/2014/main" id="{55E39518-791D-25B6-B979-339398814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13"/>
            <a:ext cx="5208587"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a:extLst>
              <a:ext uri="{FF2B5EF4-FFF2-40B4-BE49-F238E27FC236}">
                <a16:creationId xmlns:a16="http://schemas.microsoft.com/office/drawing/2014/main" id="{277A1796-8682-A503-49AB-0EA47239E4D2}"/>
              </a:ext>
            </a:extLst>
          </p:cNvPr>
          <p:cNvSpPr>
            <a:spLocks noGrp="1" noChangeArrowheads="1"/>
          </p:cNvSpPr>
          <p:nvPr>
            <p:ph type="title"/>
          </p:nvPr>
        </p:nvSpPr>
        <p:spPr>
          <a:xfrm>
            <a:off x="0" y="0"/>
            <a:ext cx="12192000" cy="1081668"/>
          </a:xfrm>
        </p:spPr>
        <p:txBody>
          <a:bodyPr/>
          <a:lstStyle/>
          <a:p>
            <a:pPr algn="ctr" eaLnBrk="1" hangingPunct="1"/>
            <a:r>
              <a:rPr lang="fr-FR" altLang="tr-TR" sz="3200" b="1" dirty="0" err="1">
                <a:solidFill>
                  <a:srgbClr val="C00000"/>
                </a:solidFill>
                <a:latin typeface="Times New Roman" panose="02020603050405020304" pitchFamily="18" charset="0"/>
                <a:cs typeface="Times New Roman" panose="02020603050405020304" pitchFamily="18" charset="0"/>
              </a:rPr>
              <a:t>Temel</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Kaynakça</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25602" name="İçerik Yer Tutucusu 2">
            <a:extLst>
              <a:ext uri="{FF2B5EF4-FFF2-40B4-BE49-F238E27FC236}">
                <a16:creationId xmlns:a16="http://schemas.microsoft.com/office/drawing/2014/main" id="{34535BEA-7295-1378-06A7-68BA308124FD}"/>
              </a:ext>
            </a:extLst>
          </p:cNvPr>
          <p:cNvSpPr>
            <a:spLocks noGrp="1" noChangeArrowheads="1"/>
          </p:cNvSpPr>
          <p:nvPr>
            <p:ph idx="1"/>
          </p:nvPr>
        </p:nvSpPr>
        <p:spPr>
          <a:xfrm>
            <a:off x="322117" y="792163"/>
            <a:ext cx="11620645" cy="5775325"/>
          </a:xfrm>
        </p:spPr>
        <p:txBody>
          <a:bodyPr/>
          <a:lstStyle/>
          <a:p>
            <a:pPr marL="0" indent="0" algn="just" eaLnBrk="1" hangingPunct="1">
              <a:lnSpc>
                <a:spcPct val="100000"/>
              </a:lnSpc>
              <a:spcBef>
                <a:spcPts val="1200"/>
              </a:spcBef>
              <a:spcAft>
                <a:spcPts val="1200"/>
              </a:spcAft>
              <a:buFont typeface="Arial" panose="020B0604020202020204" pitchFamily="34" charset="0"/>
              <a:buNone/>
            </a:pPr>
            <a:endParaRPr lang="tr-TR" altLang="tr-TR" sz="1000" dirty="0">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gn="just" eaLnBrk="1" hangingPunct="1">
              <a:lnSpc>
                <a:spcPct val="100000"/>
              </a:lnSpc>
              <a:spcBef>
                <a:spcPts val="1200"/>
              </a:spcBef>
              <a:spcAft>
                <a:spcPts val="1200"/>
              </a:spcAft>
              <a:buFont typeface="Arial" panose="020B0604020202020204" pitchFamily="34" charset="0"/>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AKAR, R. &amp; DEMİR, H. (2014), </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İstanbul’un Son Sürgünleri, 1964’de Rumların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Sınırdışı</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Edilmeleri</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Doğan Kitap, İstanbul. </a:t>
            </a:r>
          </a:p>
          <a:p>
            <a:pPr marL="0" indent="0" algn="just" eaLnBrk="1" hangingPunct="1">
              <a:lnSpc>
                <a:spcPct val="100000"/>
              </a:lnSpc>
              <a:spcBef>
                <a:spcPts val="1200"/>
              </a:spcBef>
              <a:spcAft>
                <a:spcPts val="1200"/>
              </a:spcAft>
              <a:buFont typeface="Arial" panose="020B0604020202020204" pitchFamily="34" charset="0"/>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ALEXANDRIS, A. (1992),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The</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Greek</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Minority</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of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Istanbul</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and</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Greek-Turkish</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Relations</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1918-1974,</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Centre</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For</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Asia</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Minor</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Studies</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Athens</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endParaRPr lang="tr-TR" altLang="tr-TR" sz="1800" dirty="0">
              <a:latin typeface="Times New Roman" panose="02020603050405020304" pitchFamily="18" charset="0"/>
              <a:cs typeface="Times New Roman" panose="02020603050405020304" pitchFamily="18" charset="0"/>
            </a:endParaRPr>
          </a:p>
          <a:p>
            <a:pPr marL="0" indent="0" algn="just">
              <a:lnSpc>
                <a:spcPct val="100000"/>
              </a:lnSpc>
              <a:spcBef>
                <a:spcPts val="1200"/>
              </a:spcBef>
              <a:spcAft>
                <a:spcPts val="1200"/>
              </a:spcAft>
              <a:buFont typeface="Arial" panose="020B0604020202020204" pitchFamily="34" charset="0"/>
              <a:buNone/>
            </a:pPr>
            <a:r>
              <a:rPr lang="fr-CI" altLang="tr-TR" sz="1800" dirty="0">
                <a:solidFill>
                  <a:srgbClr val="000000"/>
                </a:solidFill>
                <a:latin typeface="Times New Roman" panose="02020603050405020304" pitchFamily="18" charset="0"/>
                <a:cs typeface="Times New Roman" panose="02020603050405020304" pitchFamily="18" charset="0"/>
              </a:rPr>
              <a:t>MANNHEIM, K. (1990), </a:t>
            </a:r>
            <a:r>
              <a:rPr lang="fr-CI" altLang="tr-TR" sz="1800" i="1" dirty="0">
                <a:solidFill>
                  <a:srgbClr val="000000"/>
                </a:solidFill>
                <a:latin typeface="Times New Roman" panose="02020603050405020304" pitchFamily="18" charset="0"/>
                <a:cs typeface="Times New Roman" panose="02020603050405020304" pitchFamily="18" charset="0"/>
              </a:rPr>
              <a:t>Le problème de générations</a:t>
            </a:r>
            <a:r>
              <a:rPr lang="fr-CI" altLang="tr-TR" sz="1800" dirty="0">
                <a:solidFill>
                  <a:srgbClr val="000000"/>
                </a:solidFill>
                <a:latin typeface="Times New Roman" panose="02020603050405020304" pitchFamily="18" charset="0"/>
                <a:cs typeface="Times New Roman" panose="02020603050405020304" pitchFamily="18" charset="0"/>
              </a:rPr>
              <a:t>, Nathan, Paris. </a:t>
            </a:r>
            <a:endParaRPr lang="tr-TR" altLang="tr-TR" sz="1800" b="1" i="1" dirty="0">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gn="just" eaLnBrk="1" hangingPunct="1">
              <a:lnSpc>
                <a:spcPct val="100000"/>
              </a:lnSpc>
              <a:spcBef>
                <a:spcPts val="1200"/>
              </a:spcBef>
              <a:spcAft>
                <a:spcPts val="1200"/>
              </a:spcAft>
              <a:buFont typeface="Arial" panose="020B0604020202020204" pitchFamily="34" charset="0"/>
              <a:buNone/>
            </a:pP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20 Dolar 20 Kilo. Cumhuriyet Tarihinin En Büyük Sürgün Hikayelerinden Biri</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Punto Baskı Çözümleri, İstanbul. </a:t>
            </a:r>
          </a:p>
          <a:p>
            <a:pPr marL="0" indent="0" algn="just" eaLnBrk="1" hangingPunct="1">
              <a:lnSpc>
                <a:spcPct val="100000"/>
              </a:lnSpc>
              <a:spcBef>
                <a:spcPts val="1200"/>
              </a:spcBef>
              <a:spcAft>
                <a:spcPts val="1200"/>
              </a:spcAft>
              <a:buFont typeface="Arial" panose="020B0604020202020204" pitchFamily="34" charset="0"/>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ÖRS İlay (2019), </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1964, İstanbullu Rumlar ve 1964 Sürgünleri: Türk Toplumunun Homojenleşmesinde Bir Dönüm Noktası</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İletişim. İstanbul. </a:t>
            </a:r>
          </a:p>
          <a:p>
            <a:pPr marL="0" indent="0" algn="just" eaLnBrk="1" hangingPunct="1">
              <a:lnSpc>
                <a:spcPct val="100000"/>
              </a:lnSpc>
              <a:spcBef>
                <a:spcPts val="1200"/>
              </a:spcBef>
              <a:spcAft>
                <a:spcPts val="1200"/>
              </a:spcAft>
              <a:buFont typeface="Arial" panose="020B0604020202020204" pitchFamily="34" charset="0"/>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YILDIZ Süheyla &amp; YÜCEL Hakan (2014), “İstanbul’da ve İmroz’da Rum Olmak, Atina’da Rum Kalmak”, </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Alternatif Politika</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vol</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6, No 2, 148-194, 2014. </a:t>
            </a:r>
          </a:p>
          <a:p>
            <a:pPr marL="0" indent="0" algn="just" eaLnBrk="1" hangingPunct="1">
              <a:lnSpc>
                <a:spcPct val="100000"/>
              </a:lnSpc>
              <a:spcBef>
                <a:spcPts val="1200"/>
              </a:spcBef>
              <a:spcAft>
                <a:spcPts val="1200"/>
              </a:spcAft>
              <a:buFont typeface="Arial" panose="020B0604020202020204" pitchFamily="34" charset="0"/>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YÜCEL Hakan (2016), </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Rum Olmak Rum Kalmak</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İstos</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yay., İstanbul. </a:t>
            </a:r>
          </a:p>
          <a:p>
            <a:pPr marL="0" indent="0" eaLnBrk="1" hangingPunct="1">
              <a:lnSpc>
                <a:spcPct val="70000"/>
              </a:lnSpc>
            </a:pPr>
            <a:endParaRPr lang="fr-FR" altLang="tr-TR"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a:extLst>
              <a:ext uri="{FF2B5EF4-FFF2-40B4-BE49-F238E27FC236}">
                <a16:creationId xmlns:a16="http://schemas.microsoft.com/office/drawing/2014/main" id="{A0D2BE19-BD6F-EF88-3061-69C38CA9913C}"/>
              </a:ext>
            </a:extLst>
          </p:cNvPr>
          <p:cNvSpPr>
            <a:spLocks noGrp="1" noChangeArrowheads="1"/>
          </p:cNvSpPr>
          <p:nvPr>
            <p:ph type="title"/>
          </p:nvPr>
        </p:nvSpPr>
        <p:spPr>
          <a:xfrm>
            <a:off x="1" y="0"/>
            <a:ext cx="12192000" cy="847725"/>
          </a:xfrm>
        </p:spPr>
        <p:txBody>
          <a:bodyPr/>
          <a:lstStyle/>
          <a:p>
            <a:pPr algn="ctr" eaLnBrk="1" hangingPunct="1"/>
            <a:r>
              <a:rPr lang="fr-FR" altLang="tr-TR" sz="3200" b="1" dirty="0" err="1">
                <a:latin typeface="Times New Roman" panose="02020603050405020304" pitchFamily="18" charset="0"/>
                <a:cs typeface="Times New Roman" panose="02020603050405020304" pitchFamily="18" charset="0"/>
              </a:rPr>
              <a:t>Toplumsal</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Kuşak</a:t>
            </a:r>
            <a:r>
              <a:rPr lang="fr-FR" altLang="tr-TR" sz="3200" b="1" dirty="0">
                <a:latin typeface="Times New Roman" panose="02020603050405020304" pitchFamily="18" charset="0"/>
                <a:cs typeface="Times New Roman" panose="02020603050405020304" pitchFamily="18" charset="0"/>
              </a:rPr>
              <a:t> – </a:t>
            </a:r>
            <a:r>
              <a:rPr lang="fr-FR" altLang="tr-TR" sz="3200" b="1" i="1" dirty="0">
                <a:solidFill>
                  <a:srgbClr val="C00000"/>
                </a:solidFill>
                <a:latin typeface="Times New Roman" panose="02020603050405020304" pitchFamily="18" charset="0"/>
                <a:cs typeface="Times New Roman" panose="02020603050405020304" pitchFamily="18" charset="0"/>
              </a:rPr>
              <a:t>1964 </a:t>
            </a:r>
            <a:r>
              <a:rPr lang="fr-FR" altLang="tr-TR" sz="3200" b="1" i="1" dirty="0" err="1">
                <a:solidFill>
                  <a:srgbClr val="C00000"/>
                </a:solidFill>
                <a:latin typeface="Times New Roman" panose="02020603050405020304" pitchFamily="18" charset="0"/>
                <a:cs typeface="Times New Roman" panose="02020603050405020304" pitchFamily="18" charset="0"/>
              </a:rPr>
              <a:t>Kuşağı</a:t>
            </a:r>
            <a:endParaRPr lang="fr-FR" altLang="tr-TR" sz="3200" b="1" i="1" dirty="0">
              <a:solidFill>
                <a:srgbClr val="C00000"/>
              </a:solidFill>
              <a:latin typeface="Times New Roman" panose="02020603050405020304" pitchFamily="18" charset="0"/>
              <a:cs typeface="Times New Roman" panose="02020603050405020304" pitchFamily="18" charset="0"/>
            </a:endParaRPr>
          </a:p>
        </p:txBody>
      </p:sp>
      <p:sp>
        <p:nvSpPr>
          <p:cNvPr id="15362" name="İçerik Yer Tutucusu 2">
            <a:extLst>
              <a:ext uri="{FF2B5EF4-FFF2-40B4-BE49-F238E27FC236}">
                <a16:creationId xmlns:a16="http://schemas.microsoft.com/office/drawing/2014/main" id="{6BF7B54B-420B-9A46-CBBF-0EAE888AE0F6}"/>
              </a:ext>
            </a:extLst>
          </p:cNvPr>
          <p:cNvSpPr>
            <a:spLocks noGrp="1" noChangeArrowheads="1"/>
          </p:cNvSpPr>
          <p:nvPr>
            <p:ph idx="1"/>
          </p:nvPr>
        </p:nvSpPr>
        <p:spPr>
          <a:xfrm>
            <a:off x="4672361" y="680478"/>
            <a:ext cx="7519639" cy="6163236"/>
          </a:xfrm>
        </p:spPr>
        <p:txBody>
          <a:bodyPr/>
          <a:lstStyle/>
          <a:p>
            <a:pPr marL="0" indent="0" algn="just">
              <a:lnSpc>
                <a:spcPct val="100000"/>
              </a:lnSpc>
              <a:spcBef>
                <a:spcPts val="600"/>
              </a:spcBef>
              <a:buFont typeface="Arial" panose="020B0604020202020204" pitchFamily="34" charset="0"/>
              <a:buNone/>
            </a:pPr>
            <a:r>
              <a:rPr lang="fr-FR" altLang="tr-TR" sz="1600" dirty="0">
                <a:latin typeface="Times New Roman" panose="02020603050405020304" pitchFamily="18" charset="0"/>
                <a:cs typeface="Times New Roman" panose="02020603050405020304" pitchFamily="18" charset="0"/>
              </a:rPr>
              <a:t>1964 </a:t>
            </a:r>
            <a:r>
              <a:rPr lang="fr-FR" altLang="tr-TR" sz="1600" dirty="0" err="1">
                <a:latin typeface="Times New Roman" panose="02020603050405020304" pitchFamily="18" charset="0"/>
                <a:cs typeface="Times New Roman" panose="02020603050405020304" pitchFamily="18" charset="0"/>
              </a:rPr>
              <a:t>Sürgünleri</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bir</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toplumsal</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kuşak</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oluşturmaktadır</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Mannheim’ın</a:t>
            </a:r>
            <a:r>
              <a:rPr lang="fr-FR" altLang="tr-TR" sz="1600" dirty="0">
                <a:latin typeface="Times New Roman" panose="02020603050405020304" pitchFamily="18" charset="0"/>
                <a:cs typeface="Times New Roman" panose="02020603050405020304" pitchFamily="18" charset="0"/>
              </a:rPr>
              <a:t> </a:t>
            </a:r>
            <a:r>
              <a:rPr lang="fr-FR" altLang="tr-TR" sz="1600" dirty="0" err="1">
                <a:latin typeface="Times New Roman" panose="02020603050405020304" pitchFamily="18" charset="0"/>
                <a:cs typeface="Times New Roman" panose="02020603050405020304" pitchFamily="18" charset="0"/>
              </a:rPr>
              <a:t>tanımıyla</a:t>
            </a:r>
            <a:r>
              <a:rPr lang="fr-FR" altLang="tr-TR" sz="1600" dirty="0">
                <a:latin typeface="Times New Roman" panose="02020603050405020304" pitchFamily="18" charset="0"/>
                <a:cs typeface="Times New Roman" panose="02020603050405020304" pitchFamily="18" charset="0"/>
              </a:rPr>
              <a:t> "</a:t>
            </a:r>
            <a:r>
              <a:rPr lang="tr-TR" altLang="tr-TR" sz="1600" b="1" dirty="0">
                <a:latin typeface="Times New Roman" panose="02020603050405020304" pitchFamily="18" charset="0"/>
                <a:cs typeface="Times New Roman" panose="02020603050405020304" pitchFamily="18" charset="0"/>
              </a:rPr>
              <a:t>Toplumsal kuşak» ortak sorunlar, değerler ve deneyimlerle oluşur…. </a:t>
            </a:r>
            <a:r>
              <a:rPr lang="tr-TR" altLang="tr-TR" sz="1600" dirty="0">
                <a:latin typeface="Times New Roman" panose="02020603050405020304" pitchFamily="18" charset="0"/>
                <a:cs typeface="Times New Roman" panose="02020603050405020304" pitchFamily="18" charset="0"/>
              </a:rPr>
              <a:t>Toplumsal kuşakları farklı ölçeklerde </a:t>
            </a:r>
            <a:r>
              <a:rPr lang="tr-TR" altLang="tr-TR" sz="1600" dirty="0" err="1">
                <a:latin typeface="Times New Roman" panose="02020603050405020304" pitchFamily="18" charset="0"/>
                <a:cs typeface="Times New Roman" panose="02020603050405020304" pitchFamily="18" charset="0"/>
              </a:rPr>
              <a:t>görürürüz</a:t>
            </a:r>
            <a:r>
              <a:rPr lang="tr-TR" altLang="tr-TR" sz="1600" dirty="0">
                <a:latin typeface="Times New Roman" panose="02020603050405020304" pitchFamily="18" charset="0"/>
                <a:cs typeface="Times New Roman" panose="02020603050405020304" pitchFamily="18" charset="0"/>
              </a:rPr>
              <a:t>…  Toplumsal kuşak ;</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I. Evrensel ölçekte (1968 Kuşağı) </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II. Ulusal/toplumsal ölçekli (</a:t>
            </a:r>
            <a:r>
              <a:rPr lang="tr-TR" altLang="tr-TR" sz="1600" dirty="0" err="1">
                <a:latin typeface="Times New Roman" panose="02020603050405020304" pitchFamily="18" charset="0"/>
                <a:cs typeface="Times New Roman" panose="02020603050405020304" pitchFamily="18" charset="0"/>
              </a:rPr>
              <a:t>Jöntürkler</a:t>
            </a:r>
            <a:r>
              <a:rPr lang="tr-TR" altLang="tr-TR" sz="1600" dirty="0">
                <a:latin typeface="Times New Roman" panose="02020603050405020304" pitchFamily="18" charset="0"/>
                <a:cs typeface="Times New Roman" panose="02020603050405020304" pitchFamily="18" charset="0"/>
              </a:rPr>
              <a:t>, Cumhuriyet Kuşakları) olabilir;</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III. </a:t>
            </a:r>
            <a:r>
              <a:rPr lang="tr-TR" altLang="tr-TR" sz="1600" b="1" dirty="0">
                <a:latin typeface="Times New Roman" panose="02020603050405020304" pitchFamily="18" charset="0"/>
                <a:cs typeface="Times New Roman" panose="02020603050405020304" pitchFamily="18" charset="0"/>
              </a:rPr>
              <a:t>Özellikle deneyimlenen «Makro Olay» ve bunun mekanda yansımasıyla «mekan» merkezli olarak bir kimlik grubunu kapsayabilir…  </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Olay, deneyim ve mekan merkezli, geniş toplum içinde bir toplumsal grubu kapsayan şekilde bir «toplumsal kuşak» tanımını araştırmalarda kullanmayı önemsiyor ve öneriyoruz. Maalesef kimlik grupları hakkında  saha çalışmalarında kolaylaştırıcı ve etkili olduğunu düşündüğümüz bu sonunca ölçekteki kullanımı literatürde ender görülmektedir… </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Yine de bu bağlamda, azınlık merkezli bazı bilimsel çalışmalar yapılmıştır. Hakan Yücel’in mekan ve «makro olay» temelli bir toplumsal kuşak tanımını «1995 Gazi mahallesi isyanı» etkisinden hareketle 2000li yılların İstanbul Gazi mahalleli Alevi gençleri için, Süheyla Yıldız 2003 sinagog saldırılarından hareketle 2010 yıllarda İstanbullu Yahudi gençleri için, Hakan Yücel-Umur Yedikardeş ile eşzamanlı olarak Derya Fırat 2007 Hrant Dink suikastı üzerinden yine 2010 yıllarda Ermeni gençler için kullanıp literatüre katkı sunmuştur… </a:t>
            </a:r>
          </a:p>
          <a:p>
            <a:pPr marL="0" indent="0" algn="just">
              <a:lnSpc>
                <a:spcPct val="100000"/>
              </a:lnSpc>
              <a:spcBef>
                <a:spcPts val="600"/>
              </a:spcBef>
              <a:buFont typeface="Arial" panose="020B0604020202020204" pitchFamily="34" charset="0"/>
              <a:buNone/>
            </a:pPr>
            <a:r>
              <a:rPr lang="tr-TR" altLang="tr-TR" sz="1600" dirty="0">
                <a:latin typeface="Times New Roman" panose="02020603050405020304" pitchFamily="18" charset="0"/>
                <a:cs typeface="Times New Roman" panose="02020603050405020304" pitchFamily="18" charset="0"/>
              </a:rPr>
              <a:t>Bu yaklaşımı merkeze alarak Çocukluk ve gençlik dönemlerinde 1964 Sürgününü yaşayanları; hem </a:t>
            </a:r>
            <a:r>
              <a:rPr lang="tr-TR" altLang="tr-TR" sz="1600" b="1" dirty="0">
                <a:latin typeface="Times New Roman" panose="02020603050405020304" pitchFamily="18" charset="0"/>
                <a:cs typeface="Times New Roman" panose="02020603050405020304" pitchFamily="18" charset="0"/>
              </a:rPr>
              <a:t>Türkiye’de hem Yunanistan’da farklı dönem ve mekanlarda farklı “kimlik stratejisi” yürüten bir “toplumsal kuşak” olarak nitelendiriyoruz. </a:t>
            </a:r>
          </a:p>
          <a:p>
            <a:pPr marL="0" indent="0" eaLnBrk="1" hangingPunct="1"/>
            <a:endParaRPr lang="fr-FR" altLang="tr-TR" dirty="0"/>
          </a:p>
        </p:txBody>
      </p:sp>
      <p:pic>
        <p:nvPicPr>
          <p:cNvPr id="15363" name="Picture 4" descr="Amazon.fr - Le problème des générations - Karl Mannheim, Gérard Mauger -  Livres">
            <a:extLst>
              <a:ext uri="{FF2B5EF4-FFF2-40B4-BE49-F238E27FC236}">
                <a16:creationId xmlns:a16="http://schemas.microsoft.com/office/drawing/2014/main" id="{90D5E1AC-E8DF-8984-1186-F60B76AC6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477"/>
            <a:ext cx="4672361" cy="616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a:extLst>
              <a:ext uri="{FF2B5EF4-FFF2-40B4-BE49-F238E27FC236}">
                <a16:creationId xmlns:a16="http://schemas.microsoft.com/office/drawing/2014/main" id="{6A81B16B-BEDA-98CC-4768-503590C43E04}"/>
              </a:ext>
            </a:extLst>
          </p:cNvPr>
          <p:cNvSpPr>
            <a:spLocks noGrp="1" noChangeArrowheads="1"/>
          </p:cNvSpPr>
          <p:nvPr>
            <p:ph type="title"/>
          </p:nvPr>
        </p:nvSpPr>
        <p:spPr>
          <a:xfrm>
            <a:off x="0" y="0"/>
            <a:ext cx="12192000" cy="618119"/>
          </a:xfrm>
        </p:spPr>
        <p:txBody>
          <a:bodyPr/>
          <a:lstStyle/>
          <a:p>
            <a:pPr algn="ctr" eaLnBrk="1" hangingPunct="1"/>
            <a:r>
              <a:rPr lang="fr-FR" altLang="tr-TR" sz="3600" b="1" dirty="0" err="1">
                <a:solidFill>
                  <a:srgbClr val="C00000"/>
                </a:solidFill>
                <a:latin typeface="Times New Roman" panose="02020603050405020304" pitchFamily="18" charset="0"/>
                <a:cs typeface="Times New Roman" panose="02020603050405020304" pitchFamily="18" charset="0"/>
              </a:rPr>
              <a:t>Rum</a:t>
            </a:r>
            <a:r>
              <a:rPr lang="fr-FR" altLang="tr-TR" sz="36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Olmak</a:t>
            </a:r>
            <a:r>
              <a:rPr lang="fr-FR" altLang="tr-TR" sz="3600" b="1" dirty="0">
                <a:solidFill>
                  <a:srgbClr val="C00000"/>
                </a:solidFill>
                <a:latin typeface="Times New Roman" panose="02020603050405020304" pitchFamily="18" charset="0"/>
                <a:cs typeface="Times New Roman" panose="02020603050405020304" pitchFamily="18" charset="0"/>
              </a:rPr>
              <a:t> / </a:t>
            </a:r>
            <a:r>
              <a:rPr lang="fr-FR" altLang="tr-TR" sz="3600" b="1" dirty="0" err="1">
                <a:solidFill>
                  <a:srgbClr val="C00000"/>
                </a:solidFill>
                <a:latin typeface="Times New Roman" panose="02020603050405020304" pitchFamily="18" charset="0"/>
                <a:cs typeface="Times New Roman" panose="02020603050405020304" pitchFamily="18" charset="0"/>
              </a:rPr>
              <a:t>Rum</a:t>
            </a:r>
            <a:r>
              <a:rPr lang="fr-FR" altLang="tr-TR" sz="3600" b="1" dirty="0">
                <a:solidFill>
                  <a:srgbClr val="C00000"/>
                </a:solidFill>
                <a:latin typeface="Times New Roman" panose="02020603050405020304" pitchFamily="18" charset="0"/>
                <a:cs typeface="Times New Roman" panose="02020603050405020304" pitchFamily="18" charset="0"/>
              </a:rPr>
              <a:t> </a:t>
            </a:r>
            <a:r>
              <a:rPr lang="fr-FR" altLang="tr-TR" sz="3600" b="1" dirty="0" err="1">
                <a:solidFill>
                  <a:srgbClr val="C00000"/>
                </a:solidFill>
                <a:latin typeface="Times New Roman" panose="02020603050405020304" pitchFamily="18" charset="0"/>
                <a:cs typeface="Times New Roman" panose="02020603050405020304" pitchFamily="18" charset="0"/>
              </a:rPr>
              <a:t>Kalmak</a:t>
            </a:r>
            <a:endParaRPr lang="fr-FR" altLang="tr-TR" sz="3600" b="1" dirty="0">
              <a:solidFill>
                <a:srgbClr val="C00000"/>
              </a:solidFill>
              <a:latin typeface="Times New Roman" panose="02020603050405020304" pitchFamily="18" charset="0"/>
              <a:cs typeface="Times New Roman" panose="02020603050405020304" pitchFamily="18" charset="0"/>
            </a:endParaRPr>
          </a:p>
        </p:txBody>
      </p:sp>
      <p:sp>
        <p:nvSpPr>
          <p:cNvPr id="16386" name="İçerik Yer Tutucusu 3">
            <a:extLst>
              <a:ext uri="{FF2B5EF4-FFF2-40B4-BE49-F238E27FC236}">
                <a16:creationId xmlns:a16="http://schemas.microsoft.com/office/drawing/2014/main" id="{2B19E70B-F131-30FC-C7BA-2359F323C629}"/>
              </a:ext>
            </a:extLst>
          </p:cNvPr>
          <p:cNvSpPr>
            <a:spLocks noGrp="1" noChangeArrowheads="1"/>
          </p:cNvSpPr>
          <p:nvPr>
            <p:ph idx="1"/>
          </p:nvPr>
        </p:nvSpPr>
        <p:spPr>
          <a:xfrm>
            <a:off x="3770661" y="618119"/>
            <a:ext cx="8421339" cy="6072613"/>
          </a:xfrm>
        </p:spPr>
        <p:txBody>
          <a:bodyPr/>
          <a:lstStyle/>
          <a:p>
            <a:pPr marL="0" indent="0" algn="just">
              <a:lnSpc>
                <a:spcPct val="100000"/>
              </a:lnSpc>
              <a:spcBef>
                <a:spcPts val="600"/>
              </a:spcBef>
              <a:spcAft>
                <a:spcPts val="0"/>
              </a:spcAft>
              <a:buFont typeface="Arial" panose="020B0604020202020204" pitchFamily="34" charset="0"/>
              <a:buNone/>
            </a:pPr>
            <a:r>
              <a:rPr lang="tr-TR" altLang="tr-TR" sz="1450" dirty="0">
                <a:latin typeface="Times New Roman" panose="02020603050405020304" pitchFamily="18" charset="0"/>
                <a:cs typeface="Calibri" panose="020F0502020204030204" pitchFamily="34" charset="0"/>
              </a:rPr>
              <a:t>Bilindiği gibi kimlik sabit değildir. Kimliği toplumsal etkileşim içinde oluşan bir olgu olarak, dinamik bir süreç içinde, kimlik stratejileri merkezinde ele almalıyız. </a:t>
            </a:r>
          </a:p>
          <a:p>
            <a:pPr marL="0" indent="0" algn="just">
              <a:lnSpc>
                <a:spcPct val="100000"/>
              </a:lnSpc>
              <a:spcBef>
                <a:spcPts val="600"/>
              </a:spcBef>
              <a:spcAft>
                <a:spcPts val="0"/>
              </a:spcAft>
              <a:buFont typeface="Arial" panose="020B0604020202020204" pitchFamily="34" charset="0"/>
              <a:buNone/>
            </a:pPr>
            <a:r>
              <a:rPr lang="tr-TR" altLang="tr-TR" sz="1450" dirty="0">
                <a:latin typeface="Times New Roman" panose="02020603050405020304" pitchFamily="18" charset="0"/>
                <a:cs typeface="Calibri" panose="020F0502020204030204" pitchFamily="34" charset="0"/>
              </a:rPr>
              <a:t>Bu bağlamda, 1964 Kuşağının kimlik stratejilerini de; “özgünlüğe değer kazandırılması amacıyla köken kimliği ve bağları korumayı hedef alan, grubu idealleştiren bir kimlik stratejisi” olarak tanımlıyoruz. Bu temel stratejinin aşamalarını da;</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İstanbul’da “Rum olmak” </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Atina’da da “Rum kalmak” olarak değerlendiriyoruz. </a:t>
            </a:r>
          </a:p>
          <a:p>
            <a:pPr marL="0" indent="0" algn="just">
              <a:lnSpc>
                <a:spcPct val="100000"/>
              </a:lnSpc>
              <a:spcBef>
                <a:spcPts val="600"/>
              </a:spcBef>
              <a:spcAft>
                <a:spcPts val="0"/>
              </a:spcAft>
              <a:buFont typeface="Arial" panose="020B0604020202020204" pitchFamily="34" charset="0"/>
              <a:buNone/>
            </a:pPr>
            <a:r>
              <a:rPr lang="tr-TR" altLang="tr-TR" sz="1450" dirty="0">
                <a:latin typeface="Times New Roman" panose="02020603050405020304" pitchFamily="18" charset="0"/>
                <a:cs typeface="Calibri" panose="020F0502020204030204" pitchFamily="34" charset="0"/>
              </a:rPr>
              <a:t>Aslında olmak/kalmak üzerinden yaptığımız kavramsallaştırmayı İstanbullu-İmrozlu Rumlar için genel bir kavramsallaştırma olarak da düşündük ve bu konuda çeşitli metinler yayınladık. Bu iki kavramı diğer azınlıklar için de öneriyoruz… </a:t>
            </a:r>
            <a:r>
              <a:rPr lang="tr-TR" altLang="tr-TR" sz="1450" b="1" dirty="0">
                <a:latin typeface="Times New Roman" panose="02020603050405020304" pitchFamily="18" charset="0"/>
                <a:cs typeface="Calibri" panose="020F0502020204030204" pitchFamily="34" charset="0"/>
              </a:rPr>
              <a:t>Burada 1964 kuşağını farklılaştıran unsur bu süreci tek değil, iki mekanda yaşamaları, ani yaşanan «zorunlu göç» merkezli olarak deneyimledikleri özgün travmalarıdır.</a:t>
            </a:r>
          </a:p>
          <a:p>
            <a:pPr marL="0" indent="0" algn="just">
              <a:lnSpc>
                <a:spcPct val="100000"/>
              </a:lnSpc>
              <a:spcBef>
                <a:spcPts val="600"/>
              </a:spcBef>
              <a:spcAft>
                <a:spcPts val="0"/>
              </a:spcAft>
              <a:buFont typeface="Arial" panose="020B0604020202020204" pitchFamily="34" charset="0"/>
              <a:buNone/>
            </a:pPr>
            <a:r>
              <a:rPr lang="tr-TR" altLang="tr-TR" sz="1450" b="1" dirty="0">
                <a:latin typeface="Times New Roman" panose="02020603050405020304" pitchFamily="18" charset="0"/>
                <a:cs typeface="Times New Roman" panose="02020603050405020304" pitchFamily="18" charset="0"/>
              </a:rPr>
              <a:t>1964 kuşağının  bu iki kimlik stratejisi; Türkiye ve Yunanistan’da, Rumların “kendi kimliklerini konumlandırmalarıyla çevrelerindeki geniş toplumun onları konumlandırması arasındaki çelişkiden ortaya çıkan «damgalamayla” mücadele ve farklılıklarını korumayı içerir. </a:t>
            </a:r>
            <a:r>
              <a:rPr lang="tr-TR" altLang="tr-TR" sz="1450" dirty="0">
                <a:latin typeface="Times New Roman" panose="02020603050405020304" pitchFamily="18" charset="0"/>
                <a:cs typeface="Times New Roman" panose="02020603050405020304" pitchFamily="18" charset="0"/>
              </a:rPr>
              <a:t>Bu bağlamda köken mekân yani İstanbul… kozmopolit ve kadim bir kimliğin kaynağı olarak; davranış kalıpları, dil(</a:t>
            </a:r>
            <a:r>
              <a:rPr lang="tr-TR" altLang="tr-TR" sz="1450" dirty="0" err="1">
                <a:latin typeface="Times New Roman" panose="02020603050405020304" pitchFamily="18" charset="0"/>
                <a:cs typeface="Times New Roman" panose="02020603050405020304" pitchFamily="18" charset="0"/>
              </a:rPr>
              <a:t>ler</a:t>
            </a:r>
            <a:r>
              <a:rPr lang="tr-TR" altLang="tr-TR" sz="1450" dirty="0">
                <a:latin typeface="Times New Roman" panose="02020603050405020304" pitchFamily="18" charset="0"/>
                <a:cs typeface="Times New Roman" panose="02020603050405020304" pitchFamily="18" charset="0"/>
              </a:rPr>
              <a:t>), yemek-içme alışkanlıklarına vurguyla “</a:t>
            </a:r>
            <a:r>
              <a:rPr lang="tr-TR" altLang="tr-TR" sz="1450" dirty="0" err="1">
                <a:latin typeface="Times New Roman" panose="02020603050405020304" pitchFamily="18" charset="0"/>
                <a:cs typeface="Times New Roman" panose="02020603050405020304" pitchFamily="18" charset="0"/>
              </a:rPr>
              <a:t>farklılık”ı</a:t>
            </a:r>
            <a:r>
              <a:rPr lang="tr-TR" altLang="tr-TR" sz="1450" dirty="0">
                <a:latin typeface="Times New Roman" panose="02020603050405020304" pitchFamily="18" charset="0"/>
                <a:cs typeface="Times New Roman" panose="02020603050405020304" pitchFamily="18" charset="0"/>
              </a:rPr>
              <a:t> korumayı meşrulaştıran bir kimlik kaynağı olmuştur. </a:t>
            </a:r>
          </a:p>
          <a:p>
            <a:pPr marL="0" indent="0" algn="just">
              <a:lnSpc>
                <a:spcPct val="100000"/>
              </a:lnSpc>
              <a:spcBef>
                <a:spcPts val="600"/>
              </a:spcBef>
              <a:spcAft>
                <a:spcPts val="0"/>
              </a:spcAft>
              <a:buFont typeface="Arial" panose="020B0604020202020204" pitchFamily="34" charset="0"/>
              <a:buNone/>
            </a:pPr>
            <a:r>
              <a:rPr lang="tr-TR" altLang="tr-TR" sz="1450" b="1" dirty="0">
                <a:solidFill>
                  <a:srgbClr val="C00000"/>
                </a:solidFill>
                <a:latin typeface="Times New Roman" panose="02020603050405020304" pitchFamily="18" charset="0"/>
                <a:cs typeface="Calibri" panose="020F0502020204030204" pitchFamily="34" charset="0"/>
              </a:rPr>
              <a:t>Temel strateji hep  “farklılıklarını oluşturan unsurları koruyarak entegre </a:t>
            </a:r>
            <a:r>
              <a:rPr lang="tr-TR" altLang="tr-TR" sz="1450" b="1" dirty="0" err="1">
                <a:solidFill>
                  <a:srgbClr val="C00000"/>
                </a:solidFill>
                <a:latin typeface="Times New Roman" panose="02020603050405020304" pitchFamily="18" charset="0"/>
                <a:cs typeface="Calibri" panose="020F0502020204030204" pitchFamily="34" charset="0"/>
              </a:rPr>
              <a:t>olmak”tır</a:t>
            </a:r>
            <a:r>
              <a:rPr lang="tr-TR" altLang="tr-TR" sz="1450" dirty="0">
                <a:solidFill>
                  <a:srgbClr val="C00000"/>
                </a:solidFill>
                <a:latin typeface="Times New Roman" panose="02020603050405020304" pitchFamily="18" charset="0"/>
                <a:cs typeface="Calibri" panose="020F0502020204030204" pitchFamily="34" charset="0"/>
              </a:rPr>
              <a:t>. Biz buna  «kimliklenerek entegrasyon» diyoruz. </a:t>
            </a:r>
          </a:p>
          <a:p>
            <a:pPr marL="0" indent="0" algn="just">
              <a:lnSpc>
                <a:spcPct val="100000"/>
              </a:lnSpc>
              <a:spcBef>
                <a:spcPts val="600"/>
              </a:spcBef>
              <a:spcAft>
                <a:spcPts val="0"/>
              </a:spcAft>
              <a:buFont typeface="Arial" panose="020B0604020202020204" pitchFamily="34" charset="0"/>
              <a:buNone/>
            </a:pPr>
            <a:r>
              <a:rPr lang="tr-TR" altLang="tr-TR" sz="1450" dirty="0">
                <a:latin typeface="Times New Roman" panose="02020603050405020304" pitchFamily="18" charset="0"/>
                <a:cs typeface="Calibri" panose="020F0502020204030204" pitchFamily="34" charset="0"/>
              </a:rPr>
              <a:t>Bu bağlamda, farklılıklar; </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kimliği oluşturan köken-mekânla yani İstanbul ve mahalleleriyle özdeşleşme</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 özgün dili koruma, </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mutfak üzerinden ayrışmayı ve seçkinliği vurgulama</a:t>
            </a:r>
          </a:p>
          <a:p>
            <a:pPr marL="342900" indent="-342900" algn="just">
              <a:lnSpc>
                <a:spcPct val="100000"/>
              </a:lnSpc>
              <a:spcBef>
                <a:spcPts val="600"/>
              </a:spcBef>
              <a:spcAft>
                <a:spcPts val="0"/>
              </a:spcAft>
              <a:buFont typeface="Arial" panose="020B0604020202020204" pitchFamily="34" charset="0"/>
              <a:buAutoNum type="arabicParenR"/>
            </a:pPr>
            <a:r>
              <a:rPr lang="tr-TR" altLang="tr-TR" sz="1450" dirty="0">
                <a:latin typeface="Times New Roman" panose="02020603050405020304" pitchFamily="18" charset="0"/>
                <a:cs typeface="Calibri" panose="020F0502020204030204" pitchFamily="34" charset="0"/>
              </a:rPr>
              <a:t> ve sürgünü kolektif hafızada kimliğin başlıca oluşturucu unsurları haline gelmektedir. </a:t>
            </a:r>
            <a:endParaRPr lang="tr-TR" altLang="tr-TR" sz="1450" dirty="0">
              <a:latin typeface="Times New Roman" panose="02020603050405020304" pitchFamily="18" charset="0"/>
              <a:cs typeface="Times New Roman" panose="02020603050405020304" pitchFamily="18" charset="0"/>
            </a:endParaRPr>
          </a:p>
          <a:p>
            <a:pPr marL="0" indent="0" eaLnBrk="1" hangingPunct="1"/>
            <a:endParaRPr lang="fr-FR" altLang="tr-TR" dirty="0"/>
          </a:p>
        </p:txBody>
      </p:sp>
      <p:pic>
        <p:nvPicPr>
          <p:cNvPr id="16387" name="Picture 10" descr="Rum Olmak Rum Kalmak; Rumlar üzerine ilk derleme kitabım, İstos yay., 2017  – Hakan Yücel'in Resmi Web Sitesi">
            <a:extLst>
              <a:ext uri="{FF2B5EF4-FFF2-40B4-BE49-F238E27FC236}">
                <a16:creationId xmlns:a16="http://schemas.microsoft.com/office/drawing/2014/main" id="{3697DC5A-7F94-E5CA-E0A3-9C6610187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28"/>
          <a:stretch>
            <a:fillRect/>
          </a:stretch>
        </p:blipFill>
        <p:spPr bwMode="auto">
          <a:xfrm>
            <a:off x="-12700" y="595862"/>
            <a:ext cx="3770661" cy="62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a:extLst>
              <a:ext uri="{FF2B5EF4-FFF2-40B4-BE49-F238E27FC236}">
                <a16:creationId xmlns:a16="http://schemas.microsoft.com/office/drawing/2014/main" id="{055BD6A1-5F3C-833D-2E80-DE33F0910EDE}"/>
              </a:ext>
            </a:extLst>
          </p:cNvPr>
          <p:cNvSpPr>
            <a:spLocks noGrp="1" noChangeArrowheads="1"/>
          </p:cNvSpPr>
          <p:nvPr>
            <p:ph type="title"/>
          </p:nvPr>
        </p:nvSpPr>
        <p:spPr>
          <a:xfrm>
            <a:off x="0" y="1"/>
            <a:ext cx="12192000" cy="680224"/>
          </a:xfrm>
        </p:spPr>
        <p:txBody>
          <a:bodyPr/>
          <a:lstStyle/>
          <a:p>
            <a:pPr algn="ctr" eaLnBrk="1" hangingPunct="1"/>
            <a:r>
              <a:rPr lang="fr-FR" altLang="tr-TR" sz="3200" b="1" dirty="0" err="1">
                <a:solidFill>
                  <a:srgbClr val="C00000"/>
                </a:solidFill>
                <a:latin typeface="Times New Roman" panose="02020603050405020304" pitchFamily="18" charset="0"/>
                <a:cs typeface="Times New Roman" panose="02020603050405020304" pitchFamily="18" charset="0"/>
              </a:rPr>
              <a:t>İstanbul’da</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Rum</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Olmak</a:t>
            </a:r>
            <a:r>
              <a:rPr lang="fr-FR" altLang="tr-TR" sz="3200" b="1" dirty="0">
                <a:solidFill>
                  <a:srgbClr val="C00000"/>
                </a:solidFill>
                <a:latin typeface="Times New Roman" panose="02020603050405020304" pitchFamily="18" charset="0"/>
                <a:cs typeface="Times New Roman" panose="02020603050405020304" pitchFamily="18" charset="0"/>
              </a:rPr>
              <a:t> : </a:t>
            </a:r>
            <a:r>
              <a:rPr lang="fr-FR" altLang="tr-TR" sz="3200" b="1" dirty="0" err="1">
                <a:latin typeface="Times New Roman" panose="02020603050405020304" pitchFamily="18" charset="0"/>
                <a:cs typeface="Times New Roman" panose="02020603050405020304" pitchFamily="18" charset="0"/>
              </a:rPr>
              <a:t>Sürgün</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öncesi</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direniş</a:t>
            </a:r>
            <a:endParaRPr lang="fr-FR" altLang="tr-TR" sz="3200" b="1" dirty="0">
              <a:latin typeface="Times New Roman" panose="02020603050405020304" pitchFamily="18" charset="0"/>
              <a:cs typeface="Times New Roman" panose="02020603050405020304" pitchFamily="18" charset="0"/>
            </a:endParaRPr>
          </a:p>
        </p:txBody>
      </p:sp>
      <p:sp>
        <p:nvSpPr>
          <p:cNvPr id="17410" name="İçerik Yer Tutucusu 2">
            <a:extLst>
              <a:ext uri="{FF2B5EF4-FFF2-40B4-BE49-F238E27FC236}">
                <a16:creationId xmlns:a16="http://schemas.microsoft.com/office/drawing/2014/main" id="{C8E66647-026A-7ECE-DB59-74D4B0159585}"/>
              </a:ext>
            </a:extLst>
          </p:cNvPr>
          <p:cNvSpPr>
            <a:spLocks noGrp="1" noChangeArrowheads="1"/>
          </p:cNvSpPr>
          <p:nvPr>
            <p:ph idx="1"/>
          </p:nvPr>
        </p:nvSpPr>
        <p:spPr>
          <a:xfrm>
            <a:off x="4070195" y="703822"/>
            <a:ext cx="8017727" cy="6065278"/>
          </a:xfrm>
        </p:spPr>
        <p:txBody>
          <a:bodyPr/>
          <a:lstStyle/>
          <a:p>
            <a:pPr marL="0" indent="0" algn="just">
              <a:lnSpc>
                <a:spcPct val="100000"/>
              </a:lnSpc>
              <a:spcBef>
                <a:spcPts val="400"/>
              </a:spcBef>
              <a:spcAft>
                <a:spcPts val="400"/>
              </a:spcAft>
              <a:buNone/>
            </a:pP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Ortak acılar/travmalar kolektif hafızada yer alarak kolektif kimlik oluşturmada son derece güçlü unsurlardır. İstanbul Rumları 20. asrın başından itibaren bazılarını diğer topluluklara beraber yaşadıkları, neredeyse her on yılda bir deneyimledikleri önemli travmalar yaşamışlardır. 1964 kuşağı için bunların en önemlisi doğrudan yaşadıkları 6-7 Eylül 1955 Pogromu ile 1964 Sürgünü olsa da, daha önceki dönemde yaşanan (özellikle 1942 Varlık Vergisi faciası, gibi) travmalardan da etkilenmiş ayrımcılığı deneyimlemiş bir kuşaktır…  </a:t>
            </a:r>
            <a:endParaRPr lang="tr-TR" altLang="tr-TR" sz="2200" i="1" dirty="0">
              <a:solidFill>
                <a:srgbClr val="000000"/>
              </a:solidFill>
              <a:latin typeface="Times New Roman" panose="02020603050405020304" pitchFamily="18" charset="0"/>
              <a:ea typeface="Arial Unicode MS" panose="020B0604020202020204" pitchFamily="34" charset="-128"/>
              <a:cs typeface="Helvetica" pitchFamily="2" charset="0"/>
            </a:endParaRPr>
          </a:p>
          <a:p>
            <a:pPr marL="0" indent="0" algn="just">
              <a:lnSpc>
                <a:spcPct val="100000"/>
              </a:lnSpc>
              <a:spcBef>
                <a:spcPts val="400"/>
              </a:spcBef>
              <a:spcAft>
                <a:spcPts val="400"/>
              </a:spcAft>
              <a:buNone/>
            </a:pP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…Bu kuşağın İstanbul’da yaşadığı kalabalık, kentsel hayatta öne çıkan bir İstanbullu Rum topluluğu vardı. Bu dönemde asimile olma, kimliğin kaybolması riski yaşanmıyordu. Bu dönemin asıl sorunu özetle «farklı ama eşit» olma/sayılma ve baskılara ayrımcılığa maruz kalıp bunlara rağmen var olma sorunuydu. Bizim deyimimizle bu sorun toplum içinde kurumlar nezdinde «Rum olmak», «Rum olarak kabul edilmek sorunuydu…. </a:t>
            </a:r>
          </a:p>
          <a:p>
            <a:pPr marL="0" indent="0" algn="just">
              <a:lnSpc>
                <a:spcPct val="100000"/>
              </a:lnSpc>
              <a:spcBef>
                <a:spcPts val="400"/>
              </a:spcBef>
              <a:spcAft>
                <a:spcPts val="400"/>
              </a:spcAft>
              <a:buNone/>
            </a:pP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Bugün nüfusun çok azalması nedeniyle İstanbul’da hem Rum olmak hem de Rum kalmak sorunu eşzamanlı olarak yaşanmakta….   </a:t>
            </a:r>
            <a:endParaRPr lang="tr-TR" altLang="tr-TR" sz="2200" dirty="0">
              <a:solidFill>
                <a:srgbClr val="000000"/>
              </a:solidFill>
              <a:latin typeface="Helvetica" pitchFamily="2" charset="0"/>
              <a:ea typeface="Arial Unicode MS" panose="020B0604020202020204" pitchFamily="34" charset="-128"/>
              <a:cs typeface="Helvetica" pitchFamily="2" charset="0"/>
            </a:endParaRPr>
          </a:p>
        </p:txBody>
      </p:sp>
      <p:pic>
        <p:nvPicPr>
          <p:cNvPr id="1026" name="Picture 2" descr="İstanbullu Rumlar">
            <a:extLst>
              <a:ext uri="{FF2B5EF4-FFF2-40B4-BE49-F238E27FC236}">
                <a16:creationId xmlns:a16="http://schemas.microsoft.com/office/drawing/2014/main" id="{B67A27F4-3808-B080-C4F7-5E63550AA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722"/>
            <a:ext cx="4070195" cy="6065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a:extLst>
              <a:ext uri="{FF2B5EF4-FFF2-40B4-BE49-F238E27FC236}">
                <a16:creationId xmlns:a16="http://schemas.microsoft.com/office/drawing/2014/main" id="{B3D1CB7D-E2AD-230B-18D4-F474F8D55149}"/>
              </a:ext>
            </a:extLst>
          </p:cNvPr>
          <p:cNvSpPr>
            <a:spLocks noGrp="1" noChangeArrowheads="1"/>
          </p:cNvSpPr>
          <p:nvPr>
            <p:ph type="title"/>
          </p:nvPr>
        </p:nvSpPr>
        <p:spPr>
          <a:xfrm>
            <a:off x="0" y="1"/>
            <a:ext cx="12192000" cy="779986"/>
          </a:xfrm>
        </p:spPr>
        <p:txBody>
          <a:bodyPr/>
          <a:lstStyle/>
          <a:p>
            <a:pPr algn="ctr" eaLnBrk="1" hangingPunct="1"/>
            <a:r>
              <a:rPr lang="fr-FR" altLang="tr-TR" sz="3200" b="1" dirty="0" err="1">
                <a:solidFill>
                  <a:srgbClr val="C00000"/>
                </a:solidFill>
                <a:latin typeface="Times New Roman" panose="02020603050405020304" pitchFamily="18" charset="0"/>
                <a:cs typeface="Times New Roman" panose="02020603050405020304" pitchFamily="18" charset="0"/>
              </a:rPr>
              <a:t>İstanbul’da</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Rum</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Olmak</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Sürgün</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Deneyimi</a:t>
            </a:r>
            <a:endParaRPr lang="fr-FR" altLang="tr-TR" sz="3200" b="1" dirty="0">
              <a:latin typeface="Times New Roman" panose="02020603050405020304" pitchFamily="18" charset="0"/>
              <a:cs typeface="Times New Roman" panose="02020603050405020304" pitchFamily="18" charset="0"/>
            </a:endParaRPr>
          </a:p>
        </p:txBody>
      </p:sp>
      <p:sp>
        <p:nvSpPr>
          <p:cNvPr id="17410" name="İçerik Yer Tutucusu 2">
            <a:extLst>
              <a:ext uri="{FF2B5EF4-FFF2-40B4-BE49-F238E27FC236}">
                <a16:creationId xmlns:a16="http://schemas.microsoft.com/office/drawing/2014/main" id="{D50C932D-F584-E041-C2CC-D4E47C9C6ABF}"/>
              </a:ext>
            </a:extLst>
          </p:cNvPr>
          <p:cNvSpPr>
            <a:spLocks noGrp="1" noChangeArrowheads="1"/>
          </p:cNvSpPr>
          <p:nvPr>
            <p:ph idx="1"/>
          </p:nvPr>
        </p:nvSpPr>
        <p:spPr>
          <a:xfrm>
            <a:off x="4148254" y="779985"/>
            <a:ext cx="7805853" cy="5981177"/>
          </a:xfrm>
        </p:spPr>
        <p:txBody>
          <a:bodyPr/>
          <a:lstStyle/>
          <a:p>
            <a:pPr marL="0" indent="0" algn="just">
              <a:lnSpc>
                <a:spcPct val="100000"/>
              </a:lnSpc>
              <a:spcBef>
                <a:spcPts val="0"/>
              </a:spcBef>
              <a:spcAft>
                <a:spcPts val="600"/>
              </a:spcAft>
              <a:buNone/>
              <a:defRPr/>
            </a:pPr>
            <a:r>
              <a:rPr lang="tr-TR" sz="2300" dirty="0">
                <a:solidFill>
                  <a:srgbClr val="000000"/>
                </a:solidFill>
                <a:uFill>
                  <a:solidFill>
                    <a:srgbClr val="000000"/>
                  </a:solidFill>
                </a:uFill>
                <a:latin typeface="Times New Roman" panose="02020603050405020304" pitchFamily="18" charset="0"/>
                <a:ea typeface="Arial Unicode MS" panose="020B0604020202020204" pitchFamily="34" charset="-128"/>
              </a:rPr>
              <a:t>İstanbullu Rumlar arasında Yunan ya da Türk uyruklu Rum olmak önemli bir ayrım oluşturmuyordu. Yunan uyruklu Rumlar, Türk uyruklu Rum cemaatiyle kaynaşmış olarak yaşıyordu. Zaten zorunlu sürgüne gidenlerle aile bağları nedeniyle onların iki katından fazla bir Rum nüfusunda ülkeden ayrılması bunun o dönemin basınına ve 1965 nüfusu sayımında Rum nüfusunun bir önceki döneme göre büyük oranda azalmasıyla da somut kanıtını gösterebileceğimiz bir vakıadır.</a:t>
            </a:r>
          </a:p>
          <a:p>
            <a:pPr marL="0" indent="0" algn="just">
              <a:lnSpc>
                <a:spcPct val="100000"/>
              </a:lnSpc>
              <a:spcBef>
                <a:spcPts val="0"/>
              </a:spcBef>
              <a:spcAft>
                <a:spcPts val="600"/>
              </a:spcAft>
              <a:buNone/>
              <a:defRPr/>
            </a:pPr>
            <a:r>
              <a:rPr lang="tr-TR" sz="2300" dirty="0">
                <a:solidFill>
                  <a:srgbClr val="000000"/>
                </a:solidFill>
                <a:uFill>
                  <a:solidFill>
                    <a:srgbClr val="000000"/>
                  </a:solidFill>
                </a:uFill>
                <a:latin typeface="Times New Roman" panose="02020603050405020304" pitchFamily="18" charset="0"/>
                <a:ea typeface="Arial Unicode MS" panose="020B0604020202020204" pitchFamily="34" charset="-128"/>
              </a:rPr>
              <a:t>Bizim 2013’de Atina’da gerçekleştirdiğimiz saha araştırmasındaki görüşmecilerimizin de bir kısmı Türk vatandaşı, diğerlerinin de Türk vatandaşı eşleri vardı.  </a:t>
            </a:r>
          </a:p>
          <a:p>
            <a:pPr marL="0" indent="0" algn="just">
              <a:lnSpc>
                <a:spcPct val="100000"/>
              </a:lnSpc>
              <a:spcBef>
                <a:spcPts val="0"/>
              </a:spcBef>
              <a:spcAft>
                <a:spcPts val="600"/>
              </a:spcAft>
              <a:buNone/>
              <a:defRPr/>
            </a:pPr>
            <a:r>
              <a:rPr lang="tr-TR" altLang="tr-TR" sz="2300" dirty="0">
                <a:latin typeface="Times New Roman" panose="02020603050405020304" pitchFamily="18" charset="0"/>
                <a:cs typeface="Calibri" panose="020F0502020204030204" pitchFamily="34" charset="0"/>
              </a:rPr>
              <a:t>Görüşmecilerimiz, İstanbul’la ilgili güçlü bir hafızaya sahipler. Hafızaları ve getirdikleri ile yaşıyorlar. İrini, kendisine İstanbul’dan ne getirdiğini sorduğumuzda </a:t>
            </a:r>
            <a:r>
              <a:rPr lang="tr-TR" altLang="tr-TR" sz="2300" i="1" dirty="0">
                <a:latin typeface="Times New Roman" panose="02020603050405020304" pitchFamily="18" charset="0"/>
                <a:cs typeface="Calibri" panose="020F0502020204030204" pitchFamily="34" charset="0"/>
              </a:rPr>
              <a:t>‘‘her şeyi kafamın içinde getirdim’’</a:t>
            </a:r>
            <a:r>
              <a:rPr lang="tr-TR" altLang="tr-TR" sz="2300" dirty="0">
                <a:latin typeface="Times New Roman" panose="02020603050405020304" pitchFamily="18" charset="0"/>
                <a:cs typeface="Calibri" panose="020F0502020204030204" pitchFamily="34" charset="0"/>
              </a:rPr>
              <a:t> dedi. Tabii hala koruduğu, anısı olan bazı eşyaları da vardı. </a:t>
            </a:r>
            <a:endParaRPr lang="tr-TR" sz="2300" dirty="0">
              <a:solidFill>
                <a:srgbClr val="000000"/>
              </a:solidFill>
              <a:uFill>
                <a:solidFill>
                  <a:srgbClr val="000000"/>
                </a:solidFill>
              </a:uFill>
              <a:latin typeface="Calibri" panose="020F0502020204030204" pitchFamily="34" charset="0"/>
              <a:ea typeface="Arial Unicode MS" panose="020B0604020202020204" pitchFamily="34" charset="-128"/>
            </a:endParaRPr>
          </a:p>
          <a:p>
            <a:pPr eaLnBrk="1" hangingPunct="1">
              <a:defRPr/>
            </a:pPr>
            <a:endParaRPr lang="fr-FR" altLang="tr-TR" dirty="0"/>
          </a:p>
        </p:txBody>
      </p:sp>
      <p:pic>
        <p:nvPicPr>
          <p:cNvPr id="18435" name="Picture 4" descr="İstanbullu Rumlar ve 1964 Sürgünleri - İlay Romain Örs | İletişim Yayınları  | Okumak İptiladır Müptelalara Selam!">
            <a:extLst>
              <a:ext uri="{FF2B5EF4-FFF2-40B4-BE49-F238E27FC236}">
                <a16:creationId xmlns:a16="http://schemas.microsoft.com/office/drawing/2014/main" id="{593B32F6-B568-B2F9-EC0C-907481CCD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9986"/>
            <a:ext cx="4059044" cy="60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a:extLst>
              <a:ext uri="{FF2B5EF4-FFF2-40B4-BE49-F238E27FC236}">
                <a16:creationId xmlns:a16="http://schemas.microsoft.com/office/drawing/2014/main" id="{CD282C11-3DE7-8EEA-0897-02D4BE3700DB}"/>
              </a:ext>
            </a:extLst>
          </p:cNvPr>
          <p:cNvSpPr>
            <a:spLocks noGrp="1" noChangeArrowheads="1"/>
          </p:cNvSpPr>
          <p:nvPr>
            <p:ph type="title"/>
          </p:nvPr>
        </p:nvSpPr>
        <p:spPr>
          <a:xfrm>
            <a:off x="4895385" y="0"/>
            <a:ext cx="7296615" cy="1143000"/>
          </a:xfrm>
        </p:spPr>
        <p:txBody>
          <a:bodyPr/>
          <a:lstStyle/>
          <a:p>
            <a:pPr algn="ctr" eaLnBrk="1" hangingPunct="1"/>
            <a:r>
              <a:rPr lang="fr-FR" altLang="tr-TR" sz="3200" b="1" dirty="0" err="1">
                <a:solidFill>
                  <a:srgbClr val="C00000"/>
                </a:solidFill>
                <a:latin typeface="Times New Roman" panose="02020603050405020304" pitchFamily="18" charset="0"/>
                <a:cs typeface="Times New Roman" panose="02020603050405020304" pitchFamily="18" charset="0"/>
              </a:rPr>
              <a:t>Atina’da</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Rum</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Kalmak</a:t>
            </a:r>
            <a:r>
              <a:rPr lang="fr-FR" altLang="tr-TR" sz="3200" b="1" dirty="0">
                <a:solidFill>
                  <a:srgbClr val="C00000"/>
                </a:solidFill>
                <a:latin typeface="Times New Roman" panose="02020603050405020304" pitchFamily="18" charset="0"/>
                <a:cs typeface="Times New Roman" panose="02020603050405020304" pitchFamily="18" charset="0"/>
              </a:rPr>
              <a:t>:  </a:t>
            </a:r>
            <a:br>
              <a:rPr lang="fr-FR" altLang="tr-TR" sz="3600" b="1" dirty="0">
                <a:solidFill>
                  <a:srgbClr val="C00000"/>
                </a:solidFill>
                <a:latin typeface="Times New Roman" panose="02020603050405020304" pitchFamily="18" charset="0"/>
                <a:cs typeface="Times New Roman" panose="02020603050405020304" pitchFamily="18" charset="0"/>
              </a:rPr>
            </a:br>
            <a:r>
              <a:rPr lang="fr-FR" altLang="tr-TR" sz="3200" b="1" i="1" dirty="0" err="1">
                <a:latin typeface="Times New Roman" panose="02020603050405020304" pitchFamily="18" charset="0"/>
                <a:cs typeface="Times New Roman" panose="02020603050405020304" pitchFamily="18" charset="0"/>
              </a:rPr>
              <a:t>Şehir</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ve</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geçmişle</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kimliklenmek</a:t>
            </a:r>
            <a:endParaRPr lang="fr-FR" altLang="tr-TR" sz="3200" b="1" dirty="0">
              <a:latin typeface="Times New Roman" panose="02020603050405020304" pitchFamily="18" charset="0"/>
              <a:cs typeface="Times New Roman" panose="02020603050405020304" pitchFamily="18" charset="0"/>
            </a:endParaRPr>
          </a:p>
        </p:txBody>
      </p:sp>
      <p:sp>
        <p:nvSpPr>
          <p:cNvPr id="19458" name="İçerik Yer Tutucusu 2">
            <a:extLst>
              <a:ext uri="{FF2B5EF4-FFF2-40B4-BE49-F238E27FC236}">
                <a16:creationId xmlns:a16="http://schemas.microsoft.com/office/drawing/2014/main" id="{ABA03DFC-3E35-F56F-8F5B-59647743BEEC}"/>
              </a:ext>
            </a:extLst>
          </p:cNvPr>
          <p:cNvSpPr>
            <a:spLocks noGrp="1" noChangeArrowheads="1"/>
          </p:cNvSpPr>
          <p:nvPr>
            <p:ph idx="1"/>
          </p:nvPr>
        </p:nvSpPr>
        <p:spPr>
          <a:xfrm>
            <a:off x="4895386" y="1143000"/>
            <a:ext cx="7192536" cy="5447372"/>
          </a:xfrm>
        </p:spPr>
        <p:txBody>
          <a:bodyPr/>
          <a:lstStyle/>
          <a:p>
            <a:pPr marL="0" indent="0" algn="just">
              <a:lnSpc>
                <a:spcPct val="100000"/>
              </a:lnSpc>
              <a:spcBef>
                <a:spcPts val="400"/>
              </a:spcBef>
              <a:spcAft>
                <a:spcPts val="400"/>
              </a:spcAft>
              <a:buNone/>
            </a:pP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İstanbullu (</a:t>
            </a:r>
            <a:r>
              <a:rPr lang="tr-TR" altLang="tr-TR" sz="2200" dirty="0" err="1">
                <a:solidFill>
                  <a:srgbClr val="000000"/>
                </a:solidFill>
                <a:latin typeface="Times New Roman" panose="02020603050405020304" pitchFamily="18" charset="0"/>
                <a:ea typeface="Arial Unicode MS" panose="020B0604020202020204" pitchFamily="34" charset="-128"/>
                <a:cs typeface="Helvetica" pitchFamily="2" charset="0"/>
              </a:rPr>
              <a:t>Polites</a:t>
            </a: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 olmak, bir memleket kimliğinden çok daha öte bir kimlik kaynağı olarak algılanmaktadır. İstanbul halen Patrikhane’ye ev sahipliği yapan, iki imparatorluğun başkentliğini yapmış “Şehir” olduğunda Atina’da yaşayan İstanbullu Rumlar, kendilerini taşradan/diasporadan merkeze göç etmiş kişiler olarak görmeyip, Ortodoks dünyasının merkezinden gelme iddiasını taşımaktalar. Dolayısıyla İstanbullu Rumlar </a:t>
            </a:r>
            <a:r>
              <a:rPr lang="tr-TR" altLang="tr-TR" sz="2200" i="1" dirty="0" err="1">
                <a:solidFill>
                  <a:srgbClr val="000000"/>
                </a:solidFill>
                <a:latin typeface="Times New Roman" panose="02020603050405020304" pitchFamily="18" charset="0"/>
                <a:ea typeface="Arial Unicode MS" panose="020B0604020202020204" pitchFamily="34" charset="-128"/>
                <a:cs typeface="Helvetica" pitchFamily="2" charset="0"/>
              </a:rPr>
              <a:t>Polites</a:t>
            </a:r>
            <a:r>
              <a:rPr lang="tr-TR" altLang="tr-TR" sz="2200" i="1" dirty="0">
                <a:solidFill>
                  <a:srgbClr val="000000"/>
                </a:solidFill>
                <a:latin typeface="Times New Roman" panose="02020603050405020304" pitchFamily="18" charset="0"/>
                <a:ea typeface="Arial Unicode MS" panose="020B0604020202020204" pitchFamily="34" charset="-128"/>
                <a:cs typeface="Helvetica" pitchFamily="2" charset="0"/>
              </a:rPr>
              <a:t> </a:t>
            </a:r>
            <a:r>
              <a:rPr lang="tr-TR" altLang="tr-TR" sz="2200" dirty="0">
                <a:solidFill>
                  <a:srgbClr val="000000"/>
                </a:solidFill>
                <a:latin typeface="Times New Roman" panose="02020603050405020304" pitchFamily="18" charset="0"/>
                <a:ea typeface="Arial Unicode MS" panose="020B0604020202020204" pitchFamily="34" charset="-128"/>
                <a:cs typeface="Helvetica" pitchFamily="2" charset="0"/>
              </a:rPr>
              <a:t>[Şehirliler] olmanın ayrıcalığını iddia etmekteler…</a:t>
            </a:r>
            <a:endParaRPr lang="tr-TR" altLang="tr-TR" sz="2200" b="1" dirty="0">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lnSpc>
                <a:spcPct val="100000"/>
              </a:lnSpc>
              <a:spcBef>
                <a:spcPts val="400"/>
              </a:spcBef>
              <a:spcAft>
                <a:spcPts val="400"/>
              </a:spcAft>
              <a:buNone/>
            </a:pPr>
            <a:r>
              <a:rPr lang="tr-TR" altLang="tr-TR" sz="2200" dirty="0">
                <a:latin typeface="Times New Roman" panose="02020603050405020304" pitchFamily="18" charset="0"/>
                <a:ea typeface="Arial Unicode MS" panose="020B0604020202020204" pitchFamily="34" charset="-128"/>
                <a:cs typeface="Times New Roman" panose="02020603050405020304" pitchFamily="18" charset="0"/>
              </a:rPr>
              <a:t>Dernek faaliyetleri, İstanbullu Rumlar için de, Rum olarak kalmanın, Rum gibi yaşamanın, temel dayanaklarındandır. İstanbul’un semtlerine ve mezun olunan liselere göre çeşitlenen derneklerin çok sayıda üyeleri bulunmaktadır. Kalabalık üye sayısına sahip bu derneklerin tümünün dayanışmayı ve kimliğin yeniden üretilmesini, İstanbullular arasında sosyalleşmeyi hedefleyen faaliyetleri biliniyor... </a:t>
            </a:r>
          </a:p>
          <a:p>
            <a:pPr eaLnBrk="1" hangingPunct="1"/>
            <a:endParaRPr lang="fr-FR" altLang="tr-TR" dirty="0">
              <a:ea typeface="Arial Unicode MS" panose="020B0604020202020204" pitchFamily="34" charset="-128"/>
              <a:cs typeface="Times New Roman" panose="02020603050405020304" pitchFamily="18" charset="0"/>
            </a:endParaRPr>
          </a:p>
        </p:txBody>
      </p:sp>
      <p:pic>
        <p:nvPicPr>
          <p:cNvPr id="2052" name="Picture 4" descr="8 kişi ve yazı görseli olabilir">
            <a:extLst>
              <a:ext uri="{FF2B5EF4-FFF2-40B4-BE49-F238E27FC236}">
                <a16:creationId xmlns:a16="http://schemas.microsoft.com/office/drawing/2014/main" id="{A3EBB5AC-22F8-340C-03C5-0BD2368E3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6" t="6263" r="9213" b="8002"/>
          <a:stretch/>
        </p:blipFill>
        <p:spPr bwMode="auto">
          <a:xfrm>
            <a:off x="0" y="1"/>
            <a:ext cx="4808471" cy="6894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a:extLst>
              <a:ext uri="{FF2B5EF4-FFF2-40B4-BE49-F238E27FC236}">
                <a16:creationId xmlns:a16="http://schemas.microsoft.com/office/drawing/2014/main" id="{6DB39077-B292-027A-73D8-6F6D1BDBC2C5}"/>
              </a:ext>
            </a:extLst>
          </p:cNvPr>
          <p:cNvSpPr>
            <a:spLocks noGrp="1" noChangeArrowheads="1"/>
          </p:cNvSpPr>
          <p:nvPr>
            <p:ph type="title"/>
          </p:nvPr>
        </p:nvSpPr>
        <p:spPr>
          <a:xfrm>
            <a:off x="0" y="0"/>
            <a:ext cx="12192000" cy="780585"/>
          </a:xfrm>
        </p:spPr>
        <p:txBody>
          <a:bodyPr/>
          <a:lstStyle/>
          <a:p>
            <a:pPr algn="ctr" eaLnBrk="1" hangingPunct="1"/>
            <a:r>
              <a:rPr lang="fr-FR" altLang="tr-TR" sz="3200" b="1" i="1" dirty="0" err="1">
                <a:solidFill>
                  <a:srgbClr val="C00000"/>
                </a:solidFill>
                <a:latin typeface="Times New Roman" panose="02020603050405020304" pitchFamily="18" charset="0"/>
                <a:cs typeface="Times New Roman" panose="02020603050405020304" pitchFamily="18" charset="0"/>
              </a:rPr>
              <a:t>Atina’da</a:t>
            </a:r>
            <a:r>
              <a:rPr lang="fr-FR" altLang="tr-TR" sz="3200" b="1" i="1" dirty="0">
                <a:solidFill>
                  <a:srgbClr val="C00000"/>
                </a:solidFill>
                <a:latin typeface="Times New Roman" panose="02020603050405020304" pitchFamily="18" charset="0"/>
                <a:cs typeface="Times New Roman" panose="02020603050405020304" pitchFamily="18" charset="0"/>
              </a:rPr>
              <a:t> </a:t>
            </a:r>
            <a:r>
              <a:rPr lang="fr-FR" altLang="tr-TR" sz="3200" b="1" i="1" dirty="0" err="1">
                <a:solidFill>
                  <a:srgbClr val="C00000"/>
                </a:solidFill>
                <a:latin typeface="Times New Roman" panose="02020603050405020304" pitchFamily="18" charset="0"/>
                <a:cs typeface="Times New Roman" panose="02020603050405020304" pitchFamily="18" charset="0"/>
              </a:rPr>
              <a:t>Rum</a:t>
            </a:r>
            <a:r>
              <a:rPr lang="fr-FR" altLang="tr-TR" sz="3200" b="1" i="1" dirty="0">
                <a:solidFill>
                  <a:srgbClr val="C00000"/>
                </a:solidFill>
                <a:latin typeface="Times New Roman" panose="02020603050405020304" pitchFamily="18" charset="0"/>
                <a:cs typeface="Times New Roman" panose="02020603050405020304" pitchFamily="18" charset="0"/>
              </a:rPr>
              <a:t> </a:t>
            </a:r>
            <a:r>
              <a:rPr lang="fr-FR" altLang="tr-TR" sz="3200" b="1" i="1" dirty="0" err="1">
                <a:solidFill>
                  <a:srgbClr val="C00000"/>
                </a:solidFill>
                <a:latin typeface="Times New Roman" panose="02020603050405020304" pitchFamily="18" charset="0"/>
                <a:cs typeface="Times New Roman" panose="02020603050405020304" pitchFamily="18" charset="0"/>
              </a:rPr>
              <a:t>Kalmak</a:t>
            </a:r>
            <a:r>
              <a:rPr lang="fr-FR" altLang="tr-TR" sz="3200" b="1" dirty="0">
                <a:solidFill>
                  <a:srgbClr val="C00000"/>
                </a:solidFill>
                <a:latin typeface="Times New Roman" panose="02020603050405020304" pitchFamily="18" charset="0"/>
                <a:cs typeface="Times New Roman" panose="02020603050405020304" pitchFamily="18" charset="0"/>
              </a:rPr>
              <a:t> : </a:t>
            </a:r>
            <a:r>
              <a:rPr lang="fr-FR" altLang="tr-TR" sz="3200" b="1" dirty="0" err="1">
                <a:latin typeface="Times New Roman" panose="02020603050405020304" pitchFamily="18" charset="0"/>
                <a:cs typeface="Times New Roman" panose="02020603050405020304" pitchFamily="18" charset="0"/>
              </a:rPr>
              <a:t>Atina’da</a:t>
            </a:r>
            <a:r>
              <a:rPr lang="fr-FR" altLang="tr-TR" sz="3200" b="1" dirty="0">
                <a:latin typeface="Times New Roman" panose="02020603050405020304" pitchFamily="18" charset="0"/>
                <a:cs typeface="Times New Roman" panose="02020603050405020304" pitchFamily="18" charset="0"/>
              </a:rPr>
              <a:t> </a:t>
            </a:r>
            <a:r>
              <a:rPr lang="fr-FR" altLang="tr-TR" sz="3200" b="1" dirty="0" err="1">
                <a:latin typeface="Times New Roman" panose="02020603050405020304" pitchFamily="18" charset="0"/>
                <a:cs typeface="Times New Roman" panose="02020603050405020304" pitchFamily="18" charset="0"/>
              </a:rPr>
              <a:t>Türkçe</a:t>
            </a:r>
            <a:r>
              <a:rPr lang="fr-FR" altLang="tr-TR" sz="3200" b="1" dirty="0">
                <a:latin typeface="Times New Roman" panose="02020603050405020304" pitchFamily="18" charset="0"/>
                <a:cs typeface="Times New Roman" panose="02020603050405020304" pitchFamily="18" charset="0"/>
              </a:rPr>
              <a:t> (de) </a:t>
            </a:r>
            <a:r>
              <a:rPr lang="fr-FR" altLang="tr-TR" sz="3200" b="1" dirty="0" err="1">
                <a:latin typeface="Times New Roman" panose="02020603050405020304" pitchFamily="18" charset="0"/>
                <a:cs typeface="Times New Roman" panose="02020603050405020304" pitchFamily="18" charset="0"/>
              </a:rPr>
              <a:t>konuşmaktır</a:t>
            </a:r>
            <a:r>
              <a:rPr lang="fr-FR" altLang="tr-TR" sz="3200" b="1" dirty="0">
                <a:latin typeface="Times New Roman" panose="02020603050405020304" pitchFamily="18" charset="0"/>
                <a:cs typeface="Times New Roman" panose="02020603050405020304" pitchFamily="18" charset="0"/>
              </a:rPr>
              <a:t> !</a:t>
            </a:r>
          </a:p>
        </p:txBody>
      </p:sp>
      <p:sp>
        <p:nvSpPr>
          <p:cNvPr id="19458" name="İçerik Yer Tutucusu 2">
            <a:extLst>
              <a:ext uri="{FF2B5EF4-FFF2-40B4-BE49-F238E27FC236}">
                <a16:creationId xmlns:a16="http://schemas.microsoft.com/office/drawing/2014/main" id="{EED32409-92A4-E6DD-1726-684E2D31E4D5}"/>
              </a:ext>
            </a:extLst>
          </p:cNvPr>
          <p:cNvSpPr>
            <a:spLocks noGrp="1" noChangeArrowheads="1"/>
          </p:cNvSpPr>
          <p:nvPr>
            <p:ph idx="1"/>
          </p:nvPr>
        </p:nvSpPr>
        <p:spPr>
          <a:xfrm>
            <a:off x="167268" y="903249"/>
            <a:ext cx="11864898" cy="5597911"/>
          </a:xfrm>
        </p:spPr>
        <p:txBody>
          <a:bodyPr/>
          <a:lstStyle/>
          <a:p>
            <a:pPr marL="0" indent="0" algn="just">
              <a:lnSpc>
                <a:spcPct val="100000"/>
              </a:lnSpc>
              <a:spcBef>
                <a:spcPts val="600"/>
              </a:spcBef>
              <a:buFont typeface="Arial" panose="020B0604020202020204" pitchFamily="34" charset="0"/>
              <a:buNone/>
              <a:defRPr/>
            </a:pPr>
            <a:r>
              <a:rPr lang="tr-TR" altLang="tr-TR" sz="2200" i="1" dirty="0">
                <a:latin typeface="Times New Roman" panose="02020603050405020304" pitchFamily="18" charset="0"/>
                <a:cs typeface="Calibri" panose="020F0502020204030204" pitchFamily="34" charset="0"/>
              </a:rPr>
              <a:t>Rum olmak aynı zamanda; İstanbul’da Rumca, Atina’da Türkçe konuşmaktır/konuşmakta direnmektir</a:t>
            </a:r>
            <a:r>
              <a:rPr lang="tr-TR" altLang="tr-TR" sz="2200" dirty="0">
                <a:latin typeface="Times New Roman" panose="02020603050405020304" pitchFamily="18" charset="0"/>
                <a:cs typeface="Calibri" panose="020F0502020204030204" pitchFamily="34" charset="0"/>
              </a:rPr>
              <a:t>. Konuşulan dil, daha doğrusu diller, köken-mekân gibi, bu kozmopolit kimliğin temellerini oluşturuyor. Kuşağın mensupları, Türkçe kelimelerle Rumca konuşmayı, toplumsal damgalamaya maruz kalmalarına neden olan bir farklılık olarak deneyimlemişler. Ancak, çok dilliliği ve özgün dillerini bir ayrıcalık olarak da görmekteler. </a:t>
            </a:r>
            <a:endParaRPr lang="tr-TR" altLang="tr-TR" sz="2200" dirty="0">
              <a:latin typeface="Times New Roman" panose="02020603050405020304" pitchFamily="18" charset="0"/>
              <a:cs typeface="Times New Roman" panose="02020603050405020304" pitchFamily="18" charset="0"/>
            </a:endParaRPr>
          </a:p>
          <a:p>
            <a:pPr marL="0" indent="0" algn="just">
              <a:lnSpc>
                <a:spcPct val="100000"/>
              </a:lnSpc>
              <a:spcBef>
                <a:spcPts val="600"/>
              </a:spcBef>
              <a:buFont typeface="Arial" panose="020B0604020202020204" pitchFamily="34" charset="0"/>
              <a:buNone/>
              <a:defRPr/>
            </a:pPr>
            <a:r>
              <a:rPr lang="tr-TR" altLang="tr-TR" sz="2200" dirty="0">
                <a:latin typeface="Times New Roman" panose="02020603050405020304" pitchFamily="18" charset="0"/>
                <a:cs typeface="Calibri" panose="020F0502020204030204" pitchFamily="34" charset="0"/>
              </a:rPr>
              <a:t>İstanbul’da Rumcasını söyledikleri bazı kelimelerin dahi Atina’da Türkçesini söylüyor olmaları dile getirildi. Örneğin mesnetsiz bir casusluk suçlamasıyla </a:t>
            </a:r>
            <a:r>
              <a:rPr lang="tr-TR" altLang="tr-TR" sz="2200" dirty="0" err="1">
                <a:latin typeface="Times New Roman" panose="02020603050405020304" pitchFamily="18" charset="0"/>
                <a:cs typeface="Calibri" panose="020F0502020204030204" pitchFamily="34" charset="0"/>
              </a:rPr>
              <a:t>sınırdışı</a:t>
            </a:r>
            <a:r>
              <a:rPr lang="tr-TR" altLang="tr-TR" sz="2200" dirty="0">
                <a:latin typeface="Times New Roman" panose="02020603050405020304" pitchFamily="18" charset="0"/>
                <a:cs typeface="Calibri" panose="020F0502020204030204" pitchFamily="34" charset="0"/>
              </a:rPr>
              <a:t> edilmiş görüşmecimiz </a:t>
            </a:r>
            <a:r>
              <a:rPr lang="tr-TR" altLang="tr-TR" sz="2200" dirty="0" err="1">
                <a:latin typeface="Times New Roman" panose="02020603050405020304" pitchFamily="18" charset="0"/>
                <a:cs typeface="Calibri" panose="020F0502020204030204" pitchFamily="34" charset="0"/>
              </a:rPr>
              <a:t>Teologos</a:t>
            </a:r>
            <a:r>
              <a:rPr lang="tr-TR" altLang="tr-TR" sz="2200" dirty="0">
                <a:latin typeface="Times New Roman" panose="02020603050405020304" pitchFamily="18" charset="0"/>
                <a:cs typeface="Calibri" panose="020F0502020204030204" pitchFamily="34" charset="0"/>
              </a:rPr>
              <a:t> şöyle diyordu: </a:t>
            </a:r>
            <a:r>
              <a:rPr lang="tr-TR" altLang="tr-TR" sz="2200" i="1" dirty="0">
                <a:latin typeface="Times New Roman" panose="02020603050405020304" pitchFamily="18" charset="0"/>
                <a:cs typeface="Calibri" panose="020F0502020204030204" pitchFamily="34" charset="0"/>
              </a:rPr>
              <a:t>‘‘Türkçe ‘merhaba’ diyoruz burada. Oysa Türkiye’de ‘merhabayı’ Yunanca derdik.’’ </a:t>
            </a:r>
          </a:p>
          <a:p>
            <a:pPr marL="0" indent="0" algn="just">
              <a:lnSpc>
                <a:spcPct val="100000"/>
              </a:lnSpc>
              <a:spcBef>
                <a:spcPts val="600"/>
              </a:spcBef>
              <a:buFont typeface="Arial" panose="020B0604020202020204" pitchFamily="34" charset="0"/>
              <a:buNone/>
              <a:defRPr/>
            </a:pPr>
            <a:r>
              <a:rPr lang="tr-TR" altLang="tr-TR" sz="2200" dirty="0">
                <a:latin typeface="Times New Roman" panose="02020603050405020304" pitchFamily="18" charset="0"/>
                <a:ea typeface="Arial Unicode MS" panose="020B0604020202020204" pitchFamily="34" charset="-128"/>
                <a:cs typeface="Arial Unicode MS" panose="020B0604020202020204" pitchFamily="34" charset="-128"/>
              </a:rPr>
              <a:t>Türkiye Rumca Atina’da da konuşurken arada Türkçeyi kullanmak konusunda ısrarcı olma hali bize «</a:t>
            </a:r>
            <a:r>
              <a:rPr lang="tr-TR" altLang="tr-TR" sz="2200" dirty="0" err="1">
                <a:latin typeface="Times New Roman" panose="02020603050405020304" pitchFamily="18" charset="0"/>
                <a:ea typeface="Arial Unicode MS" panose="020B0604020202020204" pitchFamily="34" charset="-128"/>
                <a:cs typeface="Arial Unicode MS" panose="020B0604020202020204" pitchFamily="34" charset="-128"/>
              </a:rPr>
              <a:t>çiftdilliliği</a:t>
            </a:r>
            <a:r>
              <a:rPr lang="tr-TR" altLang="tr-TR" sz="2200" dirty="0">
                <a:latin typeface="Times New Roman" panose="02020603050405020304" pitchFamily="18" charset="0"/>
                <a:ea typeface="Arial Unicode MS" panose="020B0604020202020204" pitchFamily="34" charset="-128"/>
                <a:cs typeface="Arial Unicode MS" panose="020B0604020202020204" pitchFamily="34" charset="-128"/>
              </a:rPr>
              <a:t>» ve kozmopolit mekanın unsurlarını asimile olmamak için koruma gayretlerini gösteriyor. </a:t>
            </a:r>
            <a:r>
              <a:rPr lang="tr-TR" altLang="tr-TR" sz="2200" b="1" dirty="0">
                <a:solidFill>
                  <a:srgbClr val="C00000"/>
                </a:solidFill>
                <a:latin typeface="Times New Roman" panose="02020603050405020304" pitchFamily="18" charset="0"/>
                <a:ea typeface="Arial Unicode MS" panose="020B0604020202020204" pitchFamily="34" charset="-128"/>
                <a:cs typeface="Arial Unicode MS" panose="020B0604020202020204" pitchFamily="34" charset="-128"/>
              </a:rPr>
              <a:t>Aslında 1960larda İstanbul’da 1964 sonrasında da Atina’da uygulanan ve hala süren kimlik stratejisi aynıdır : « Rumluğu korumak»…</a:t>
            </a:r>
            <a:endParaRPr lang="tr-TR" altLang="tr-TR" sz="2200" b="1" dirty="0">
              <a:solidFill>
                <a:srgbClr val="C00000"/>
              </a:solidFill>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000"/>
              </a:spcAft>
              <a:buFont typeface="Arial" panose="020B0604020202020204" pitchFamily="34" charset="0"/>
              <a:buNone/>
              <a:defRPr/>
            </a:pPr>
            <a:r>
              <a:rPr lang="tr-TR" altLang="tr-TR" sz="2200" i="1" dirty="0">
                <a:latin typeface="Times New Roman" panose="02020603050405020304" pitchFamily="18" charset="0"/>
                <a:ea typeface="Arial Unicode MS" panose="020B0604020202020204" pitchFamily="34" charset="-128"/>
                <a:cs typeface="Arial Unicode MS" panose="020B0604020202020204" pitchFamily="34" charset="-128"/>
              </a:rPr>
              <a:t>‘‘Arkadaşlarımız varsa İstanbul’dan, konuşurken bir iki kelime de Türkçe söylüyoruz. Unutmamak için… Çünkü, neden unutalım? İstanbul’da da Türkçe konuş diyorlardı, biz de Rumca konuşuyorduk. Burada ise Türkçe konuşuyoruz’ (İrini, kadın, 67).</a:t>
            </a:r>
            <a:endParaRPr lang="tr-TR" altLang="tr-TR" sz="2200" dirty="0">
              <a:latin typeface="Times New Roman" panose="02020603050405020304" pitchFamily="18" charset="0"/>
              <a:cs typeface="Times New Roman" panose="02020603050405020304" pitchFamily="18" charset="0"/>
            </a:endParaRPr>
          </a:p>
          <a:p>
            <a:pPr indent="457200" eaLnBrk="1" hangingPunct="1">
              <a:defRPr/>
            </a:pPr>
            <a:endParaRPr lang="fr-FR" alt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41FAD2CB-64C6-C957-5331-E43F84A49E96}"/>
              </a:ext>
            </a:extLst>
          </p:cNvPr>
          <p:cNvSpPr>
            <a:spLocks noGrp="1" noChangeArrowheads="1"/>
          </p:cNvSpPr>
          <p:nvPr>
            <p:ph type="title"/>
          </p:nvPr>
        </p:nvSpPr>
        <p:spPr>
          <a:xfrm>
            <a:off x="1" y="1"/>
            <a:ext cx="12192000" cy="747132"/>
          </a:xfrm>
        </p:spPr>
        <p:txBody>
          <a:bodyPr/>
          <a:lstStyle/>
          <a:p>
            <a:pPr algn="ctr" eaLnBrk="1" hangingPunct="1">
              <a:lnSpc>
                <a:spcPct val="100000"/>
              </a:lnSpc>
            </a:pPr>
            <a:r>
              <a:rPr lang="fr-FR" altLang="tr-TR" sz="3150" b="1" dirty="0" err="1">
                <a:solidFill>
                  <a:srgbClr val="C00000"/>
                </a:solidFill>
                <a:latin typeface="Times New Roman" panose="02020603050405020304" pitchFamily="18" charset="0"/>
                <a:cs typeface="Times New Roman" panose="02020603050405020304" pitchFamily="18" charset="0"/>
              </a:rPr>
              <a:t>Atina’da</a:t>
            </a:r>
            <a:r>
              <a:rPr lang="fr-FR" altLang="tr-TR" sz="3150" b="1" dirty="0">
                <a:solidFill>
                  <a:srgbClr val="C00000"/>
                </a:solidFill>
                <a:latin typeface="Times New Roman" panose="02020603050405020304" pitchFamily="18" charset="0"/>
                <a:cs typeface="Times New Roman" panose="02020603050405020304" pitchFamily="18" charset="0"/>
              </a:rPr>
              <a:t> </a:t>
            </a:r>
            <a:r>
              <a:rPr lang="fr-FR" altLang="tr-TR" sz="3150" b="1" i="1" dirty="0" err="1">
                <a:solidFill>
                  <a:srgbClr val="C00000"/>
                </a:solidFill>
                <a:latin typeface="Times New Roman" panose="02020603050405020304" pitchFamily="18" charset="0"/>
                <a:cs typeface="Times New Roman" panose="02020603050405020304" pitchFamily="18" charset="0"/>
              </a:rPr>
              <a:t>Politiki</a:t>
            </a:r>
            <a:r>
              <a:rPr lang="fr-FR" altLang="tr-TR" sz="3150" b="1" i="1" dirty="0">
                <a:solidFill>
                  <a:srgbClr val="C00000"/>
                </a:solidFill>
                <a:latin typeface="Times New Roman" panose="02020603050405020304" pitchFamily="18" charset="0"/>
                <a:cs typeface="Times New Roman" panose="02020603050405020304" pitchFamily="18" charset="0"/>
              </a:rPr>
              <a:t> </a:t>
            </a:r>
            <a:r>
              <a:rPr lang="fr-FR" altLang="tr-TR" sz="3150" b="1" i="1" dirty="0" err="1">
                <a:solidFill>
                  <a:srgbClr val="C00000"/>
                </a:solidFill>
                <a:latin typeface="Times New Roman" panose="02020603050405020304" pitchFamily="18" charset="0"/>
                <a:cs typeface="Times New Roman" panose="02020603050405020304" pitchFamily="18" charset="0"/>
              </a:rPr>
              <a:t>Kuzina</a:t>
            </a:r>
            <a:r>
              <a:rPr lang="fr-FR" altLang="tr-TR" sz="3600" b="1" i="1" dirty="0">
                <a:solidFill>
                  <a:srgbClr val="C00000"/>
                </a:solidFill>
                <a:latin typeface="Times New Roman" panose="02020603050405020304" pitchFamily="18" charset="0"/>
                <a:cs typeface="Times New Roman" panose="02020603050405020304" pitchFamily="18" charset="0"/>
              </a:rPr>
              <a:t>: </a:t>
            </a:r>
            <a:r>
              <a:rPr lang="fr-FR" altLang="tr-TR" sz="2800" b="1" dirty="0" err="1">
                <a:latin typeface="Times New Roman" panose="02020603050405020304" pitchFamily="18" charset="0"/>
                <a:cs typeface="Times New Roman" panose="02020603050405020304" pitchFamily="18" charset="0"/>
              </a:rPr>
              <a:t>Yemekler</a:t>
            </a:r>
            <a:r>
              <a:rPr lang="fr-FR" altLang="tr-TR" sz="2800" b="1" dirty="0">
                <a:latin typeface="Times New Roman" panose="02020603050405020304" pitchFamily="18" charset="0"/>
                <a:cs typeface="Times New Roman" panose="02020603050405020304" pitchFamily="18" charset="0"/>
              </a:rPr>
              <a:t> </a:t>
            </a:r>
            <a:r>
              <a:rPr lang="fr-FR" altLang="tr-TR" sz="2800" b="1" dirty="0" err="1">
                <a:latin typeface="Times New Roman" panose="02020603050405020304" pitchFamily="18" charset="0"/>
                <a:cs typeface="Times New Roman" panose="02020603050405020304" pitchFamily="18" charset="0"/>
              </a:rPr>
              <a:t>ve</a:t>
            </a:r>
            <a:r>
              <a:rPr lang="fr-FR" altLang="tr-TR" sz="2800" b="1" dirty="0">
                <a:latin typeface="Times New Roman" panose="02020603050405020304" pitchFamily="18" charset="0"/>
                <a:cs typeface="Times New Roman" panose="02020603050405020304" pitchFamily="18" charset="0"/>
              </a:rPr>
              <a:t> 1964 </a:t>
            </a:r>
            <a:r>
              <a:rPr lang="fr-FR" altLang="tr-TR" sz="2800" b="1" dirty="0" err="1">
                <a:latin typeface="Times New Roman" panose="02020603050405020304" pitchFamily="18" charset="0"/>
                <a:cs typeface="Times New Roman" panose="02020603050405020304" pitchFamily="18" charset="0"/>
              </a:rPr>
              <a:t>Kuşağı</a:t>
            </a:r>
            <a:endParaRPr lang="fr-FR" altLang="tr-TR" sz="2800" b="1" dirty="0">
              <a:latin typeface="Times New Roman" panose="02020603050405020304" pitchFamily="18" charset="0"/>
              <a:cs typeface="Times New Roman" panose="02020603050405020304" pitchFamily="18" charset="0"/>
            </a:endParaRPr>
          </a:p>
        </p:txBody>
      </p:sp>
      <p:sp>
        <p:nvSpPr>
          <p:cNvPr id="21506" name="İçerik Yer Tutucusu 2">
            <a:extLst>
              <a:ext uri="{FF2B5EF4-FFF2-40B4-BE49-F238E27FC236}">
                <a16:creationId xmlns:a16="http://schemas.microsoft.com/office/drawing/2014/main" id="{FC2C6893-A1BD-A9B8-38D4-44F090E66FE9}"/>
              </a:ext>
            </a:extLst>
          </p:cNvPr>
          <p:cNvSpPr>
            <a:spLocks noGrp="1" noChangeArrowheads="1"/>
          </p:cNvSpPr>
          <p:nvPr>
            <p:ph idx="1"/>
          </p:nvPr>
        </p:nvSpPr>
        <p:spPr>
          <a:xfrm>
            <a:off x="4393581" y="747133"/>
            <a:ext cx="7593980" cy="5988631"/>
          </a:xfrm>
        </p:spPr>
        <p:txBody>
          <a:bodyPr/>
          <a:lstStyle/>
          <a:p>
            <a:pPr marL="0" indent="0" algn="just">
              <a:lnSpc>
                <a:spcPct val="100000"/>
              </a:lnSpc>
              <a:spcBef>
                <a:spcPts val="600"/>
              </a:spcBef>
              <a:spcAft>
                <a:spcPts val="600"/>
              </a:spcAft>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İstanbul mutfağı; İstanbullu Rumların kimliklerinin ve Yunanlılara göre ayrıcalıklarının belki de en temel en fazla öne çıkarılan unsurudur. </a:t>
            </a:r>
          </a:p>
          <a:p>
            <a:pPr marL="0" indent="0" algn="just">
              <a:lnSpc>
                <a:spcPct val="100000"/>
              </a:lnSpc>
              <a:spcBef>
                <a:spcPts val="600"/>
              </a:spcBef>
              <a:spcAft>
                <a:spcPts val="600"/>
              </a:spcAft>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İstanbullu Mübadele sonrası Yunanistan’da yaşamaya başlayan Anadolulu Rumlar kimliklerinin önemli bir unsuru olarak kabul ettikleri mutfaklarıyla övünmekteler…</a:t>
            </a:r>
            <a:endParaRPr lang="tr-TR" altLang="tr-TR" sz="1800" dirty="0">
              <a:latin typeface="Times New Roman" panose="02020603050405020304" pitchFamily="18" charset="0"/>
              <a:cs typeface="Times New Roman" panose="02020603050405020304" pitchFamily="18" charset="0"/>
            </a:endParaRPr>
          </a:p>
          <a:p>
            <a:pPr marL="0" indent="0" algn="just">
              <a:lnSpc>
                <a:spcPct val="100000"/>
              </a:lnSpc>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Rumlar için, İstanbul yemeklerini Atina’da da yapmak ve yemek; yaşam tarzlarını, kimliklerini korumak, kimliklerini yeniden üretmek anlamına gelmektedir. </a:t>
            </a:r>
            <a:endParaRPr lang="tr-TR" altLang="tr-TR" sz="1800" dirty="0">
              <a:latin typeface="Times New Roman" panose="02020603050405020304" pitchFamily="18" charset="0"/>
              <a:cs typeface="Times New Roman" panose="02020603050405020304" pitchFamily="18" charset="0"/>
            </a:endParaRPr>
          </a:p>
          <a:p>
            <a:pPr marL="0" indent="0" algn="just">
              <a:lnSpc>
                <a:spcPct val="100000"/>
              </a:lnSpc>
              <a:spcAft>
                <a:spcPts val="600"/>
              </a:spcAft>
              <a:buNone/>
            </a:pP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1964 Sürgünlerinin öyküsünü anlatan Türkiye’de «Bir Tutam Baharat» adıyla çıkan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Politiki</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i="1" dirty="0" err="1">
                <a:latin typeface="Times New Roman" panose="02020603050405020304" pitchFamily="18" charset="0"/>
                <a:ea typeface="Arial Unicode MS" panose="020B0604020202020204" pitchFamily="34" charset="-128"/>
                <a:cs typeface="Arial Unicode MS" panose="020B0604020202020204" pitchFamily="34" charset="-128"/>
              </a:rPr>
              <a:t>Kuzina</a:t>
            </a:r>
            <a:r>
              <a:rPr lang="tr-TR" altLang="tr-TR" sz="1800" i="1" dirty="0">
                <a:latin typeface="Times New Roman" panose="02020603050405020304" pitchFamily="18" charset="0"/>
                <a:ea typeface="Arial Unicode MS" panose="020B0604020202020204" pitchFamily="34" charset="-128"/>
                <a:cs typeface="Arial Unicode MS" panose="020B0604020202020204" pitchFamily="34" charset="-128"/>
              </a:rPr>
              <a:t> </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filmini görmüşler, bazıları defalarca izlemişler. Yunanistan’da büyük başarı kazanan bu film, Yunanistan’da İstanbullu imajının iyileşmesini ve İstanbullu olmanın bir tür seçkinlik olarak algılanmasını da sağlamıştır.  Görüşmecilerimiz filmin, kolektif ve/veya bireysel hafızayı güçlendiren, Rum kimliğini gündeme taşıyan özellikleri olduğu saha </a:t>
            </a:r>
            <a:r>
              <a:rPr lang="tr-TR" altLang="tr-TR" sz="1800" dirty="0" err="1">
                <a:latin typeface="Times New Roman" panose="02020603050405020304" pitchFamily="18" charset="0"/>
                <a:ea typeface="Arial Unicode MS" panose="020B0604020202020204" pitchFamily="34" charset="-128"/>
                <a:cs typeface="Arial Unicode MS" panose="020B0604020202020204" pitchFamily="34" charset="-128"/>
              </a:rPr>
              <a:t>arştırmasında</a:t>
            </a:r>
            <a:r>
              <a:rPr lang="tr-TR" altLang="tr-TR" sz="1800" dirty="0">
                <a:latin typeface="Times New Roman" panose="02020603050405020304" pitchFamily="18" charset="0"/>
                <a:ea typeface="Arial Unicode MS" panose="020B0604020202020204" pitchFamily="34" charset="-128"/>
                <a:cs typeface="Arial Unicode MS" panose="020B0604020202020204" pitchFamily="34" charset="-128"/>
              </a:rPr>
              <a:t> defalarca ifade edildi. Bu sürgünü ele alan birçok bilimsel yayında da bu konuya vurgu yapılmaktadır. Popüler kültür ürünler kimlik gruplarının hafızalarını tazelemede, köken mekanlarıyla özdeşleşmelerinde ve kimliklerini içinde yaşadıkları geniş topluma tanıtma ve geniş toplumda prestij kazanmalarında önemli etkiler vardır. </a:t>
            </a:r>
            <a:endParaRPr lang="tr-TR" altLang="tr-TR" sz="1800" dirty="0">
              <a:latin typeface="Times New Roman" panose="02020603050405020304" pitchFamily="18" charset="0"/>
              <a:cs typeface="Times New Roman" panose="02020603050405020304" pitchFamily="18" charset="0"/>
            </a:endParaRPr>
          </a:p>
          <a:p>
            <a:pPr eaLnBrk="1" hangingPunct="1"/>
            <a:endParaRPr lang="fr-FR" altLang="tr-TR" dirty="0"/>
          </a:p>
        </p:txBody>
      </p:sp>
      <p:pic>
        <p:nvPicPr>
          <p:cNvPr id="21507" name="Picture 4" descr="Bir Tutam Baharat filminin Yunanistan'daki afişi">
            <a:extLst>
              <a:ext uri="{FF2B5EF4-FFF2-40B4-BE49-F238E27FC236}">
                <a16:creationId xmlns:a16="http://schemas.microsoft.com/office/drawing/2014/main" id="{69D6F9D9-ACD4-1513-50AF-DA4A286F9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881"/>
            <a:ext cx="4259766" cy="615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Başlık 1">
            <a:extLst>
              <a:ext uri="{FF2B5EF4-FFF2-40B4-BE49-F238E27FC236}">
                <a16:creationId xmlns:a16="http://schemas.microsoft.com/office/drawing/2014/main" id="{D89C4469-74CD-48D7-E984-700FC0E767FD}"/>
              </a:ext>
            </a:extLst>
          </p:cNvPr>
          <p:cNvSpPr>
            <a:spLocks noGrp="1" noChangeArrowheads="1"/>
          </p:cNvSpPr>
          <p:nvPr>
            <p:ph type="title"/>
          </p:nvPr>
        </p:nvSpPr>
        <p:spPr>
          <a:xfrm>
            <a:off x="3491345" y="-2"/>
            <a:ext cx="5089118" cy="1385457"/>
          </a:xfrm>
        </p:spPr>
        <p:txBody>
          <a:bodyPr>
            <a:normAutofit/>
          </a:bodyPr>
          <a:lstStyle/>
          <a:p>
            <a:pPr algn="ctr" eaLnBrk="1" hangingPunct="1"/>
            <a:r>
              <a:rPr lang="fr-FR" altLang="tr-TR" sz="3200" b="1" dirty="0" err="1">
                <a:solidFill>
                  <a:srgbClr val="C00000"/>
                </a:solidFill>
                <a:latin typeface="Times New Roman" panose="02020603050405020304" pitchFamily="18" charset="0"/>
                <a:cs typeface="Times New Roman" panose="02020603050405020304" pitchFamily="18" charset="0"/>
              </a:rPr>
              <a:t>Hafıza</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ve</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rgbClr val="C00000"/>
                </a:solidFill>
                <a:latin typeface="Times New Roman" panose="02020603050405020304" pitchFamily="18" charset="0"/>
                <a:cs typeface="Times New Roman" panose="02020603050405020304" pitchFamily="18" charset="0"/>
              </a:rPr>
              <a:t>Gelecek</a:t>
            </a:r>
            <a:r>
              <a:rPr lang="fr-FR" altLang="tr-TR" sz="3200" b="1" dirty="0">
                <a:solidFill>
                  <a:srgbClr val="C00000"/>
                </a:solidFill>
                <a:latin typeface="Times New Roman" panose="02020603050405020304" pitchFamily="18" charset="0"/>
                <a:cs typeface="Times New Roman" panose="02020603050405020304" pitchFamily="18" charset="0"/>
              </a:rPr>
              <a:t>… </a:t>
            </a:r>
            <a:r>
              <a:rPr lang="fr-FR" altLang="tr-TR" sz="3200" b="1" dirty="0" err="1">
                <a:solidFill>
                  <a:schemeClr val="tx1">
                    <a:lumMod val="85000"/>
                    <a:lumOff val="15000"/>
                  </a:schemeClr>
                </a:solidFill>
                <a:latin typeface="Times New Roman" panose="02020603050405020304" pitchFamily="18" charset="0"/>
                <a:cs typeface="Times New Roman" panose="02020603050405020304" pitchFamily="18" charset="0"/>
              </a:rPr>
              <a:t>Kapanmayan</a:t>
            </a:r>
            <a:r>
              <a:rPr lang="fr-FR" altLang="tr-TR" sz="3200" b="1" dirty="0">
                <a:solidFill>
                  <a:schemeClr val="tx1">
                    <a:lumMod val="85000"/>
                    <a:lumOff val="15000"/>
                  </a:schemeClr>
                </a:solidFill>
                <a:latin typeface="Times New Roman" panose="02020603050405020304" pitchFamily="18" charset="0"/>
                <a:cs typeface="Times New Roman" panose="02020603050405020304" pitchFamily="18" charset="0"/>
              </a:rPr>
              <a:t> Yara?</a:t>
            </a:r>
          </a:p>
        </p:txBody>
      </p:sp>
      <p:pic>
        <p:nvPicPr>
          <p:cNvPr id="22532" name="Picture 6" descr="6-7 Eylül">
            <a:extLst>
              <a:ext uri="{FF2B5EF4-FFF2-40B4-BE49-F238E27FC236}">
                <a16:creationId xmlns:a16="http://schemas.microsoft.com/office/drawing/2014/main" id="{4A409E2C-7479-DB6C-6033-B3D5A44DB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035" r="22704"/>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İçerik Yer Tutucusu 2">
            <a:extLst>
              <a:ext uri="{FF2B5EF4-FFF2-40B4-BE49-F238E27FC236}">
                <a16:creationId xmlns:a16="http://schemas.microsoft.com/office/drawing/2014/main" id="{0B504446-2B13-25EE-3369-1A3F59B4679E}"/>
              </a:ext>
            </a:extLst>
          </p:cNvPr>
          <p:cNvSpPr>
            <a:spLocks noGrp="1" noChangeArrowheads="1"/>
          </p:cNvSpPr>
          <p:nvPr>
            <p:ph idx="1"/>
          </p:nvPr>
        </p:nvSpPr>
        <p:spPr>
          <a:xfrm>
            <a:off x="3491341" y="1385455"/>
            <a:ext cx="5278586" cy="4862944"/>
          </a:xfrm>
        </p:spPr>
        <p:txBody>
          <a:bodyPr>
            <a:normAutofit/>
          </a:bodyPr>
          <a:lstStyle/>
          <a:p>
            <a:pPr indent="0">
              <a:buFont typeface="Arial" panose="020B0604020202020204" pitchFamily="34" charset="0"/>
              <a:buNone/>
            </a:pPr>
            <a:r>
              <a:rPr lang="tr-TR" altLang="tr-TR" sz="1700" b="1" i="1" dirty="0">
                <a:solidFill>
                  <a:srgbClr val="C00000"/>
                </a:solidFill>
                <a:latin typeface="Times New Roman" panose="02020603050405020304" pitchFamily="18" charset="0"/>
                <a:cs typeface="Calibri" panose="020F0502020204030204" pitchFamily="34" charset="0"/>
              </a:rPr>
              <a:t>Gelecek için düşünmemizi sağlayabilecek mesajla bitirelim… </a:t>
            </a:r>
          </a:p>
          <a:p>
            <a:pPr indent="0">
              <a:buFont typeface="Arial" panose="020B0604020202020204" pitchFamily="34" charset="0"/>
              <a:buNone/>
            </a:pPr>
            <a:r>
              <a:rPr lang="tr-TR" altLang="tr-TR" sz="2000" dirty="0">
                <a:solidFill>
                  <a:schemeClr val="tx1">
                    <a:lumMod val="85000"/>
                    <a:lumOff val="15000"/>
                  </a:schemeClr>
                </a:solidFill>
                <a:latin typeface="Times New Roman" panose="02020603050405020304" pitchFamily="18" charset="0"/>
                <a:cs typeface="Calibri" panose="020F0502020204030204" pitchFamily="34" charset="0"/>
              </a:rPr>
              <a:t>“6-7 Eylülde yine en büyük acı vardı. Ben daha lisedeydim. </a:t>
            </a:r>
            <a:r>
              <a:rPr lang="tr-TR" altLang="tr-TR" sz="2000" dirty="0" err="1">
                <a:solidFill>
                  <a:schemeClr val="tx1">
                    <a:lumMod val="85000"/>
                    <a:lumOff val="15000"/>
                  </a:schemeClr>
                </a:solidFill>
                <a:latin typeface="Times New Roman" panose="02020603050405020304" pitchFamily="18" charset="0"/>
                <a:cs typeface="Calibri" panose="020F0502020204030204" pitchFamily="34" charset="0"/>
              </a:rPr>
              <a:t>Zapyon</a:t>
            </a:r>
            <a:r>
              <a:rPr lang="tr-TR" altLang="tr-TR" sz="2000" dirty="0">
                <a:solidFill>
                  <a:schemeClr val="tx1">
                    <a:lumMod val="85000"/>
                    <a:lumOff val="15000"/>
                  </a:schemeClr>
                </a:solidFill>
                <a:latin typeface="Times New Roman" panose="02020603050405020304" pitchFamily="18" charset="0"/>
                <a:cs typeface="Calibri" panose="020F0502020204030204" pitchFamily="34" charset="0"/>
              </a:rPr>
              <a:t> Lisesinde okuyordum. Eskiden okulda </a:t>
            </a:r>
            <a:r>
              <a:rPr lang="tr-TR" altLang="tr-TR" sz="2000" dirty="0" err="1">
                <a:solidFill>
                  <a:schemeClr val="tx1">
                    <a:lumMod val="85000"/>
                    <a:lumOff val="15000"/>
                  </a:schemeClr>
                </a:solidFill>
                <a:latin typeface="Times New Roman" panose="02020603050405020304" pitchFamily="18" charset="0"/>
                <a:cs typeface="Calibri" panose="020F0502020204030204" pitchFamily="34" charset="0"/>
              </a:rPr>
              <a:t>Zappa’nın</a:t>
            </a:r>
            <a:r>
              <a:rPr lang="tr-TR" altLang="tr-TR" sz="2000" dirty="0">
                <a:solidFill>
                  <a:schemeClr val="tx1">
                    <a:lumMod val="85000"/>
                    <a:lumOff val="15000"/>
                  </a:schemeClr>
                </a:solidFill>
                <a:latin typeface="Times New Roman" panose="02020603050405020304" pitchFamily="18" charset="0"/>
                <a:cs typeface="Calibri" panose="020F0502020204030204" pitchFamily="34" charset="0"/>
              </a:rPr>
              <a:t> </a:t>
            </a:r>
            <a:r>
              <a:rPr lang="tr-TR" altLang="tr-TR" sz="2000" i="1" dirty="0">
                <a:solidFill>
                  <a:schemeClr val="tx1">
                    <a:lumMod val="85000"/>
                    <a:lumOff val="15000"/>
                  </a:schemeClr>
                </a:solidFill>
                <a:latin typeface="Times New Roman" panose="02020603050405020304" pitchFamily="18" charset="0"/>
                <a:cs typeface="Calibri" panose="020F0502020204030204" pitchFamily="34" charset="0"/>
              </a:rPr>
              <a:t>statüsü</a:t>
            </a:r>
            <a:r>
              <a:rPr lang="tr-TR" altLang="tr-TR" sz="2000" dirty="0">
                <a:solidFill>
                  <a:schemeClr val="tx1">
                    <a:lumMod val="85000"/>
                    <a:lumOff val="15000"/>
                  </a:schemeClr>
                </a:solidFill>
                <a:latin typeface="Times New Roman" panose="02020603050405020304" pitchFamily="18" charset="0"/>
                <a:cs typeface="Calibri" panose="020F0502020204030204" pitchFamily="34" charset="0"/>
              </a:rPr>
              <a:t> (heykeli) vardı. 1955’de, o heykeli kırdılar. 2010 senesinde tekrar yerine yerleştirdiler. Ben orada ağlamaya başladım. Bana göre o heykel yerine konmuş olmadı. </a:t>
            </a:r>
          </a:p>
          <a:p>
            <a:pPr indent="0">
              <a:buFont typeface="Arial" panose="020B0604020202020204" pitchFamily="34" charset="0"/>
              <a:buNone/>
            </a:pPr>
            <a:r>
              <a:rPr lang="tr-TR" altLang="tr-TR" sz="2000" i="1" dirty="0">
                <a:solidFill>
                  <a:schemeClr val="tx1">
                    <a:lumMod val="85000"/>
                    <a:lumOff val="15000"/>
                  </a:schemeClr>
                </a:solidFill>
                <a:latin typeface="Times New Roman" panose="02020603050405020304" pitchFamily="18" charset="0"/>
                <a:cs typeface="Calibri" panose="020F0502020204030204" pitchFamily="34" charset="0"/>
              </a:rPr>
              <a:t>Geçmiş telafi edilmez ama gelecekte tekrar böyle şeyler olmasın isterim. Herkese aynı muamele edilmeli, bu Müslim bu Gayrimüslim olmaz. Eşitlik olmalı, bundan sonrası için temennim budur.” </a:t>
            </a:r>
            <a:r>
              <a:rPr lang="tr-TR" altLang="tr-TR" sz="2000" dirty="0">
                <a:solidFill>
                  <a:schemeClr val="tx1">
                    <a:lumMod val="85000"/>
                    <a:lumOff val="15000"/>
                  </a:schemeClr>
                </a:solidFill>
                <a:latin typeface="Times New Roman" panose="02020603050405020304" pitchFamily="18" charset="0"/>
                <a:cs typeface="Calibri" panose="020F0502020204030204" pitchFamily="34" charset="0"/>
              </a:rPr>
              <a:t>(Kata, kadın, 75).   </a:t>
            </a:r>
            <a:endParaRPr lang="tr-TR" altLang="tr-TR"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indent="0" eaLnBrk="1" hangingPunct="1"/>
            <a:endParaRPr lang="fr-FR" altLang="tr-TR" sz="1700" dirty="0">
              <a:solidFill>
                <a:schemeClr val="tx1">
                  <a:lumMod val="85000"/>
                  <a:lumOff val="15000"/>
                </a:schemeClr>
              </a:solidFill>
            </a:endParaRPr>
          </a:p>
        </p:txBody>
      </p:sp>
      <p:pic>
        <p:nvPicPr>
          <p:cNvPr id="4" name="Resim 3" descr="giyim, kişi, şahıs, ayakkabı, insan yüzü içeren bir resim&#10;&#10;Açıklama otomatik olarak oluşturuldu">
            <a:extLst>
              <a:ext uri="{FF2B5EF4-FFF2-40B4-BE49-F238E27FC236}">
                <a16:creationId xmlns:a16="http://schemas.microsoft.com/office/drawing/2014/main" id="{3ADE8460-BE69-C364-A53F-04A27215099B}"/>
              </a:ext>
            </a:extLst>
          </p:cNvPr>
          <p:cNvPicPr>
            <a:picLocks noChangeAspect="1"/>
          </p:cNvPicPr>
          <p:nvPr/>
        </p:nvPicPr>
        <p:blipFill>
          <a:blip r:embed="rId3"/>
          <a:srcRect l="24102" r="568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TotalTime>
  <Words>1672</Words>
  <Application>Microsoft Macintosh PowerPoint</Application>
  <PresentationFormat>Geniş ekran</PresentationFormat>
  <Paragraphs>66</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Arial Unicode MS</vt:lpstr>
      <vt:lpstr>Aptos</vt:lpstr>
      <vt:lpstr>Aptos Display</vt:lpstr>
      <vt:lpstr>Arial</vt:lpstr>
      <vt:lpstr>Calibri</vt:lpstr>
      <vt:lpstr>Helvetica</vt:lpstr>
      <vt:lpstr>Times New Roman</vt:lpstr>
      <vt:lpstr>Office Teması</vt:lpstr>
      <vt:lpstr>      1964 Sürgünleri Kavramsal Tartışmalar  Hakan YÜCEL &amp; Süheyla YILDIZ</vt:lpstr>
      <vt:lpstr>Toplumsal Kuşak – 1964 Kuşağı</vt:lpstr>
      <vt:lpstr>Rum Olmak / Rum Kalmak</vt:lpstr>
      <vt:lpstr>İstanbul’da Rum Olmak : Sürgün öncesi direniş</vt:lpstr>
      <vt:lpstr>İstanbul’da Rum Olmak:  Sürgün Deneyimi</vt:lpstr>
      <vt:lpstr>Atina’da Rum Kalmak:   Şehir ve geçmişle kimliklenmek</vt:lpstr>
      <vt:lpstr>Atina’da Rum Kalmak : Atina’da Türkçe (de) konuşmaktır !</vt:lpstr>
      <vt:lpstr>Atina’da Politiki Kuzina: Yemekler ve 1964 Kuşağı</vt:lpstr>
      <vt:lpstr>Hafıza ve Gelecek… Kapanmayan Yara?</vt:lpstr>
      <vt:lpstr>Temel 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1964 Sürgünleri, Kavramsal Tartışmalar</dc:title>
  <dc:creator>HAKAN YUCEL</dc:creator>
  <cp:lastModifiedBy>HAKAN YUCEL</cp:lastModifiedBy>
  <cp:revision>51</cp:revision>
  <cp:lastPrinted>2024-11-19T12:54:39Z</cp:lastPrinted>
  <dcterms:created xsi:type="dcterms:W3CDTF">2024-11-14T18:16:32Z</dcterms:created>
  <dcterms:modified xsi:type="dcterms:W3CDTF">2024-11-21T11:58:02Z</dcterms:modified>
</cp:coreProperties>
</file>