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81" r:id="rId4"/>
    <p:sldId id="258" r:id="rId5"/>
    <p:sldId id="264" r:id="rId6"/>
    <p:sldId id="265" r:id="rId7"/>
    <p:sldId id="266" r:id="rId8"/>
    <p:sldId id="267" r:id="rId9"/>
    <p:sldId id="268" r:id="rId10"/>
    <p:sldId id="270" r:id="rId11"/>
    <p:sldId id="271" r:id="rId12"/>
    <p:sldId id="286" r:id="rId13"/>
    <p:sldId id="273" r:id="rId14"/>
    <p:sldId id="274" r:id="rId15"/>
    <p:sldId id="275" r:id="rId16"/>
    <p:sldId id="276" r:id="rId17"/>
    <p:sldId id="277" r:id="rId18"/>
    <p:sldId id="283" r:id="rId19"/>
    <p:sldId id="284" r:id="rId20"/>
    <p:sldId id="285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56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D2EF-43D2-40EE-8D92-63718EB1BB6B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9504-6310-4A79-9AE7-018B933C7B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930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D2EF-43D2-40EE-8D92-63718EB1BB6B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9504-6310-4A79-9AE7-018B933C7B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534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D2EF-43D2-40EE-8D92-63718EB1BB6B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9504-6310-4A79-9AE7-018B933C7B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723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D2EF-43D2-40EE-8D92-63718EB1BB6B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9504-6310-4A79-9AE7-018B933C7B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93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D2EF-43D2-40EE-8D92-63718EB1BB6B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9504-6310-4A79-9AE7-018B933C7B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831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D2EF-43D2-40EE-8D92-63718EB1BB6B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9504-6310-4A79-9AE7-018B933C7B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125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D2EF-43D2-40EE-8D92-63718EB1BB6B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9504-6310-4A79-9AE7-018B933C7B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3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D2EF-43D2-40EE-8D92-63718EB1BB6B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9504-6310-4A79-9AE7-018B933C7B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647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D2EF-43D2-40EE-8D92-63718EB1BB6B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9504-6310-4A79-9AE7-018B933C7B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3949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D2EF-43D2-40EE-8D92-63718EB1BB6B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9504-6310-4A79-9AE7-018B933C7B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834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D2EF-43D2-40EE-8D92-63718EB1BB6B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9504-6310-4A79-9AE7-018B933C7B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363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7D2EF-43D2-40EE-8D92-63718EB1BB6B}" type="datetimeFigureOut">
              <a:rPr lang="tr-TR" smtClean="0"/>
              <a:t>22.12.2019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A9504-6310-4A79-9AE7-018B933C7B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39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fr.wikipedia.org/wiki/Fichier:Kilmainham_1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upload.wikimedia.org/wikipedia/commons/d/dd/Panopticon.p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realitycheck.typepad.com/.shared/image.html?/photos/uncategorized/us_incarceration.gi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m.tr/imgres?imgurl=http://blog.rogersbroadcasting.com/laynemitchell/files/2008/12/crime.png&amp;imgrefurl=http://blog.rogersbroadcasting.com/laynemitchell/2008/12/&amp;usg=__4ura0Y6jbV8bBTlnUVWANvcA3Ks=&amp;h=300&amp;w=346&amp;sz=7&amp;hl=tr&amp;start=2&amp;um=1&amp;tbnid=M9cfhyQLoDypZM:&amp;tbnh=104&amp;tbnw=120&amp;prev=/images?q=crime&amp;hl=tr&amp;rlz=1T4ADBF_enTR331TR332&amp;sa=N&amp;um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286603"/>
            <a:ext cx="9144000" cy="641445"/>
          </a:xfrm>
        </p:spPr>
        <p:txBody>
          <a:bodyPr>
            <a:normAutofit/>
          </a:bodyPr>
          <a:lstStyle/>
          <a:p>
            <a:r>
              <a:rPr lang="tr-TR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Crime</a:t>
            </a:r>
            <a:r>
              <a:rPr lang="tr-TR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déviance</a:t>
            </a:r>
            <a:r>
              <a:rPr lang="tr-TR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18615" y="1241946"/>
            <a:ext cx="8106770" cy="480401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Durkheim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définit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crime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offense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certains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sentiments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collectifs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doués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d’une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énergie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d’une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force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particulière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société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sanctionne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d’une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peine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spécifique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Durkheim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crime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tant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fait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développe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trois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arguments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à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l’appui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thèse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Le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phénomène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normal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qu’il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n’existe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 de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société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humaine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saurait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exister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définition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générique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Le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remplit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fonction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C’est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phénomène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lequel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société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tout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entière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manifeste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9105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entrepreneurs de morale</a:t>
            </a:r>
            <a:endParaRPr lang="en-US" altLang="tr-TR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altLang="tr-TR" sz="2700" dirty="0"/>
              <a:t>-</a:t>
            </a:r>
            <a:r>
              <a:rPr lang="fr-FR" altLang="tr-TR" sz="2700" b="1" dirty="0"/>
              <a:t>Ceux qui créent les normes </a:t>
            </a:r>
            <a:endParaRPr lang="tr-TR" altLang="tr-TR" sz="2700" b="1" dirty="0" smtClean="0"/>
          </a:p>
          <a:p>
            <a:pPr marL="0" indent="0">
              <a:buNone/>
            </a:pPr>
            <a:r>
              <a:rPr lang="fr-FR" altLang="tr-TR" sz="2700" b="1" dirty="0" smtClean="0"/>
              <a:t>-</a:t>
            </a:r>
            <a:r>
              <a:rPr lang="fr-FR" altLang="tr-TR" sz="2700" b="1" dirty="0"/>
              <a:t>Ceux qui font appliquer les normes </a:t>
            </a:r>
            <a:endParaRPr lang="tr-TR" altLang="tr-TR" sz="2700" b="1" dirty="0" smtClean="0"/>
          </a:p>
          <a:p>
            <a:pPr marL="0" indent="0">
              <a:buNone/>
            </a:pPr>
            <a:r>
              <a:rPr lang="fr-FR" altLang="tr-TR" sz="2700" dirty="0" smtClean="0"/>
              <a:t>Toute </a:t>
            </a:r>
            <a:r>
              <a:rPr lang="fr-FR" altLang="tr-TR" sz="2700" dirty="0"/>
              <a:t>étude empirique de la déviance doit prendre en compte </a:t>
            </a:r>
            <a:r>
              <a:rPr lang="fr-FR" altLang="en-US" sz="2700" dirty="0"/>
              <a:t>“</a:t>
            </a:r>
            <a:r>
              <a:rPr lang="fr-FR" altLang="tr-TR" sz="2700" dirty="0"/>
              <a:t>ceux qui transgressent les normes et ceux qui les font respecter</a:t>
            </a:r>
            <a:r>
              <a:rPr lang="fr-FR" altLang="en-US" sz="2700" dirty="0"/>
              <a:t>”</a:t>
            </a:r>
            <a:r>
              <a:rPr lang="fr-FR" altLang="tr-TR" sz="2700" dirty="0"/>
              <a:t>. </a:t>
            </a:r>
            <a:endParaRPr lang="en-US" altLang="tr-TR" sz="2700" dirty="0"/>
          </a:p>
          <a:p>
            <a:pPr marL="0" indent="0"/>
            <a:r>
              <a:rPr lang="fr-FR" altLang="tr-TR" sz="2700" b="1" dirty="0"/>
              <a:t>Le rôle du sociologue consiste à délimiter les contours de chaque monde, à étudier les rôles joués par différents acteurs et à comprendre la manière dont vivent leur coopération au sein de leur monde</a:t>
            </a:r>
            <a:endParaRPr lang="en-US" altLang="tr-TR" sz="2700" dirty="0"/>
          </a:p>
        </p:txBody>
      </p:sp>
      <p:sp>
        <p:nvSpPr>
          <p:cNvPr id="34820" name="Slayt Numarası Yer Tutucusu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32" indent="-285744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2971" indent="-228594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160" indent="-228594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349" indent="-228594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4944EB-3D4B-4F33-A9E8-A194DB328569}" type="slidenum">
              <a:rPr lang="tr-TR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82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Unvan 1"/>
          <p:cNvSpPr>
            <a:spLocks noGrp="1"/>
          </p:cNvSpPr>
          <p:nvPr>
            <p:ph type="title"/>
          </p:nvPr>
        </p:nvSpPr>
        <p:spPr>
          <a:xfrm>
            <a:off x="2811464" y="-34924"/>
            <a:ext cx="6229351" cy="1993903"/>
          </a:xfrm>
        </p:spPr>
        <p:txBody>
          <a:bodyPr>
            <a:normAutofit/>
          </a:bodyPr>
          <a:lstStyle/>
          <a:p>
            <a:r>
              <a:rPr lang="tr-TR" altLang="tr-TR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tr-TR" alt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tr-TR" altLang="tr-TR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interactionisme</a:t>
            </a:r>
            <a:r>
              <a:rPr lang="tr-TR" altLang="tr-T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symbolique</a:t>
            </a:r>
            <a:r>
              <a:rPr lang="tr-TR" altLang="tr-T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chez</a:t>
            </a:r>
            <a:r>
              <a:rPr lang="tr-TR" altLang="tr-T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tr-TR" altLang="tr-T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Erving</a:t>
            </a:r>
            <a:r>
              <a:rPr lang="tr-TR" altLang="tr-T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Goffmann</a:t>
            </a:r>
            <a:r>
              <a:rPr lang="tr-TR" altLang="tr-T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(1922-1982) </a:t>
            </a:r>
            <a:endParaRPr lang="fr-FR" altLang="tr-TR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43" name="İçerik Yer Tutucusu 2"/>
          <p:cNvSpPr>
            <a:spLocks noGrp="1"/>
          </p:cNvSpPr>
          <p:nvPr>
            <p:ph idx="1"/>
          </p:nvPr>
        </p:nvSpPr>
        <p:spPr>
          <a:xfrm>
            <a:off x="3024188" y="1958979"/>
            <a:ext cx="5207000" cy="4524375"/>
          </a:xfrm>
        </p:spPr>
        <p:txBody>
          <a:bodyPr/>
          <a:lstStyle/>
          <a:p>
            <a:r>
              <a:rPr lang="fr-FR" altLang="tr-TR" sz="2200" b="1" i="1" dirty="0"/>
              <a:t>Asiles, étude sur la condition sociale des malades mentaux</a:t>
            </a:r>
            <a:r>
              <a:rPr lang="fr-FR" altLang="tr-TR" sz="2200" b="1" dirty="0"/>
              <a:t>,  </a:t>
            </a:r>
            <a:r>
              <a:rPr lang="fr-FR" altLang="tr-TR" sz="2200" dirty="0"/>
              <a:t>paru en 1961</a:t>
            </a:r>
          </a:p>
          <a:p>
            <a:r>
              <a:rPr lang="fr-FR" altLang="tr-TR" sz="2200" dirty="0" smtClean="0"/>
              <a:t>Le </a:t>
            </a:r>
            <a:r>
              <a:rPr lang="fr-FR" altLang="tr-TR" sz="2200" dirty="0"/>
              <a:t>sociologue s</a:t>
            </a:r>
            <a:r>
              <a:rPr lang="fr-FR" altLang="en-US" sz="2200" dirty="0"/>
              <a:t>’</a:t>
            </a:r>
            <a:r>
              <a:rPr lang="fr-FR" altLang="tr-TR" sz="2200" dirty="0"/>
              <a:t>installe à l</a:t>
            </a:r>
            <a:r>
              <a:rPr lang="fr-FR" altLang="en-US" sz="2200" dirty="0"/>
              <a:t>’</a:t>
            </a:r>
            <a:r>
              <a:rPr lang="fr-FR" altLang="tr-TR" sz="2200" dirty="0"/>
              <a:t>hôpital et observe les interactions entre les reclus (les soignés et les soignants) et les administrateurs</a:t>
            </a:r>
          </a:p>
          <a:p>
            <a:r>
              <a:rPr lang="fr-FR" altLang="tr-TR" sz="2200" dirty="0"/>
              <a:t>Interaction : « des relations syntaxiques qui unissent les actions des diverses personnes mutuellement en présence » </a:t>
            </a:r>
          </a:p>
        </p:txBody>
      </p:sp>
      <p:sp>
        <p:nvSpPr>
          <p:cNvPr id="35844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32" indent="-285744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2971" indent="-228594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160" indent="-228594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349" indent="-228594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6C4410-3EBC-4999-BB07-7F5A8AB1780F}" type="slidenum">
              <a:rPr lang="tr-TR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tr-TR" sz="1200">
              <a:solidFill>
                <a:srgbClr val="898989"/>
              </a:solidFill>
            </a:endParaRPr>
          </a:p>
        </p:txBody>
      </p:sp>
      <p:sp>
        <p:nvSpPr>
          <p:cNvPr id="35845" name="AutoShape 14" descr="data:image/jpeg;base64,/9j/4AAQSkZJRgABAQAAAQABAAD/2wBDAAoHBwgHBgoICAgLCgoLDhgQDg0NDh0VFhEYIx8lJCIfIiEmKzcvJik0KSEiMEExNDk7Pj4+JS5ESUM8SDc9Pjv/2wBDAQoLCw4NDhwQEBw7KCIoOzs7Ozs7Ozs7Ozs7Ozs7Ozs7Ozs7Ozs7Ozs7Ozs7Ozs7Ozs7Ozs7Ozs7Ozs7Ozs7Ozv/wAARCAFaANYDASIAAhEBAxEB/8QAGwABAAIDAQEAAAAAAAAAAAAAAAEFAwQGAgf/xABEEAABAwIDAgcNBwQBBQEAAAABAAIDBBEFEiEGMRMiQVFhc7EUFTQ1U1RxcpGSk7LSByMyM1KBoRZCYtHwJEOCweHC/8QAFwEBAQEBAAAAAAAAAAAAAAAAAAECA//EACERAQEAAQMFAQEBAAAAAAAAAAABEQISMQMTIUFRBCJS/9oADAMBAAIRAxEAPwD6VheF0lVQtmmbI57nvuRM8bnkbgehbneOg8nL8eT6kwPxWzrJPncrBEV/eOg8nL8eT6k7x0Hk5fjyfUrBEFf3joPJy/Hk+pO8dB5OX48n1KwRBX946Dycvx5PqTvHQeTl+PJ9SsFCK0O8dB5OX48n1KO8dB5OX48n1KwRBX95KDycvx5PqTvHQfol+PJ9SsEshlX95KDycvx5PqTvJQeTl+PJ9SsEQyr+8dB5OX48n1J3joPJy/Hk+pWKIZV3eOg8nL8eT6k7x0Hk5fjyfUrFQhlX95KDycvx5PqTvHQeTl+PJ9SsEQaHeOg8nL8eT6lHeSg8nL8eT6lYqEFf3koPJy/Hk+pO8dB5OX48n1KwsiCv7yUHk5fjyfUneSg8nL8eT6lYIgpa7DqakhEkLXhxcGnNI52mvISeZFtYx4K31x2FFKqcD8Vs6yT53KwVfgfitnWSfO5WCrIiIgIiICIiAiIgIiICIiAiKEEooUoCIiAiIgIiIIRSoRVfjHgjfXHYUTGPBG9YOwopVTgfitnWSfO5WCr8D8Vs6yT53KwVZEREBERAREQEREBQpUICXWI1MIldFwzOEa3M5uYXA5z0LxT11LWZu5amKbJ+Lg3h1vYmYuK2LpdanfSgDpW92Q3h/Mu8cTk15lIxKhc1jm1kBD75SJBxrb7ehTMXbq+NpFrDEKMzRwiqhMkozMaHi7hzjnXqespqVzG1FRHE55s0PcBc9CZhtvxnupWqMQpDO6nFVCZmi7mZxcfsjcQo35MtVC7hL5LSDjW3250zDbfjZRa7a+kdky1ULuEuGWkHGtzc6nu2lyZ+6YsuXNfOLW3X9CZhtvxsIsUU8UxPBSsfYAnKQbX3LIqnCVClQgr8Y8Eb1g7CiYx4I31x2FFKqcD8Vs6yT53KwVfgfitnWSfO5WCrIiIgIiICKAbqUBERBCFSoQUlVhtecclq6fgTDNTiJ+ckOFr6j2qNm8JqsKp5IqlzXXDQ3K++6/RoryyLGyZy63q6tu1yk2zde+PEIozFHDPYxszX1zhxN7aaDcoqtmKyrpKdjpGslgY/K7PeziRbWw6V1iWWe1pdJ+nqThzNLgFbTYlRzN4JrY442zOzXz5W23EfzdbmJYZUy4vFWwxU87eC4JzJ/wCzW9wrqyWV7cxhm9fXbmuY/p6rNc45YBE2WWVsoPHdmBs09AutGg2RxGmqqeSSWNzIQcrQd12nN/Nl2tksp2dLc/V1JMOJw/Y/EaWqpXyzRujgcDYHcCDm/my2Idm8R7ilp5uBs2n4CMtceMM+a55l11kspOjphf1dS8qPZ3Bp8IfWNleHMke3gje5ygWAKvEsi6adM0zEcNeu69W6pUKVBWmVfjHgrfXHYUTF/BG+uOwopVTgfitnWSfO5WCr8D8Vs6yT53KwVZERQglERAREQEREBFClAREQEREBERAUKUQEREBERAUKVBQV+MeCt9cdhRMX8Eb647CilaTgfitnWSfO5WCr8D8Vs6yT53KwVZERQglFF7qUBERAREQEREBERARVuO4xHgeHd2SROlvI2NrG8pcbBVMe2bXxTTnDJ2w08bHzvc4DIHdG/TU/sg6hFxrdu3GqcBQSSRyshdDGCGu44kdckm25n8raw3bWnxLE6Wjjo5GCqsGvdI24PB8J+Hfa2l1cDqEXM4htnT4fic9HJSSOEOYF4eLkhmY8Xfa3Ktaba6ulqqWCjw7jOklbOM7XgZGtcQDcDc4aqYHXouLodt6o0NNLWYY58tQ1sgETmtDWvfkbvJvqs52+pGxQSOo32mjc8tEgLmEBxsR/4nVXA61FU4DjrMcjqC2mkp3QPa1zXuBvdocDp0EK2UBQVK8korQxjwRvrjsKKMX8Fb647CilV6wPxWzrJPncrBV+B+K2dZJ87lYKsiIiCNylEQEREBERAREQEREGOenhqoXQzxMljd+Jj2hwP7FY2UFJHG6NlLC1j2hrmiMAEDcCOZbCINXvdRZg7uSDM0AA8GNLAgewE+1YWYHh0deyuZStbPG3LGRezBa2jdw00VgiK0H4Lh8mI93yU7X1GUtzOJIAtbdu3aLLDh1FTtYyCkgibHfIGRgBt99ua62kRGqMNog1rRSQWYA1o4MaAG4H7HVY+8uFl4ecOpcwGUHgW3trpu6T7VvKEGOGlgps3AQxx57F2RoF7Cwv+wssqIghQVKgoqvxfwRvrjsKJi/gjfXHYUUqvWB+K2dZJ87lYKvwPxWzrJPncrBVkREQEREBERAREQEREBQpRAREQeZHFkbnhpcWgmw5Vw1RtzjGH1tKcRweGnpaqURhndAMzQeUt5F29Qx0tPJGx5Y9zSGuH9ptvXzZn2c4uYYo5JKASRVIldUAOMkwvyk9iKtRtvilVtDU0NBhkEkFLPwT884bI6xsSGnf+yqMT2hxCBm1Rp62qjko5mNjLpAQy8luKLaKxxnYvFcWx4VLjh0UAqBKKiOMtnyg6A20J6VFbsJiNSdoctRABikrXxXvxQH5tdFQk25roRQ4dRQ089X3JHNPNVzCNurQbXvv1U1f2jzDDKKSloIjWVMz4XNkmAjY5tr8bcRqFjrtgq1tVSVtKygq5GUrIJ4axhLCWgDMPYtys2TxJ+BQUkFLgzniR75YXU9orndl5QRzoOi2fr63EcNE9fSMppw8tLY3h7XAbnA8ys1QbGYBUbN4C2hqZ2zSGR0hy3ytvbQX9H8q/UBQVKgoK/F/BW+uOwomL+Ct9cdhRSq9YH4rZ1knzuVgq/A/FbOsk+dysFWRERAREQEREBaGL4tT4NRipqC6znhjWtFySVvrBVUkFbGI6iJsjQ4OAPIedBWM2pw5xlzcOxsTnDM6JwDrNzGx5dFrnbXCm1MkTjMGsLQ1/BmzyS4aDmGU6qzlwPDZ3OMtHE8udnNxvNrX9i8jAMKa9z20MTXOcHFwFjfX/Z9qvgeBtBh5oamt4R/A0rzHIeDN7g20HKscm0+FRRse6d5zuytAjcSTdotYDncPatzvXRcDPD3O3JUkulH6z0rnMWrMDwXF4qYYU10jeDkfILARg3y2F9TeLkHIEFxW7SUOH1UkNUJWCONkheG30cTyDX+0rNWY5Q0NQYJnvziLhXZWOcGt5Lkbr20VNBX4LtDiMMU+GP4WeLMHzNA0bfTfroTu51in2gwSrxCSOfDZi9jXxGR4aGuaC8WvfddjrXTCrP8Aq7BuEEbqh7HluYtdE4ZfxaHTQ8R2nQsQ2voC/K6Kdt5BG37slxJeW7t43EqkZjOz5LycH+7bHGbkjNq6ZpuCdbWdz/iXoY5gLal8PeiTKHs4NzdXPOZzs2+4sWk66pgXjNrcLOYSySRube4yEgWJFrjl0vZbTsfw5lFDWOleIppOCYeDdfNcggi2m471UMlwF1FV14wtw7nm4B0dhmcc1r2vyk8q1jtLgNVTRU78MqDG6YPERYN7ruLtDzkoLqLanCppBHFLI97nWa0ROuf8t34encsLdr8NdDE/7wOkax5aW/ha4jW+42uNyqYMVwE1kDIMGma+SfR3FbYFrjmvm3cQ6dCmkxDZeRt48LyuJaxrCGm9i0C2tjvag6fC8Vo8Ype6qGUyRZsuYtI10PL6Qt1VGzVTh9XhfCYXA6Gmzloa7TUWvyn0fsrdQFBUqCEFfi/gjfXHYUTF/BW+uOwopVesD8Vs6yT53KwVfgfitnWSfO5WCrIiIgIiICKApQEREBERAWGSjpppmzS08UkrBZr3MBc0dBWZQg14cOoaZzXQUcETmNLWlkYaWg8gtyI7DqF181HAc2+8Q139HSfaVsqLoNTvRhuUN730tm2sOBbpa9uTpPtKnvVhxzXoKbjOD3fdN1cNxOm/XettQgwNoaRkb42U0LWPdnc0MFnOve5HKbrH3qw7T/oKbikEfdN0I3HdyXK21KK1DheHkAGhp+KQR903Qjdyclz7V5GD4YGNYMOpQ1hJaOBbYE77adC3EuiMUFLT0rSyngjhaTciNoaCbW5OgBZUUoIQoiKrsX8Eb1g7CinF/BG+uOwopVTgfitnWSfO5WCr8D8Vs6yT53KwVZEREBERAREQEREBQoLmjeQvL5oo2F75Gta0XJJsAgqK7HamnxN9FT4c+oLWsOcEgcY8um5ap2jxRkb3HAp3ODpAGg/pta+nLc+xXkNdR1JLYaqGUgXIY8FZs7P1t9qooBj+KOljBwd8cZcMziXEgWN9AOcD2rGzaHF5CHjBnsZlDrEOudXA8mm4e1dHnZ+tvtThYx/e32oKehxnEKoycLhMkTWscWm545AFrAgb76X10XjDMaxOqrOBqcKfFGWucJuMBodBYi/ZvV1wsQ/vb7V4krKWEAy1ETAdAXPAQUE20GMtY0twVwcWseRxnWB3jRv7LI3HcZlEwbgjoywOLeEedbC9tBvV5HVU8zc0U8bxztcCvfCR/rb7UFRWYvXU0eaPD3THudsgDQ7jPJtlGmlt+q1O/wDjLmPkbgrwGtJDHZruNmkDd0m/oXRZ2fqHtXkzwNcGulYHHcC5Bp4NV1tZTSS11N3M/hLNZ/jlaf31JH7KxXlr2vF2uDhzgr0oChSoRVfi/grfXHYUTGPBG+uOwopVTgfitnWSfO5WCr8D8Vs6yT53KwVZEREBERAREQQiIg0JTeV46VV7QcbZ3EQfN39isp3ffv8ASuX2nx+GLBqqKIZ+GY6IOJ0OmpC6+lc19nswixSqzEgcEO1dy7FYcxsbjdcFfP8AYfK/Fahr3cXg7n2q+xOKSjknnjAfAcpdG3eOS4UnA6dldBI4ND7OPIRZZiRbnXGUtY+djWh/DQk6OH42dBH/AAqzocRkpKg080vCwn8DybkdB/2rlF/oTuXIfaLYYdR8n3ruxdax2YXBuORcd9o7rUlAOd7z/AS8Cw2QhDtmILXBcXajfvVmKGdoAjq5BbdexWlsfZuzNJ6HH+Sry4uk4VAe9jWh13O5SF5MLXziZ7QSG2F1k0Xkkg7iqizw8AQuAFuMttaOGPLoZOLaz7fwFvLleQUIoKiq/F/BW+uOwomL+CN6wdhRSq9YH4rZ1knzuVgq/A/FbOsk+dysFWRERAREQEREEIVKgorn8XnMbJzq0EkE8w5V8x2lq+Gry1vFbHGGBvINP/q7ra6u4AvjO4mx9F9V8tq6h1VVSSk6veSt2jPhtW+iFRLG8sdkA09KuafaaR9blkAdE5oBNtbb7/sucaQ2nlHKbdqUz3Me1+4tNxdTI7YNa69dhxbuJliadD0habsYZJK15uSNHiw3HlVC2sqaR5npZDFc3s06LSkrXuq3SgZM54zRuud6uR9XwKvFTSN4+YtJY70j/a577SHfdUAvyv8A/Srtl8UnZiUcbBwglFi2/wDcAs32gVT5zRNkgfDlD7Zra7tytvgdPsmLbNUVv0HtKurrnNmsTpYNn6OOV5YRHytNt/OrlmJUTzxamMn1gtQbgOikD2rwyaN44rgb8xuvYKIsMPblhcOd11trVoPyXelbS5XkFClQVFV+L+Ct9cdhRMX8Eb647CilV6wPxWzrJPncrBV+B+K2dZJ87lYKsiIiAiIgIiICgqVBQcDt7TOdE2Zty0Pc2Sw3XGh/ZfNYWFlS5kjf7SLH0L7fXRRzmaKRgcxxIIK+e45srPBI+WlAcIm5gedp3j0hbsVx0JzOI5wsrIzcC24rCx5jcXW5ORbsUjntHBsOZwJ15VkenNtHZxAHSqypaWPBA0O42WYunMhz6HpCv9nMIhxGa1XxwdNVRobMZji1M1rXFxka4EcmqvftLJ7poGDkjcf5Vvs1s8MPqKmodZtnlkW4nKL/AO1QfaM53fCkB3iEj+SrjwOw2bY3+m8PBA/Ibe62KuippqmnzwsOpOrehY9nbDZ6gAsbQM5ehb0lnVUTgLgB37LfoYO9NITdsOQ/4uIXsYcG/lVM8f8A537Vt2v0qW77FBu4RFJFTPEkzpSX6FwFwLdC31rUP5TvWWyuV5BQVKgqCvxfwVvrjsKJi/grfXHYUUqvWB+K2dZJ87lYKvwPxWzrJPncrBVkREQEREBERAUFSoQVdQLzv15Vp1cYfSytIBuw9i3Zvzn+lYJW/dv6WldvSviEEQfNY3IsdAr6io2vq6KQ6RPab9GqqaBglxFsZNgb39imeo4KpfHBK8DcQBYrmLDGIoG15jhe2RmnGb2Lo9nKeCJrZWm2l7LlmVznQCEUrMxP43HUj0K3pauqp8OdNRtaXwubnvva0nfZWC2wfH43Nq+EkDHGZ7mh5sbX0XFbW4kMSxuSdhJibxGX5QOX2ro9s4YJTR1okawO4s4Gmtrj2i65HGnsfVMMcbWM4MZQ03uOdKL7Z7HcRoWsoMNpzVEgOIduBPYF3ED5KuBvCvZDWtF3CF2l+bXeuaw5+G7P4KyqllH3rAXsaeO823ehZsH2qlq6gyOo2U1K7iRAC7nn09CsHT4fWuqYzwrSyRjsrh0qwbqQqmNkjqvh48pEgtIN1rDQ9PN+63qWpJnML2kaXYTy849IWkXND+U70raWtRfln0rZXK8ghRFFV2L+CN9cdhRTi/gjfXHYUUqpwPxWzrJPncrBV+B+K2dZJ87lYKsiIiAiIgIiIChSoQVs35z/AErER/Kyyn7146SqrF8WjwuIOde53Lt6V8rwyTgMfY8i+VztDy6FZMVa2pmM8Di3ObuYd4KruHy4gZACeOTYLYmqHOBL+L/i0rmMtJLHQnhHs4STeGleosV7mpK3hXHuiqtu3AXuqyWd1jksLBaZeSC52/pUyNiurp66Xhah5c8gDm0AstaRznWBO4aehYsxKkusVBZRPZXT56ubJDC0cVo1dYWsFdYfi73vLIGRwstZhd/a3mC5gyFzRGNAFswMddrIrvedwGqo+k4Li7Jpn0ZfeQRF97qxjqJZaISxRiSZrgct955bfsuQwsswvCKyruDO2M53XuAToG3TCcYq5o4zSvGe2SRh/greUfWcOdmhdpbjLbVHspLVy4Y/u4NEzZLHKd4sLFXixeVFBUoVBXYv4I3rB2FExfwVvrjsKKVXrA/FbOsk+dysFX4H4rZ1knzuVgqyIiIIUoiAiIgKCpUIKqb899v1FcptlE50LX72rq5ieGf6SqfH6cT4c8WubLr6V8fg4+IiIC5LyFYP4N7hcDUcqqqkFuITht9JH26NSthstmsbma4tAF2rmPOI0slLGJsp4J5tfmKqzI4jXlX0t2ERYvsk6FgBkLM7CN+YD/gXzSRj43WeC09KWAxrnuDQQL8p3BS9jmvDSQfQV5adL9NkLjc3UFhwNJAPvqjhHfohHa4rJHW8I5kVNE2Bm45TdzvSVWXsSVv4PlfiUDCC7M8CyovcblZSYJS0UbsrpncLIOcDQfzf2Ktw2aSmlMjHujjtZzrci2MXnbU4lK9oHBxgMjPOAq+WfOBTt/E5wzHmCo+u/ZxVmswmqldfNw4DrnlyNXYrgvsndmwavPJ3Yflau8UEqCpUKCvxfwRvrjsKJi/grfXHYUUqvWB+K2dZJ87lYKvwPxWzrJPncrBVkREQEREBERAUFSoO5BVTG0z/AElVuLkjDpCBcAa2O5WM4++d6StWsymle1zgMwy68q7elfEq2PPjMzGiznykAHpOiy01C2oxejw6MPzF1pXWtf0fsmN2O0NXm4n3xv8A4q8w2qkhxKlmqHxOdJTkGRo/Fa43+iy5iz2cr2sfLAXWDCQ0X3BUW1LG1s0j2MH3byAQ0ezRV1NWvp5nSNdz2HOVsmXhskJccswtc7weRMjnwbHg3Dl5eQrw9tnEFbtRAXtcSQJYjleOU25f+cy07F0gJ6LrIgNzaXVthX/RtkqSy7xxWX5zyrUFNHwkYYXXdY2K2aurYDwbDxW6ADlPOqPFRNlbe/G7Fqw/mZ767wschMjtSvTNGudzBQfXPsiN8ArSfO//AMtXfhcB9kTS3Z6sJGhqt/PxGrvwVRK8qVBCK0MX8Fb647CiYt4K31x2FFm8j1gfitnWSfO5WCr8D8Vs6yT53KwVZEREBERAREQFBUqCgpKiqgE72mZl7m4uFU45I2XDyYZ4w9rgfxC9uW3TbX9lzeLbW4vBidTCzCczWTOaHWdqAd+5Vc+1WLzsLXYVa/8Ag5dNyuexiR0+MVD35bufclu4rFLXuMdOxt7QhwB9Nv8ASyzirnrnVUlDIS51yzI6y9vfORY4Y4ehh/0sCqL3E2B3L2al/Bt45u11xqt08JfXDpfSGn/S9NkyjXDpfc/+INKrqeHmdKPxPsXW5+VYCQSS0WurCWaX/t0L29JjJ/8AS16dkjKpkstPKWhwJAjJuoNl8rG0NO3+/IRcelaBbe4aP3V8+vgfYGimsOTg1sQ4hRCwdQy9N4VRzQbYdK9WyxjpO5da2uwcjjYfJ6eAK81FbhQjPA4a5z7aF0Og/hMDsfsluNn6ttzYVWnuNXeLhvsqY5mBVuZpaTVk2It/a1dyglQpUFBX4v4K31x2FExfwVvrjsKLNV6wPxWzrJPncrBV+B+K2dZJ87lYKsiIiAiIgIihBKhSoQQWjmHsUZG/pHsVVXbT4Xh9dFSTVUYe5xbIc35OmhdzAmw/dWsUrJo2yRuDmOFwRyhFRwbP0D2JwTP0j2LIoTIx8Cy/4G+xOCZf8DfYsiJkYuBZ+hvsTgI/Jt9iyoqMXAR+Tb7FIgjH/bb7AsiKGWPgY/0N9icDFe2RvsCyIg8tY1ujQAOherIiIIVKhFV2L+Ct9cdhRMX8Fb647CilV6wPxWzrJPncrBV+B+K2dZJ87lYKsiIiAiIgIiICIiCgxfZWDGK99ZPUyxvEbWRtj0aC12a7h/drbQ6aKhO0m0AqxCwNdEJhGX9zm5Bmy3sP8Q7tXerzlA5B7EEjchOhREHNybS1OcMjo2n7t7nZnEWc0nTd0LZq8bqIKOhmipg91Tq8EkZdL8yuSwcw9inKOYLGNX1236PH8udj2ir5YmuZh7Lm17vdbUgaadP8Lz/UtZlcRh1yAOKHG+8Dm3a/wukyjmTKOZNur6vc6f8AlR0WPVFVBUSvpODMcIlY25u7S9jpovWH45PV4gylfStY0xl5kDyQdSNNNdyuso5kDRzAJjV9Tfo8/wAubdtRUB8oGHP+7cW3JIuQTu05re1ZGbSzEWdQOa/UZS48l78nOP5V/lHMFOUX3BTbq+r3On/lp4bV1FXHI6ogbCWSOYA1xdextfcFuqALKVuONualQQpXknTRUV+L+CN9cdhRMX8Eb647CilV6wPxWzrJPncrBcwyaWJuSOV7G77NcQF67qqPOJffKI6VFzXdVR5xL75Tuqo84l98qjpUXNd1VHnEvvlO6qjziX3yg6VFzXdVR5xL75Tuqo84l98oOlRc13VUecS++U7qqPOJffKDpFK5ruqo8vL75Tuqo84l98oOlRc13VUecS++U7qqPOJffKDpEXN91VHnEvvlO6qjziX3yg6VFzXdVR5xL75Tuqo84l98oOlULm+6qjziX3yndVR5xL75QdIllzfdVR5xL75Tuqo84l98oOkUrmu6qjziX3yndVR5xL75QdKoK5vuqo84l98p3VUeXl98oLPF/BG9YOwoqp80sgs+V7hvs5xKKVX/2Q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tr-TR" sz="1800">
              <a:latin typeface="Arial" panose="020B0604020202020204" pitchFamily="34" charset="0"/>
            </a:endParaRPr>
          </a:p>
        </p:txBody>
      </p:sp>
      <p:sp>
        <p:nvSpPr>
          <p:cNvPr id="35846" name="AutoShape 16" descr="data:image/jpeg;base64,/9j/4AAQSkZJRgABAQAAAQABAAD/2wBDAAoHBwgHBgoICAgLCgoLDhgQDg0NDh0VFhEYIx8lJCIfIiEmKzcvJik0KSEiMEExNDk7Pj4+JS5ESUM8SDc9Pjv/2wBDAQoLCw4NDhwQEBw7KCIoOzs7Ozs7Ozs7Ozs7Ozs7Ozs7Ozs7Ozs7Ozs7Ozs7Ozs7Ozs7Ozs7Ozs7Ozs7Ozs7Ozv/wAARCAFaANYDASIAAhEBAxEB/8QAGwABAAIDAQEAAAAAAAAAAAAAAAEFAwQGAgf/xABEEAABAwIDAgcNBwQBBQEAAAABAAIDBBEFEiEGMRMiQVFhc7EUFTQ1U1RxcpGSk7LSByMyM1KBoRZCYtHwJEOCweHC/8QAFwEBAQEBAAAAAAAAAAAAAAAAAAECA//EACERAQEAAQMFAQEBAAAAAAAAAAABEQISMQMTIUFRBCJS/9oADAMBAAIRAxEAPwD6VheF0lVQtmmbI57nvuRM8bnkbgehbneOg8nL8eT6kwPxWzrJPncrBEV/eOg8nL8eT6k7x0Hk5fjyfUrBEFf3joPJy/Hk+pO8dB5OX48n1KwRBX946Dycvx5PqTvHQeTl+PJ9SsFCK0O8dB5OX48n1KO8dB5OX48n1KwRBX95KDycvx5PqTvHQfol+PJ9SsEshlX95KDycvx5PqTvJQeTl+PJ9SsEQyr+8dB5OX48n1J3joPJy/Hk+pWKIZV3eOg8nL8eT6k7x0Hk5fjyfUrFQhlX95KDycvx5PqTvHQeTl+PJ9SsEQaHeOg8nL8eT6lHeSg8nL8eT6lYqEFf3koPJy/Hk+pO8dB5OX48n1KwsiCv7yUHk5fjyfUneSg8nL8eT6lYIgpa7DqakhEkLXhxcGnNI52mvISeZFtYx4K31x2FFKqcD8Vs6yT53KwVfgfitnWSfO5WCrIiIgIiICIiAiIgIiICIiAiKEEooUoCIiAiIgIiIIRSoRVfjHgjfXHYUTGPBG9YOwopVTgfitnWSfO5WCr8D8Vs6yT53KwVZEREBERAREQEREBQpUICXWI1MIldFwzOEa3M5uYXA5z0LxT11LWZu5amKbJ+Lg3h1vYmYuK2LpdanfSgDpW92Q3h/Mu8cTk15lIxKhc1jm1kBD75SJBxrb7ehTMXbq+NpFrDEKMzRwiqhMkozMaHi7hzjnXqespqVzG1FRHE55s0PcBc9CZhtvxnupWqMQpDO6nFVCZmi7mZxcfsjcQo35MtVC7hL5LSDjW3250zDbfjZRa7a+kdky1ULuEuGWkHGtzc6nu2lyZ+6YsuXNfOLW3X9CZhtvxsIsUU8UxPBSsfYAnKQbX3LIqnCVClQgr8Y8Eb1g7CiYx4I31x2FFKqcD8Vs6yT53KwVfgfitnWSfO5WCrIiIgIiICKAbqUBERBCFSoQUlVhtecclq6fgTDNTiJ+ckOFr6j2qNm8JqsKp5IqlzXXDQ3K++6/RoryyLGyZy63q6tu1yk2zde+PEIozFHDPYxszX1zhxN7aaDcoqtmKyrpKdjpGslgY/K7PeziRbWw6V1iWWe1pdJ+nqThzNLgFbTYlRzN4JrY442zOzXz5W23EfzdbmJYZUy4vFWwxU87eC4JzJ/wCzW9wrqyWV7cxhm9fXbmuY/p6rNc45YBE2WWVsoPHdmBs09AutGg2RxGmqqeSSWNzIQcrQd12nN/Nl2tksp2dLc/V1JMOJw/Y/EaWqpXyzRujgcDYHcCDm/my2Idm8R7ilp5uBs2n4CMtceMM+a55l11kspOjphf1dS8qPZ3Bp8IfWNleHMke3gje5ygWAKvEsi6adM0zEcNeu69W6pUKVBWmVfjHgrfXHYUTF/BG+uOwopVTgfitnWSfO5WCr8D8Vs6yT53KwVZERQglERAREQEREBFClAREQEREBERAUKUQEREBERAUKVBQV+MeCt9cdhRMX8Eb647CilaTgfitnWSfO5WCr8D8Vs6yT53KwVZERQglFF7qUBERAREQEREBERARVuO4xHgeHd2SROlvI2NrG8pcbBVMe2bXxTTnDJ2w08bHzvc4DIHdG/TU/sg6hFxrdu3GqcBQSSRyshdDGCGu44kdckm25n8raw3bWnxLE6Wjjo5GCqsGvdI24PB8J+Hfa2l1cDqEXM4htnT4fic9HJSSOEOYF4eLkhmY8Xfa3Ktaba6ulqqWCjw7jOklbOM7XgZGtcQDcDc4aqYHXouLodt6o0NNLWYY58tQ1sgETmtDWvfkbvJvqs52+pGxQSOo32mjc8tEgLmEBxsR/4nVXA61FU4DjrMcjqC2mkp3QPa1zXuBvdocDp0EK2UBQVK8korQxjwRvrjsKKMX8Fb647CilV6wPxWzrJPncrBV+B+K2dZJ87lYKsiIiCNylEQEREBERAREQEREGOenhqoXQzxMljd+Jj2hwP7FY2UFJHG6NlLC1j2hrmiMAEDcCOZbCINXvdRZg7uSDM0AA8GNLAgewE+1YWYHh0deyuZStbPG3LGRezBa2jdw00VgiK0H4Lh8mI93yU7X1GUtzOJIAtbdu3aLLDh1FTtYyCkgibHfIGRgBt99ua62kRGqMNog1rRSQWYA1o4MaAG4H7HVY+8uFl4ecOpcwGUHgW3trpu6T7VvKEGOGlgps3AQxx57F2RoF7Cwv+wssqIghQVKgoqvxfwRvrjsKJi/gjfXHYUUqvWB+K2dZJ87lYKvwPxWzrJPncrBVkREQEREBERAREQEREBQpRAREQeZHFkbnhpcWgmw5Vw1RtzjGH1tKcRweGnpaqURhndAMzQeUt5F29Qx0tPJGx5Y9zSGuH9ptvXzZn2c4uYYo5JKASRVIldUAOMkwvyk9iKtRtvilVtDU0NBhkEkFLPwT884bI6xsSGnf+yqMT2hxCBm1Rp62qjko5mNjLpAQy8luKLaKxxnYvFcWx4VLjh0UAqBKKiOMtnyg6A20J6VFbsJiNSdoctRABikrXxXvxQH5tdFQk25roRQ4dRQ089X3JHNPNVzCNurQbXvv1U1f2jzDDKKSloIjWVMz4XNkmAjY5tr8bcRqFjrtgq1tVSVtKygq5GUrIJ4axhLCWgDMPYtys2TxJ+BQUkFLgzniR75YXU9orndl5QRzoOi2fr63EcNE9fSMppw8tLY3h7XAbnA8ys1QbGYBUbN4C2hqZ2zSGR0hy3ytvbQX9H8q/UBQVKgoK/F/BW+uOwomL+Ct9cdhRSq9YH4rZ1knzuVgq/A/FbOsk+dysFWRERAREQEREBaGL4tT4NRipqC6znhjWtFySVvrBVUkFbGI6iJsjQ4OAPIedBWM2pw5xlzcOxsTnDM6JwDrNzGx5dFrnbXCm1MkTjMGsLQ1/BmzyS4aDmGU6qzlwPDZ3OMtHE8udnNxvNrX9i8jAMKa9z20MTXOcHFwFjfX/Z9qvgeBtBh5oamt4R/A0rzHIeDN7g20HKscm0+FRRse6d5zuytAjcSTdotYDncPatzvXRcDPD3O3JUkulH6z0rnMWrMDwXF4qYYU10jeDkfILARg3y2F9TeLkHIEFxW7SUOH1UkNUJWCONkheG30cTyDX+0rNWY5Q0NQYJnvziLhXZWOcGt5Lkbr20VNBX4LtDiMMU+GP4WeLMHzNA0bfTfroTu51in2gwSrxCSOfDZi9jXxGR4aGuaC8WvfddjrXTCrP8Aq7BuEEbqh7HluYtdE4ZfxaHTQ8R2nQsQ2voC/K6Kdt5BG37slxJeW7t43EqkZjOz5LycH+7bHGbkjNq6ZpuCdbWdz/iXoY5gLal8PeiTKHs4NzdXPOZzs2+4sWk66pgXjNrcLOYSySRube4yEgWJFrjl0vZbTsfw5lFDWOleIppOCYeDdfNcggi2m471UMlwF1FV14wtw7nm4B0dhmcc1r2vyk8q1jtLgNVTRU78MqDG6YPERYN7ruLtDzkoLqLanCppBHFLI97nWa0ROuf8t34encsLdr8NdDE/7wOkax5aW/ha4jW+42uNyqYMVwE1kDIMGma+SfR3FbYFrjmvm3cQ6dCmkxDZeRt48LyuJaxrCGm9i0C2tjvag6fC8Vo8Ype6qGUyRZsuYtI10PL6Qt1VGzVTh9XhfCYXA6Gmzloa7TUWvyn0fsrdQFBUqCEFfi/gjfXHYUTF/BW+uOwopVesD8Vs6yT53KwVfgfitnWSfO5WCrIiIgIiICKApQEREBERAWGSjpppmzS08UkrBZr3MBc0dBWZQg14cOoaZzXQUcETmNLWlkYaWg8gtyI7DqF181HAc2+8Q139HSfaVsqLoNTvRhuUN730tm2sOBbpa9uTpPtKnvVhxzXoKbjOD3fdN1cNxOm/XettQgwNoaRkb42U0LWPdnc0MFnOve5HKbrH3qw7T/oKbikEfdN0I3HdyXK21KK1DheHkAGhp+KQR903Qjdyclz7V5GD4YGNYMOpQ1hJaOBbYE77adC3EuiMUFLT0rSyngjhaTciNoaCbW5OgBZUUoIQoiKrsX8Eb1g7CinF/BG+uOwopVTgfitnWSfO5WCr8D8Vs6yT53KwVZEREBERAREQEREBQoLmjeQvL5oo2F75Gta0XJJsAgqK7HamnxN9FT4c+oLWsOcEgcY8um5ap2jxRkb3HAp3ODpAGg/pta+nLc+xXkNdR1JLYaqGUgXIY8FZs7P1t9qooBj+KOljBwd8cZcMziXEgWN9AOcD2rGzaHF5CHjBnsZlDrEOudXA8mm4e1dHnZ+tvtThYx/e32oKehxnEKoycLhMkTWscWm545AFrAgb76X10XjDMaxOqrOBqcKfFGWucJuMBodBYi/ZvV1wsQ/vb7V4krKWEAy1ETAdAXPAQUE20GMtY0twVwcWseRxnWB3jRv7LI3HcZlEwbgjoywOLeEedbC9tBvV5HVU8zc0U8bxztcCvfCR/rb7UFRWYvXU0eaPD3THudsgDQ7jPJtlGmlt+q1O/wDjLmPkbgrwGtJDHZruNmkDd0m/oXRZ2fqHtXkzwNcGulYHHcC5Bp4NV1tZTSS11N3M/hLNZ/jlaf31JH7KxXlr2vF2uDhzgr0oChSoRVfi/grfXHYUTGPBG+uOwopVTgfitnWSfO5WCr8D8Vs6yT53KwVZEREBERAREQQiIg0JTeV46VV7QcbZ3EQfN39isp3ffv8ASuX2nx+GLBqqKIZ+GY6IOJ0OmpC6+lc19nswixSqzEgcEO1dy7FYcxsbjdcFfP8AYfK/Fahr3cXg7n2q+xOKSjknnjAfAcpdG3eOS4UnA6dldBI4ND7OPIRZZiRbnXGUtY+djWh/DQk6OH42dBH/AAqzocRkpKg080vCwn8DybkdB/2rlF/oTuXIfaLYYdR8n3ruxdax2YXBuORcd9o7rUlAOd7z/AS8Cw2QhDtmILXBcXajfvVmKGdoAjq5BbdexWlsfZuzNJ6HH+Sry4uk4VAe9jWh13O5SF5MLXziZ7QSG2F1k0Xkkg7iqizw8AQuAFuMttaOGPLoZOLaz7fwFvLleQUIoKiq/F/BW+uOwomL+CN6wdhRSq9YH4rZ1knzuVgq/A/FbOsk+dysFWRERAREQEREEIVKgorn8XnMbJzq0EkE8w5V8x2lq+Gry1vFbHGGBvINP/q7ra6u4AvjO4mx9F9V8tq6h1VVSSk6veSt2jPhtW+iFRLG8sdkA09KuafaaR9blkAdE5oBNtbb7/sucaQ2nlHKbdqUz3Me1+4tNxdTI7YNa69dhxbuJliadD0habsYZJK15uSNHiw3HlVC2sqaR5npZDFc3s06LSkrXuq3SgZM54zRuud6uR9XwKvFTSN4+YtJY70j/a577SHfdUAvyv8A/Srtl8UnZiUcbBwglFi2/wDcAs32gVT5zRNkgfDlD7Zra7tytvgdPsmLbNUVv0HtKurrnNmsTpYNn6OOV5YRHytNt/OrlmJUTzxamMn1gtQbgOikD2rwyaN44rgb8xuvYKIsMPblhcOd11trVoPyXelbS5XkFClQVFV+L+Ct9cdhRMX8Eb647CilV6wPxWzrJPncrBV+B+K2dZJ87lYKsiIiAiIgIiICgqVBQcDt7TOdE2Zty0Pc2Sw3XGh/ZfNYWFlS5kjf7SLH0L7fXRRzmaKRgcxxIIK+e45srPBI+WlAcIm5gedp3j0hbsVx0JzOI5wsrIzcC24rCx5jcXW5ORbsUjntHBsOZwJ15VkenNtHZxAHSqypaWPBA0O42WYunMhz6HpCv9nMIhxGa1XxwdNVRobMZji1M1rXFxka4EcmqvftLJ7poGDkjcf5Vvs1s8MPqKmodZtnlkW4nKL/AO1QfaM53fCkB3iEj+SrjwOw2bY3+m8PBA/Ibe62KuippqmnzwsOpOrehY9nbDZ6gAsbQM5ehb0lnVUTgLgB37LfoYO9NITdsOQ/4uIXsYcG/lVM8f8A537Vt2v0qW77FBu4RFJFTPEkzpSX6FwFwLdC31rUP5TvWWyuV5BQVKgqCvxfwVvrjsKJi/grfXHYUUqvWB+K2dZJ87lYKvwPxWzrJPncrBVkREQEREBERAUFSoQVdQLzv15Vp1cYfSytIBuw9i3Zvzn+lYJW/dv6WldvSviEEQfNY3IsdAr6io2vq6KQ6RPab9GqqaBglxFsZNgb39imeo4KpfHBK8DcQBYrmLDGIoG15jhe2RmnGb2Lo9nKeCJrZWm2l7LlmVznQCEUrMxP43HUj0K3pauqp8OdNRtaXwubnvva0nfZWC2wfH43Nq+EkDHGZ7mh5sbX0XFbW4kMSxuSdhJibxGX5QOX2ro9s4YJTR1okawO4s4Gmtrj2i65HGnsfVMMcbWM4MZQ03uOdKL7Z7HcRoWsoMNpzVEgOIduBPYF3ED5KuBvCvZDWtF3CF2l+bXeuaw5+G7P4KyqllH3rAXsaeO823ehZsH2qlq6gyOo2U1K7iRAC7nn09CsHT4fWuqYzwrSyRjsrh0qwbqQqmNkjqvh48pEgtIN1rDQ9PN+63qWpJnML2kaXYTy849IWkXND+U70raWtRfln0rZXK8ghRFFV2L+CN9cdhRTi/gjfXHYUUqpwPxWzrJPncrBV+B+K2dZJ87lYKsiIiAiIgIiIChSoQVs35z/AErER/Kyyn7146SqrF8WjwuIOde53Lt6V8rwyTgMfY8i+VztDy6FZMVa2pmM8Di3ObuYd4KruHy4gZACeOTYLYmqHOBL+L/i0rmMtJLHQnhHs4STeGleosV7mpK3hXHuiqtu3AXuqyWd1jksLBaZeSC52/pUyNiurp66Xhah5c8gDm0AstaRznWBO4aehYsxKkusVBZRPZXT56ubJDC0cVo1dYWsFdYfi73vLIGRwstZhd/a3mC5gyFzRGNAFswMddrIrvedwGqo+k4Li7Jpn0ZfeQRF97qxjqJZaISxRiSZrgct955bfsuQwsswvCKyruDO2M53XuAToG3TCcYq5o4zSvGe2SRh/greUfWcOdmhdpbjLbVHspLVy4Y/u4NEzZLHKd4sLFXixeVFBUoVBXYv4I3rB2FExfwVvrjsKKVXrA/FbOsk+dysFX4H4rZ1knzuVgqyIiIIUoiAiIgKCpUIKqb899v1FcptlE50LX72rq5ieGf6SqfH6cT4c8WubLr6V8fg4+IiIC5LyFYP4N7hcDUcqqqkFuITht9JH26NSthstmsbma4tAF2rmPOI0slLGJsp4J5tfmKqzI4jXlX0t2ERYvsk6FgBkLM7CN+YD/gXzSRj43WeC09KWAxrnuDQQL8p3BS9jmvDSQfQV5adL9NkLjc3UFhwNJAPvqjhHfohHa4rJHW8I5kVNE2Bm45TdzvSVWXsSVv4PlfiUDCC7M8CyovcblZSYJS0UbsrpncLIOcDQfzf2Ktw2aSmlMjHujjtZzrci2MXnbU4lK9oHBxgMjPOAq+WfOBTt/E5wzHmCo+u/ZxVmswmqldfNw4DrnlyNXYrgvsndmwavPJ3Yflau8UEqCpUKCvxfwRvrjsKJi/grfXHYUUqvWB+K2dZJ87lYKvwPxWzrJPncrBVkREQEREBERAUFSoO5BVTG0z/AElVuLkjDpCBcAa2O5WM4++d6StWsymle1zgMwy68q7elfEq2PPjMzGiznykAHpOiy01C2oxejw6MPzF1pXWtf0fsmN2O0NXm4n3xv8A4q8w2qkhxKlmqHxOdJTkGRo/Fa43+iy5iz2cr2sfLAXWDCQ0X3BUW1LG1s0j2MH3byAQ0ezRV1NWvp5nSNdz2HOVsmXhskJccswtc7weRMjnwbHg3Dl5eQrw9tnEFbtRAXtcSQJYjleOU25f+cy07F0gJ6LrIgNzaXVthX/RtkqSy7xxWX5zyrUFNHwkYYXXdY2K2aurYDwbDxW6ADlPOqPFRNlbe/G7Fqw/mZ767wschMjtSvTNGudzBQfXPsiN8ArSfO//AMtXfhcB9kTS3Z6sJGhqt/PxGrvwVRK8qVBCK0MX8Fb647CiYt4K31x2FFm8j1gfitnWSfO5WCr8D8Vs6yT53KwVZEREBERAREQFBUqCgpKiqgE72mZl7m4uFU45I2XDyYZ4w9rgfxC9uW3TbX9lzeLbW4vBidTCzCczWTOaHWdqAd+5Vc+1WLzsLXYVa/8Ag5dNyuexiR0+MVD35bufclu4rFLXuMdOxt7QhwB9Nv8ASyzirnrnVUlDIS51yzI6y9vfORY4Y4ehh/0sCqL3E2B3L2al/Bt45u11xqt08JfXDpfSGn/S9NkyjXDpfc/+INKrqeHmdKPxPsXW5+VYCQSS0WurCWaX/t0L29JjJ/8AS16dkjKpkstPKWhwJAjJuoNl8rG0NO3+/IRcelaBbe4aP3V8+vgfYGimsOTg1sQ4hRCwdQy9N4VRzQbYdK9WyxjpO5da2uwcjjYfJ6eAK81FbhQjPA4a5z7aF0Og/hMDsfsluNn6ttzYVWnuNXeLhvsqY5mBVuZpaTVk2It/a1dyglQpUFBX4v4K31x2FExfwVvrjsKLNV6wPxWzrJPncrBV+B+K2dZJ87lYKsiIiAiIgIihBKhSoQQWjmHsUZG/pHsVVXbT4Xh9dFSTVUYe5xbIc35OmhdzAmw/dWsUrJo2yRuDmOFwRyhFRwbP0D2JwTP0j2LIoTIx8Cy/4G+xOCZf8DfYsiJkYuBZ+hvsTgI/Jt9iyoqMXAR+Tb7FIgjH/bb7AsiKGWPgY/0N9icDFe2RvsCyIg8tY1ujQAOherIiIIVKhFV2L+Ct9cdhRMX8Fb647CilV6wPxWzrJPncrBV+B+K2dZJ87lYKsiIiAiIgIiICIiCgxfZWDGK99ZPUyxvEbWRtj0aC12a7h/drbQ6aKhO0m0AqxCwNdEJhGX9zm5Bmy3sP8Q7tXerzlA5B7EEjchOhREHNybS1OcMjo2n7t7nZnEWc0nTd0LZq8bqIKOhmipg91Tq8EkZdL8yuSwcw9inKOYLGNX1236PH8udj2ir5YmuZh7Lm17vdbUgaadP8Lz/UtZlcRh1yAOKHG+8Dm3a/wukyjmTKOZNur6vc6f8AlR0WPVFVBUSvpODMcIlY25u7S9jpovWH45PV4gylfStY0xl5kDyQdSNNNdyuso5kDRzAJjV9Tfo8/wAubdtRUB8oGHP+7cW3JIuQTu05re1ZGbSzEWdQOa/UZS48l78nOP5V/lHMFOUX3BTbq+r3On/lp4bV1FXHI6ogbCWSOYA1xdextfcFuqALKVuONualQQpXknTRUV+L+CN9cdhRMX8Eb647CilV6wPxWzrJPncrBcwyaWJuSOV7G77NcQF67qqPOJffKI6VFzXdVR5xL75Tuqo84l98qjpUXNd1VHnEvvlO6qjziX3yg6VFzXdVR5xL75Tuqo84l98oOlRc13VUecS++U7qqPOJffKDpFK5ruqo8vL75Tuqo84l98oOlRc13VUecS++U7qqPOJffKDpEXN91VHnEvvlO6qjziX3yg6VFzXdVR5xL75Tuqo84l98oOlULm+6qjziX3yndVR5xL75QdIllzfdVR5xL75Tuqo84l98oOkUrmu6qjziX3yndVR5xL75QdKoK5vuqo84l98p3VUeXl98oLPF/BG9YOwoqp80sgs+V7hvs5xKKVX/2Q=="/>
          <p:cNvSpPr>
            <a:spLocks noChangeAspect="1" noChangeArrowheads="1"/>
          </p:cNvSpPr>
          <p:nvPr/>
        </p:nvSpPr>
        <p:spPr bwMode="auto">
          <a:xfrm>
            <a:off x="307975" y="7939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tr-TR" sz="1800">
              <a:latin typeface="Arial" panose="020B0604020202020204" pitchFamily="34" charset="0"/>
            </a:endParaRPr>
          </a:p>
        </p:txBody>
      </p:sp>
      <p:sp>
        <p:nvSpPr>
          <p:cNvPr id="35847" name="AutoShape 18" descr="data:image/jpeg;base64,/9j/4AAQSkZJRgABAQAAAQABAAD/2wBDAAoHBwgHBgoICAgLCgoLDhgQDg0NDh0VFhEYIx8lJCIfIiEmKzcvJik0KSEiMEExNDk7Pj4+JS5ESUM8SDc9Pjv/2wBDAQoLCw4NDhwQEBw7KCIoOzs7Ozs7Ozs7Ozs7Ozs7Ozs7Ozs7Ozs7Ozs7Ozs7Ozs7Ozs7Ozs7Ozs7Ozs7Ozs7Ozv/wAARCAFaANYDASIAAhEBAxEB/8QAGwABAAIDAQEAAAAAAAAAAAAAAAEFAwQGAgf/xABEEAABAwIDAgcNBwQBBQEAAAABAAIDBBEFEiEGMRMiQVFhc7EUFTQ1U1RxcpGSk7LSByMyM1KBoRZCYtHwJEOCweHC/8QAFwEBAQEBAAAAAAAAAAAAAAAAAAECA//EACERAQEAAQMFAQEBAAAAAAAAAAABEQISMQMTIUFRBCJS/9oADAMBAAIRAxEAPwD6VheF0lVQtmmbI57nvuRM8bnkbgehbneOg8nL8eT6kwPxWzrJPncrBEV/eOg8nL8eT6k7x0Hk5fjyfUrBEFf3joPJy/Hk+pO8dB5OX48n1KwRBX946Dycvx5PqTvHQeTl+PJ9SsFCK0O8dB5OX48n1KO8dB5OX48n1KwRBX95KDycvx5PqTvHQfol+PJ9SsEshlX95KDycvx5PqTvJQeTl+PJ9SsEQyr+8dB5OX48n1J3joPJy/Hk+pWKIZV3eOg8nL8eT6k7x0Hk5fjyfUrFQhlX95KDycvx5PqTvHQeTl+PJ9SsEQaHeOg8nL8eT6lHeSg8nL8eT6lYqEFf3koPJy/Hk+pO8dB5OX48n1KwsiCv7yUHk5fjyfUneSg8nL8eT6lYIgpa7DqakhEkLXhxcGnNI52mvISeZFtYx4K31x2FFKqcD8Vs6yT53KwVfgfitnWSfO5WCrIiIgIiICIiAiIgIiICIiAiKEEooUoCIiAiIgIiIIRSoRVfjHgjfXHYUTGPBG9YOwopVTgfitnWSfO5WCr8D8Vs6yT53KwVZEREBERAREQEREBQpUICXWI1MIldFwzOEa3M5uYXA5z0LxT11LWZu5amKbJ+Lg3h1vYmYuK2LpdanfSgDpW92Q3h/Mu8cTk15lIxKhc1jm1kBD75SJBxrb7ehTMXbq+NpFrDEKMzRwiqhMkozMaHi7hzjnXqespqVzG1FRHE55s0PcBc9CZhtvxnupWqMQpDO6nFVCZmi7mZxcfsjcQo35MtVC7hL5LSDjW3250zDbfjZRa7a+kdky1ULuEuGWkHGtzc6nu2lyZ+6YsuXNfOLW3X9CZhtvxsIsUU8UxPBSsfYAnKQbX3LIqnCVClQgr8Y8Eb1g7CiYx4I31x2FFKqcD8Vs6yT53KwVfgfitnWSfO5WCrIiIgIiICKAbqUBERBCFSoQUlVhtecclq6fgTDNTiJ+ckOFr6j2qNm8JqsKp5IqlzXXDQ3K++6/RoryyLGyZy63q6tu1yk2zde+PEIozFHDPYxszX1zhxN7aaDcoqtmKyrpKdjpGslgY/K7PeziRbWw6V1iWWe1pdJ+nqThzNLgFbTYlRzN4JrY442zOzXz5W23EfzdbmJYZUy4vFWwxU87eC4JzJ/wCzW9wrqyWV7cxhm9fXbmuY/p6rNc45YBE2WWVsoPHdmBs09AutGg2RxGmqqeSSWNzIQcrQd12nN/Nl2tksp2dLc/V1JMOJw/Y/EaWqpXyzRujgcDYHcCDm/my2Idm8R7ilp5uBs2n4CMtceMM+a55l11kspOjphf1dS8qPZ3Bp8IfWNleHMke3gje5ygWAKvEsi6adM0zEcNeu69W6pUKVBWmVfjHgrfXHYUTF/BG+uOwopVTgfitnWSfO5WCr8D8Vs6yT53KwVZERQglERAREQEREBFClAREQEREBERAUKUQEREBERAUKVBQV+MeCt9cdhRMX8Eb647CilaTgfitnWSfO5WCr8D8Vs6yT53KwVZERQglFF7qUBERAREQEREBERARVuO4xHgeHd2SROlvI2NrG8pcbBVMe2bXxTTnDJ2w08bHzvc4DIHdG/TU/sg6hFxrdu3GqcBQSSRyshdDGCGu44kdckm25n8raw3bWnxLE6Wjjo5GCqsGvdI24PB8J+Hfa2l1cDqEXM4htnT4fic9HJSSOEOYF4eLkhmY8Xfa3Ktaba6ulqqWCjw7jOklbOM7XgZGtcQDcDc4aqYHXouLodt6o0NNLWYY58tQ1sgETmtDWvfkbvJvqs52+pGxQSOo32mjc8tEgLmEBxsR/4nVXA61FU4DjrMcjqC2mkp3QPa1zXuBvdocDp0EK2UBQVK8korQxjwRvrjsKKMX8Fb647CilV6wPxWzrJPncrBV+B+K2dZJ87lYKsiIiCNylEQEREBERAREQEREGOenhqoXQzxMljd+Jj2hwP7FY2UFJHG6NlLC1j2hrmiMAEDcCOZbCINXvdRZg7uSDM0AA8GNLAgewE+1YWYHh0deyuZStbPG3LGRezBa2jdw00VgiK0H4Lh8mI93yU7X1GUtzOJIAtbdu3aLLDh1FTtYyCkgibHfIGRgBt99ua62kRGqMNog1rRSQWYA1o4MaAG4H7HVY+8uFl4ecOpcwGUHgW3trpu6T7VvKEGOGlgps3AQxx57F2RoF7Cwv+wssqIghQVKgoqvxfwRvrjsKJi/gjfXHYUUqvWB+K2dZJ87lYKvwPxWzrJPncrBVkREQEREBERAREQEREBQpRAREQeZHFkbnhpcWgmw5Vw1RtzjGH1tKcRweGnpaqURhndAMzQeUt5F29Qx0tPJGx5Y9zSGuH9ptvXzZn2c4uYYo5JKASRVIldUAOMkwvyk9iKtRtvilVtDU0NBhkEkFLPwT884bI6xsSGnf+yqMT2hxCBm1Rp62qjko5mNjLpAQy8luKLaKxxnYvFcWx4VLjh0UAqBKKiOMtnyg6A20J6VFbsJiNSdoctRABikrXxXvxQH5tdFQk25roRQ4dRQ089X3JHNPNVzCNurQbXvv1U1f2jzDDKKSloIjWVMz4XNkmAjY5tr8bcRqFjrtgq1tVSVtKygq5GUrIJ4axhLCWgDMPYtys2TxJ+BQUkFLgzniR75YXU9orndl5QRzoOi2fr63EcNE9fSMppw8tLY3h7XAbnA8ys1QbGYBUbN4C2hqZ2zSGR0hy3ytvbQX9H8q/UBQVKgoK/F/BW+uOwomL+Ct9cdhRSq9YH4rZ1knzuVgq/A/FbOsk+dysFWRERAREQEREBaGL4tT4NRipqC6znhjWtFySVvrBVUkFbGI6iJsjQ4OAPIedBWM2pw5xlzcOxsTnDM6JwDrNzGx5dFrnbXCm1MkTjMGsLQ1/BmzyS4aDmGU6qzlwPDZ3OMtHE8udnNxvNrX9i8jAMKa9z20MTXOcHFwFjfX/Z9qvgeBtBh5oamt4R/A0rzHIeDN7g20HKscm0+FRRse6d5zuytAjcSTdotYDncPatzvXRcDPD3O3JUkulH6z0rnMWrMDwXF4qYYU10jeDkfILARg3y2F9TeLkHIEFxW7SUOH1UkNUJWCONkheG30cTyDX+0rNWY5Q0NQYJnvziLhXZWOcGt5Lkbr20VNBX4LtDiMMU+GP4WeLMHzNA0bfTfroTu51in2gwSrxCSOfDZi9jXxGR4aGuaC8WvfddjrXTCrP8Aq7BuEEbqh7HluYtdE4ZfxaHTQ8R2nQsQ2voC/K6Kdt5BG37slxJeW7t43EqkZjOz5LycH+7bHGbkjNq6ZpuCdbWdz/iXoY5gLal8PeiTKHs4NzdXPOZzs2+4sWk66pgXjNrcLOYSySRube4yEgWJFrjl0vZbTsfw5lFDWOleIppOCYeDdfNcggi2m471UMlwF1FV14wtw7nm4B0dhmcc1r2vyk8q1jtLgNVTRU78MqDG6YPERYN7ruLtDzkoLqLanCppBHFLI97nWa0ROuf8t34encsLdr8NdDE/7wOkax5aW/ha4jW+42uNyqYMVwE1kDIMGma+SfR3FbYFrjmvm3cQ6dCmkxDZeRt48LyuJaxrCGm9i0C2tjvag6fC8Vo8Ype6qGUyRZsuYtI10PL6Qt1VGzVTh9XhfCYXA6Gmzloa7TUWvyn0fsrdQFBUqCEFfi/gjfXHYUTF/BW+uOwopVesD8Vs6yT53KwVfgfitnWSfO5WCrIiIgIiICKApQEREBERAWGSjpppmzS08UkrBZr3MBc0dBWZQg14cOoaZzXQUcETmNLWlkYaWg8gtyI7DqF181HAc2+8Q139HSfaVsqLoNTvRhuUN730tm2sOBbpa9uTpPtKnvVhxzXoKbjOD3fdN1cNxOm/XettQgwNoaRkb42U0LWPdnc0MFnOve5HKbrH3qw7T/oKbikEfdN0I3HdyXK21KK1DheHkAGhp+KQR903Qjdyclz7V5GD4YGNYMOpQ1hJaOBbYE77adC3EuiMUFLT0rSyngjhaTciNoaCbW5OgBZUUoIQoiKrsX8Eb1g7CinF/BG+uOwopVTgfitnWSfO5WCr8D8Vs6yT53KwVZEREBERAREQEREBQoLmjeQvL5oo2F75Gta0XJJsAgqK7HamnxN9FT4c+oLWsOcEgcY8um5ap2jxRkb3HAp3ODpAGg/pta+nLc+xXkNdR1JLYaqGUgXIY8FZs7P1t9qooBj+KOljBwd8cZcMziXEgWN9AOcD2rGzaHF5CHjBnsZlDrEOudXA8mm4e1dHnZ+tvtThYx/e32oKehxnEKoycLhMkTWscWm545AFrAgb76X10XjDMaxOqrOBqcKfFGWucJuMBodBYi/ZvV1wsQ/vb7V4krKWEAy1ETAdAXPAQUE20GMtY0twVwcWseRxnWB3jRv7LI3HcZlEwbgjoywOLeEedbC9tBvV5HVU8zc0U8bxztcCvfCR/rb7UFRWYvXU0eaPD3THudsgDQ7jPJtlGmlt+q1O/wDjLmPkbgrwGtJDHZruNmkDd0m/oXRZ2fqHtXkzwNcGulYHHcC5Bp4NV1tZTSS11N3M/hLNZ/jlaf31JH7KxXlr2vF2uDhzgr0oChSoRVfi/grfXHYUTGPBG+uOwopVTgfitnWSfO5WCr8D8Vs6yT53KwVZEREBERAREQQiIg0JTeV46VV7QcbZ3EQfN39isp3ffv8ASuX2nx+GLBqqKIZ+GY6IOJ0OmpC6+lc19nswixSqzEgcEO1dy7FYcxsbjdcFfP8AYfK/Fahr3cXg7n2q+xOKSjknnjAfAcpdG3eOS4UnA6dldBI4ND7OPIRZZiRbnXGUtY+djWh/DQk6OH42dBH/AAqzocRkpKg080vCwn8DybkdB/2rlF/oTuXIfaLYYdR8n3ruxdax2YXBuORcd9o7rUlAOd7z/AS8Cw2QhDtmILXBcXajfvVmKGdoAjq5BbdexWlsfZuzNJ6HH+Sry4uk4VAe9jWh13O5SF5MLXziZ7QSG2F1k0Xkkg7iqizw8AQuAFuMttaOGPLoZOLaz7fwFvLleQUIoKiq/F/BW+uOwomL+CN6wdhRSq9YH4rZ1knzuVgq/A/FbOsk+dysFWRERAREQEREEIVKgorn8XnMbJzq0EkE8w5V8x2lq+Gry1vFbHGGBvINP/q7ra6u4AvjO4mx9F9V8tq6h1VVSSk6veSt2jPhtW+iFRLG8sdkA09KuafaaR9blkAdE5oBNtbb7/sucaQ2nlHKbdqUz3Me1+4tNxdTI7YNa69dhxbuJliadD0habsYZJK15uSNHiw3HlVC2sqaR5npZDFc3s06LSkrXuq3SgZM54zRuud6uR9XwKvFTSN4+YtJY70j/a577SHfdUAvyv8A/Srtl8UnZiUcbBwglFi2/wDcAs32gVT5zRNkgfDlD7Zra7tytvgdPsmLbNUVv0HtKurrnNmsTpYNn6OOV5YRHytNt/OrlmJUTzxamMn1gtQbgOikD2rwyaN44rgb8xuvYKIsMPblhcOd11trVoPyXelbS5XkFClQVFV+L+Ct9cdhRMX8Eb647CilV6wPxWzrJPncrBV+B+K2dZJ87lYKsiIiAiIgIiICgqVBQcDt7TOdE2Zty0Pc2Sw3XGh/ZfNYWFlS5kjf7SLH0L7fXRRzmaKRgcxxIIK+e45srPBI+WlAcIm5gedp3j0hbsVx0JzOI5wsrIzcC24rCx5jcXW5ORbsUjntHBsOZwJ15VkenNtHZxAHSqypaWPBA0O42WYunMhz6HpCv9nMIhxGa1XxwdNVRobMZji1M1rXFxka4EcmqvftLJ7poGDkjcf5Vvs1s8MPqKmodZtnlkW4nKL/AO1QfaM53fCkB3iEj+SrjwOw2bY3+m8PBA/Ibe62KuippqmnzwsOpOrehY9nbDZ6gAsbQM5ehb0lnVUTgLgB37LfoYO9NITdsOQ/4uIXsYcG/lVM8f8A537Vt2v0qW77FBu4RFJFTPEkzpSX6FwFwLdC31rUP5TvWWyuV5BQVKgqCvxfwVvrjsKJi/grfXHYUUqvWB+K2dZJ87lYKvwPxWzrJPncrBVkREQEREBERAUFSoQVdQLzv15Vp1cYfSytIBuw9i3Zvzn+lYJW/dv6WldvSviEEQfNY3IsdAr6io2vq6KQ6RPab9GqqaBglxFsZNgb39imeo4KpfHBK8DcQBYrmLDGIoG15jhe2RmnGb2Lo9nKeCJrZWm2l7LlmVznQCEUrMxP43HUj0K3pauqp8OdNRtaXwubnvva0nfZWC2wfH43Nq+EkDHGZ7mh5sbX0XFbW4kMSxuSdhJibxGX5QOX2ro9s4YJTR1okawO4s4Gmtrj2i65HGnsfVMMcbWM4MZQ03uOdKL7Z7HcRoWsoMNpzVEgOIduBPYF3ED5KuBvCvZDWtF3CF2l+bXeuaw5+G7P4KyqllH3rAXsaeO823ehZsH2qlq6gyOo2U1K7iRAC7nn09CsHT4fWuqYzwrSyRjsrh0qwbqQqmNkjqvh48pEgtIN1rDQ9PN+63qWpJnML2kaXYTy849IWkXND+U70raWtRfln0rZXK8ghRFFV2L+CN9cdhRTi/gjfXHYUUqpwPxWzrJPncrBV+B+K2dZJ87lYKsiIiAiIgIiIChSoQVs35z/AErER/Kyyn7146SqrF8WjwuIOde53Lt6V8rwyTgMfY8i+VztDy6FZMVa2pmM8Di3ObuYd4KruHy4gZACeOTYLYmqHOBL+L/i0rmMtJLHQnhHs4STeGleosV7mpK3hXHuiqtu3AXuqyWd1jksLBaZeSC52/pUyNiurp66Xhah5c8gDm0AstaRznWBO4aehYsxKkusVBZRPZXT56ubJDC0cVo1dYWsFdYfi73vLIGRwstZhd/a3mC5gyFzRGNAFswMddrIrvedwGqo+k4Li7Jpn0ZfeQRF97qxjqJZaISxRiSZrgct955bfsuQwsswvCKyruDO2M53XuAToG3TCcYq5o4zSvGe2SRh/greUfWcOdmhdpbjLbVHspLVy4Y/u4NEzZLHKd4sLFXixeVFBUoVBXYv4I3rB2FExfwVvrjsKKVXrA/FbOsk+dysFX4H4rZ1knzuVgqyIiIIUoiAiIgKCpUIKqb899v1FcptlE50LX72rq5ieGf6SqfH6cT4c8WubLr6V8fg4+IiIC5LyFYP4N7hcDUcqqqkFuITht9JH26NSthstmsbma4tAF2rmPOI0slLGJsp4J5tfmKqzI4jXlX0t2ERYvsk6FgBkLM7CN+YD/gXzSRj43WeC09KWAxrnuDQQL8p3BS9jmvDSQfQV5adL9NkLjc3UFhwNJAPvqjhHfohHa4rJHW8I5kVNE2Bm45TdzvSVWXsSVv4PlfiUDCC7M8CyovcblZSYJS0UbsrpncLIOcDQfzf2Ktw2aSmlMjHujjtZzrci2MXnbU4lK9oHBxgMjPOAq+WfOBTt/E5wzHmCo+u/ZxVmswmqldfNw4DrnlyNXYrgvsndmwavPJ3Yflau8UEqCpUKCvxfwRvrjsKJi/grfXHYUUqvWB+K2dZJ87lYKvwPxWzrJPncrBVkREQEREBERAUFSoO5BVTG0z/AElVuLkjDpCBcAa2O5WM4++d6StWsymle1zgMwy68q7elfEq2PPjMzGiznykAHpOiy01C2oxejw6MPzF1pXWtf0fsmN2O0NXm4n3xv8A4q8w2qkhxKlmqHxOdJTkGRo/Fa43+iy5iz2cr2sfLAXWDCQ0X3BUW1LG1s0j2MH3byAQ0ezRV1NWvp5nSNdz2HOVsmXhskJccswtc7weRMjnwbHg3Dl5eQrw9tnEFbtRAXtcSQJYjleOU25f+cy07F0gJ6LrIgNzaXVthX/RtkqSy7xxWX5zyrUFNHwkYYXXdY2K2aurYDwbDxW6ADlPOqPFRNlbe/G7Fqw/mZ767wschMjtSvTNGudzBQfXPsiN8ArSfO//AMtXfhcB9kTS3Z6sJGhqt/PxGrvwVRK8qVBCK0MX8Fb647CiYt4K31x2FFm8j1gfitnWSfO5WCr8D8Vs6yT53KwVZEREBERAREQFBUqCgpKiqgE72mZl7m4uFU45I2XDyYZ4w9rgfxC9uW3TbX9lzeLbW4vBidTCzCczWTOaHWdqAd+5Vc+1WLzsLXYVa/8Ag5dNyuexiR0+MVD35bufclu4rFLXuMdOxt7QhwB9Nv8ASyzirnrnVUlDIS51yzI6y9vfORY4Y4ehh/0sCqL3E2B3L2al/Bt45u11xqt08JfXDpfSGn/S9NkyjXDpfc/+INKrqeHmdKPxPsXW5+VYCQSS0WurCWaX/t0L29JjJ/8AS16dkjKpkstPKWhwJAjJuoNl8rG0NO3+/IRcelaBbe4aP3V8+vgfYGimsOTg1sQ4hRCwdQy9N4VRzQbYdK9WyxjpO5da2uwcjjYfJ6eAK81FbhQjPA4a5z7aF0Og/hMDsfsluNn6ttzYVWnuNXeLhvsqY5mBVuZpaTVk2It/a1dyglQpUFBX4v4K31x2FExfwVvrjsKLNV6wPxWzrJPncrBV+B+K2dZJ87lYKsiIiAiIgIihBKhSoQQWjmHsUZG/pHsVVXbT4Xh9dFSTVUYe5xbIc35OmhdzAmw/dWsUrJo2yRuDmOFwRyhFRwbP0D2JwTP0j2LIoTIx8Cy/4G+xOCZf8DfYsiJkYuBZ+hvsTgI/Jt9iyoqMXAR+Tb7FIgjH/bb7AsiKGWPgY/0N9icDFe2RvsCyIg8tY1ujQAOherIiIIVKhFV2L+Ct9cdhRMX8Fb647CilV6wPxWzrJPncrBV+B+K2dZJ87lYKsiIiAiIgIiICIiCgxfZWDGK99ZPUyxvEbWRtj0aC12a7h/drbQ6aKhO0m0AqxCwNdEJhGX9zm5Bmy3sP8Q7tXerzlA5B7EEjchOhREHNybS1OcMjo2n7t7nZnEWc0nTd0LZq8bqIKOhmipg91Tq8EkZdL8yuSwcw9inKOYLGNX1236PH8udj2ir5YmuZh7Lm17vdbUgaadP8Lz/UtZlcRh1yAOKHG+8Dm3a/wukyjmTKOZNur6vc6f8AlR0WPVFVBUSvpODMcIlY25u7S9jpovWH45PV4gylfStY0xl5kDyQdSNNNdyuso5kDRzAJjV9Tfo8/wAubdtRUB8oGHP+7cW3JIuQTu05re1ZGbSzEWdQOa/UZS48l78nOP5V/lHMFOUX3BTbq+r3On/lp4bV1FXHI6ogbCWSOYA1xdextfcFuqALKVuONualQQpXknTRUV+L+CN9cdhRMX8Eb647CilV6wPxWzrJPncrBcwyaWJuSOV7G77NcQF67qqPOJffKI6VFzXdVR5xL75Tuqo84l98qjpUXNd1VHnEvvlO6qjziX3yg6VFzXdVR5xL75Tuqo84l98oOlRc13VUecS++U7qqPOJffKDpFK5ruqo8vL75Tuqo84l98oOlRc13VUecS++U7qqPOJffKDpEXN91VHnEvvlO6qjziX3yg6VFzXdVR5xL75Tuqo84l98oOlULm+6qjziX3yndVR5xL75QdIllzfdVR5xL75Tuqo84l98oOkUrmu6qjziX3yndVR5xL75QdKoK5vuqo84l98p3VUeXl98oLPF/BG9YOwoqp80sgs+V7hvs5xKKVX/2Q=="/>
          <p:cNvSpPr>
            <a:spLocks noChangeAspect="1" noChangeArrowheads="1"/>
          </p:cNvSpPr>
          <p:nvPr/>
        </p:nvSpPr>
        <p:spPr bwMode="auto">
          <a:xfrm>
            <a:off x="460375" y="160339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tr-TR" sz="1800">
              <a:latin typeface="Arial" panose="020B0604020202020204" pitchFamily="34" charset="0"/>
            </a:endParaRPr>
          </a:p>
        </p:txBody>
      </p:sp>
      <p:pic>
        <p:nvPicPr>
          <p:cNvPr id="35848" name="Resim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8" y="7942"/>
            <a:ext cx="2727325" cy="421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33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22229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</a:t>
            </a:r>
            <a:r>
              <a:rPr lang="tr-T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totale </a:t>
            </a:r>
            <a:endParaRPr lang="tr-TR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347953"/>
            <a:ext cx="7886700" cy="4351338"/>
          </a:xfrm>
        </p:spPr>
        <p:txBody>
          <a:bodyPr/>
          <a:lstStyle/>
          <a:p>
            <a:pPr algn="just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totalitaire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(total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lieu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résidence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de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travail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où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nombre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d’individus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placés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dans la meme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coupé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monde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extérieur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période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relativement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longue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menent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ensemble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recluse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modalités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explicitement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minutieusement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réglées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54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 totale (totalitaire)</a:t>
            </a:r>
            <a:endParaRPr lang="en-US" altLang="tr-TR" smtClean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altLang="tr-TR" sz="2000" b="1" dirty="0"/>
              <a:t>Goffman analyse l</a:t>
            </a:r>
            <a:r>
              <a:rPr lang="fr-FR" altLang="en-US" sz="2000" b="1" dirty="0"/>
              <a:t>’</a:t>
            </a:r>
            <a:r>
              <a:rPr lang="fr-FR" altLang="tr-TR" sz="2000" b="1" dirty="0"/>
              <a:t>asile comme une institution totale (totalitaire)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altLang="tr-TR" sz="2000" dirty="0"/>
              <a:t>Les caractéristiques de l</a:t>
            </a:r>
            <a:r>
              <a:rPr lang="fr-FR" altLang="en-US" sz="2000" dirty="0"/>
              <a:t>’</a:t>
            </a:r>
            <a:r>
              <a:rPr lang="fr-FR" altLang="tr-TR" sz="2000" dirty="0"/>
              <a:t>asile valent aussi pour la prison, le couvent, les casernes militaires ou le camp de concentration</a:t>
            </a:r>
          </a:p>
          <a:p>
            <a:pPr marL="0" indent="0">
              <a:lnSpc>
                <a:spcPct val="80000"/>
              </a:lnSpc>
            </a:pPr>
            <a:r>
              <a:rPr lang="fr-FR" altLang="tr-TR" sz="2000" dirty="0"/>
              <a:t>Contrôle social total sur le mode de vie</a:t>
            </a:r>
          </a:p>
          <a:p>
            <a:pPr marL="0" indent="0">
              <a:lnSpc>
                <a:spcPct val="80000"/>
              </a:lnSpc>
            </a:pPr>
            <a:r>
              <a:rPr lang="fr-FR" altLang="tr-TR" sz="2000" dirty="0"/>
              <a:t>La promiscuité entre les reclus</a:t>
            </a:r>
          </a:p>
          <a:p>
            <a:pPr marL="0" indent="0">
              <a:lnSpc>
                <a:spcPct val="80000"/>
              </a:lnSpc>
            </a:pPr>
            <a:r>
              <a:rPr lang="fr-FR" altLang="tr-TR" sz="2000" dirty="0"/>
              <a:t>La prise en charge de tous les besoins de l</a:t>
            </a:r>
            <a:r>
              <a:rPr lang="fr-FR" altLang="en-US" sz="2000" dirty="0"/>
              <a:t>’</a:t>
            </a:r>
            <a:r>
              <a:rPr lang="fr-FR" altLang="tr-TR" sz="2000" dirty="0"/>
              <a:t>individu</a:t>
            </a:r>
          </a:p>
          <a:p>
            <a:pPr marL="0" indent="0">
              <a:lnSpc>
                <a:spcPct val="80000"/>
              </a:lnSpc>
            </a:pPr>
            <a:r>
              <a:rPr lang="fr-FR" altLang="tr-TR" sz="2000" dirty="0"/>
              <a:t>L</a:t>
            </a:r>
            <a:r>
              <a:rPr lang="fr-FR" altLang="en-US" sz="2000" dirty="0"/>
              <a:t>’</a:t>
            </a:r>
            <a:r>
              <a:rPr lang="fr-FR" altLang="tr-TR" sz="2000" dirty="0"/>
              <a:t>isolement par rapport au monde extérieur dans </a:t>
            </a:r>
            <a:r>
              <a:rPr lang="fr-FR" altLang="tr-TR" sz="2000" i="1" dirty="0"/>
              <a:t>un espace clos</a:t>
            </a:r>
          </a:p>
          <a:p>
            <a:pPr marL="0" indent="0">
              <a:lnSpc>
                <a:spcPct val="80000"/>
              </a:lnSpc>
            </a:pPr>
            <a:r>
              <a:rPr lang="fr-FR" altLang="tr-TR" sz="2000" dirty="0"/>
              <a:t>L</a:t>
            </a:r>
            <a:r>
              <a:rPr lang="fr-FR" altLang="en-US" sz="2000" dirty="0"/>
              <a:t>’</a:t>
            </a:r>
            <a:r>
              <a:rPr lang="fr-FR" altLang="tr-TR" sz="2000" dirty="0"/>
              <a:t>observance obligée d</a:t>
            </a:r>
            <a:r>
              <a:rPr lang="fr-FR" altLang="en-US" sz="2000" dirty="0"/>
              <a:t>’</a:t>
            </a:r>
            <a:r>
              <a:rPr lang="fr-FR" altLang="tr-TR" sz="2000" dirty="0"/>
              <a:t>un </a:t>
            </a:r>
            <a:r>
              <a:rPr lang="fr-FR" altLang="tr-TR" sz="2000" i="1" dirty="0"/>
              <a:t>règlement qui s</a:t>
            </a:r>
            <a:r>
              <a:rPr lang="fr-FR" altLang="en-US" sz="2000" i="1" dirty="0"/>
              <a:t>’</a:t>
            </a:r>
            <a:r>
              <a:rPr lang="fr-FR" altLang="tr-TR" sz="2000" i="1" dirty="0"/>
              <a:t>immisce dans l</a:t>
            </a:r>
            <a:r>
              <a:rPr lang="fr-FR" altLang="en-US" sz="2000" i="1" dirty="0"/>
              <a:t>’</a:t>
            </a:r>
            <a:r>
              <a:rPr lang="fr-FR" altLang="tr-TR" sz="2000" i="1" dirty="0"/>
              <a:t>intimité</a:t>
            </a:r>
            <a:r>
              <a:rPr lang="fr-FR" altLang="tr-TR" sz="2000" dirty="0"/>
              <a:t> de l</a:t>
            </a:r>
            <a:r>
              <a:rPr lang="fr-FR" altLang="en-US" sz="2000" dirty="0"/>
              <a:t>’</a:t>
            </a:r>
            <a:r>
              <a:rPr lang="fr-FR" altLang="tr-TR" sz="2000" dirty="0"/>
              <a:t>individu </a:t>
            </a:r>
          </a:p>
          <a:p>
            <a:pPr marL="0" indent="0">
              <a:lnSpc>
                <a:spcPct val="80000"/>
              </a:lnSpc>
            </a:pPr>
            <a:r>
              <a:rPr lang="fr-FR" altLang="tr-TR" sz="2000" dirty="0"/>
              <a:t>L</a:t>
            </a:r>
            <a:r>
              <a:rPr lang="fr-FR" altLang="en-US" sz="2000" dirty="0"/>
              <a:t>’</a:t>
            </a:r>
            <a:r>
              <a:rPr lang="fr-FR" altLang="tr-TR" sz="2000" dirty="0"/>
              <a:t>irréversibilité des rôles de membre du personnel et de pensionnaire </a:t>
            </a:r>
          </a:p>
          <a:p>
            <a:pPr marL="0" indent="0">
              <a:lnSpc>
                <a:spcPct val="80000"/>
              </a:lnSpc>
            </a:pPr>
            <a:r>
              <a:rPr lang="fr-FR" altLang="tr-TR" sz="2000" dirty="0"/>
              <a:t>La référence constante à une </a:t>
            </a:r>
            <a:r>
              <a:rPr lang="fr-FR" altLang="tr-TR" sz="2000" i="1" dirty="0"/>
              <a:t>idéologie</a:t>
            </a:r>
            <a:r>
              <a:rPr lang="fr-FR" altLang="tr-TR" sz="2000" dirty="0"/>
              <a:t> consacrée comme seul critère d</a:t>
            </a:r>
            <a:r>
              <a:rPr lang="fr-FR" altLang="en-US" sz="2000" dirty="0"/>
              <a:t>’</a:t>
            </a:r>
            <a:r>
              <a:rPr lang="fr-FR" altLang="tr-TR" sz="2000" dirty="0"/>
              <a:t>appréciation de tous les aspects de la conduite</a:t>
            </a:r>
          </a:p>
          <a:p>
            <a:pPr marL="0" indent="0">
              <a:lnSpc>
                <a:spcPct val="80000"/>
              </a:lnSpc>
            </a:pPr>
            <a:endParaRPr lang="fr-FR" altLang="tr-TR" sz="2000" dirty="0"/>
          </a:p>
          <a:p>
            <a:pPr marL="0" indent="0">
              <a:lnSpc>
                <a:spcPct val="80000"/>
              </a:lnSpc>
              <a:buNone/>
            </a:pPr>
            <a:r>
              <a:rPr lang="fr-FR" altLang="tr-TR" sz="2000" b="1" dirty="0"/>
              <a:t>« L</a:t>
            </a:r>
            <a:r>
              <a:rPr lang="fr-FR" altLang="en-US" sz="2000" b="1" dirty="0"/>
              <a:t>’</a:t>
            </a:r>
            <a:r>
              <a:rPr lang="fr-FR" altLang="tr-TR" sz="2000" b="1" dirty="0"/>
              <a:t>institution totalitaire est en effet à la fois un modèle réduit, une épure et une caricature de la société globale </a:t>
            </a:r>
            <a:r>
              <a:rPr lang="fr-FR" altLang="tr-TR" sz="2000" dirty="0"/>
              <a:t>» </a:t>
            </a:r>
            <a:r>
              <a:rPr lang="fr-FR" altLang="tr-TR" sz="2000" b="1" dirty="0"/>
              <a:t>(Robert Castel)</a:t>
            </a:r>
            <a:endParaRPr lang="fr-FR" altLang="tr-TR" sz="2000" dirty="0"/>
          </a:p>
        </p:txBody>
      </p:sp>
      <p:sp>
        <p:nvSpPr>
          <p:cNvPr id="37892" name="Slayt Numarası Yer Tutucusu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32" indent="-285744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2971" indent="-228594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160" indent="-228594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349" indent="-228594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FD07897-117A-4F33-9D89-99E257ACB10C}" type="slidenum">
              <a:rPr lang="tr-TR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22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18364" y="365127"/>
            <a:ext cx="8830102" cy="1098550"/>
          </a:xfrm>
        </p:spPr>
        <p:txBody>
          <a:bodyPr>
            <a:normAutofit/>
          </a:bodyPr>
          <a:lstStyle/>
          <a:p>
            <a:r>
              <a:rPr lang="tr-TR" altLang="tr-T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Adaptation et </a:t>
            </a:r>
            <a:r>
              <a:rPr lang="tr-TR" altLang="tr-TR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identité</a:t>
            </a:r>
            <a:r>
              <a:rPr lang="tr-TR" altLang="tr-T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dans </a:t>
            </a:r>
            <a:r>
              <a:rPr lang="tr-TR" altLang="tr-TR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tr-TR" altLang="tr-T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</a:t>
            </a:r>
            <a:r>
              <a:rPr lang="tr-TR" altLang="tr-T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totale</a:t>
            </a:r>
            <a:endParaRPr lang="en-US" altLang="tr-TR" sz="3200" dirty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2487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fr-FR" altLang="tr-TR" sz="2100" b="1" dirty="0"/>
              <a:t>Comment les individus gèrent-ils leur enfermement dans l</a:t>
            </a:r>
            <a:r>
              <a:rPr lang="fr-FR" altLang="en-US" sz="2100" b="1" dirty="0"/>
              <a:t>’</a:t>
            </a:r>
            <a:r>
              <a:rPr lang="fr-FR" altLang="tr-TR" sz="2100" b="1" dirty="0"/>
              <a:t>asile</a:t>
            </a:r>
            <a:r>
              <a:rPr lang="fr-FR" altLang="tr-TR" sz="2100" b="1" dirty="0" smtClean="0"/>
              <a:t>?</a:t>
            </a:r>
            <a:endParaRPr lang="fr-FR" altLang="tr-TR" sz="2100" b="1" dirty="0"/>
          </a:p>
          <a:p>
            <a:pPr marL="0" indent="0">
              <a:lnSpc>
                <a:spcPct val="80000"/>
              </a:lnSpc>
            </a:pPr>
            <a:r>
              <a:rPr lang="fr-FR" altLang="tr-TR" sz="2100" dirty="0"/>
              <a:t>Goffman observe la </a:t>
            </a:r>
            <a:r>
              <a:rPr lang="fr-FR" altLang="en-US" sz="2100" dirty="0"/>
              <a:t>“</a:t>
            </a:r>
            <a:r>
              <a:rPr lang="fr-FR" altLang="tr-TR" sz="2100" dirty="0"/>
              <a:t>sous-culture</a:t>
            </a:r>
            <a:r>
              <a:rPr lang="fr-FR" altLang="en-US" sz="2100" dirty="0"/>
              <a:t>”</a:t>
            </a:r>
            <a:r>
              <a:rPr lang="fr-FR" altLang="tr-TR" sz="2100" dirty="0"/>
              <a:t> des internés et remarque des stratégies pour échapper à la déshumanisation.</a:t>
            </a:r>
          </a:p>
          <a:p>
            <a:pPr marL="0" indent="0">
              <a:lnSpc>
                <a:spcPct val="80000"/>
              </a:lnSpc>
            </a:pPr>
            <a:r>
              <a:rPr lang="fr-FR" altLang="tr-TR" sz="2100" dirty="0"/>
              <a:t>Les adaptations primaires : obéissance entière au règlement de l</a:t>
            </a:r>
            <a:r>
              <a:rPr lang="fr-FR" altLang="en-US" sz="2100" dirty="0"/>
              <a:t>’</a:t>
            </a:r>
            <a:r>
              <a:rPr lang="fr-FR" altLang="tr-TR" sz="2100" dirty="0"/>
              <a:t>institution</a:t>
            </a:r>
          </a:p>
          <a:p>
            <a:pPr marL="0" indent="0">
              <a:lnSpc>
                <a:spcPct val="80000"/>
              </a:lnSpc>
            </a:pPr>
            <a:r>
              <a:rPr lang="fr-FR" altLang="tr-TR" sz="2100" dirty="0"/>
              <a:t>Les adaptations secondaires : « toute disposition permettant à l'individu de parvenir à des fins illicites et de tourner les prétentions de l'organisation relatives à ce qu'il devrait faire »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altLang="tr-TR" sz="2100" b="1" dirty="0"/>
              <a:t>C</a:t>
            </a:r>
            <a:r>
              <a:rPr lang="fr-FR" altLang="en-US" sz="2100" b="1" dirty="0"/>
              <a:t>’</a:t>
            </a:r>
            <a:r>
              <a:rPr lang="fr-FR" altLang="tr-TR" sz="2100" b="1" dirty="0"/>
              <a:t>est la vie clandestine de l</a:t>
            </a:r>
            <a:r>
              <a:rPr lang="fr-FR" altLang="en-US" sz="2100" b="1" dirty="0"/>
              <a:t>’</a:t>
            </a:r>
            <a:r>
              <a:rPr lang="fr-FR" altLang="tr-TR" sz="2100" b="1" dirty="0"/>
              <a:t>institution publique</a:t>
            </a:r>
          </a:p>
          <a:p>
            <a:pPr marL="0" indent="0">
              <a:lnSpc>
                <a:spcPct val="80000"/>
              </a:lnSpc>
            </a:pPr>
            <a:r>
              <a:rPr lang="fr-FR" altLang="tr-TR" sz="2100" b="1" dirty="0"/>
              <a:t>La mortification de la personnalité : à l</a:t>
            </a:r>
            <a:r>
              <a:rPr lang="fr-FR" altLang="en-US" sz="2100" b="1" dirty="0"/>
              <a:t>’</a:t>
            </a:r>
            <a:r>
              <a:rPr lang="fr-FR" altLang="tr-TR" sz="2100" b="1" dirty="0"/>
              <a:t>identité personnelle se substitue une identité organisationnelle</a:t>
            </a:r>
          </a:p>
          <a:p>
            <a:pPr marL="0" indent="0">
              <a:lnSpc>
                <a:spcPct val="80000"/>
              </a:lnSpc>
            </a:pPr>
            <a:r>
              <a:rPr lang="fr-FR" altLang="tr-TR" sz="2100" dirty="0"/>
              <a:t>« Conversion » : lorsque le malade accepte la définition du médecin et se comporte en patient idéal</a:t>
            </a:r>
          </a:p>
          <a:p>
            <a:pPr marL="0" indent="0">
              <a:lnSpc>
                <a:spcPct val="80000"/>
              </a:lnSpc>
            </a:pPr>
            <a:r>
              <a:rPr lang="fr-FR" altLang="tr-TR" sz="2100" dirty="0"/>
              <a:t>« Colonisation » : lorsque le régime institutionnel engloutit l</a:t>
            </a:r>
            <a:r>
              <a:rPr lang="fr-FR" altLang="en-US" sz="2100" dirty="0"/>
              <a:t>’</a:t>
            </a:r>
            <a:r>
              <a:rPr lang="fr-FR" altLang="tr-TR" sz="2100" dirty="0"/>
              <a:t>individu. Le reclus sera incapable de s</a:t>
            </a:r>
            <a:r>
              <a:rPr lang="fr-FR" altLang="en-US" sz="2100" dirty="0"/>
              <a:t>’</a:t>
            </a:r>
            <a:r>
              <a:rPr lang="fr-FR" altLang="tr-TR" sz="2100" dirty="0"/>
              <a:t>adapter à la société extérieure</a:t>
            </a:r>
          </a:p>
          <a:p>
            <a:pPr marL="0" indent="0">
              <a:lnSpc>
                <a:spcPct val="80000"/>
              </a:lnSpc>
              <a:buNone/>
            </a:pPr>
            <a:endParaRPr lang="fr-FR" altLang="tr-TR" sz="2100" dirty="0"/>
          </a:p>
          <a:p>
            <a:pPr marL="0" indent="0">
              <a:lnSpc>
                <a:spcPct val="80000"/>
              </a:lnSpc>
            </a:pPr>
            <a:endParaRPr lang="fr-FR" altLang="tr-TR" sz="1800" dirty="0"/>
          </a:p>
        </p:txBody>
      </p:sp>
      <p:sp>
        <p:nvSpPr>
          <p:cNvPr id="38916" name="Slayt Numarası Yer Tutucusu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32" indent="-285744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2971" indent="-228594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160" indent="-228594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349" indent="-228594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671BAB-3946-429A-AA99-FBCF2421B091}" type="slidenum">
              <a:rPr lang="tr-TR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34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vie sociale comme un théâtre</a:t>
            </a:r>
            <a:endParaRPr lang="en-US" altLang="tr-TR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fr-FR" altLang="tr-TR" sz="2200" dirty="0"/>
              <a:t>Le monde social est un théâtre et l'interaction une représentation. </a:t>
            </a:r>
            <a:r>
              <a:rPr lang="fr-FR" altLang="tr-TR" sz="2200" b="1" dirty="0"/>
              <a:t>« l'acteur doit agir de façon à donner, intentionnellement ou non, une expression de lui-même, et les autres à leur tour doivent en retirer une certaine impression »</a:t>
            </a:r>
          </a:p>
          <a:p>
            <a:pPr>
              <a:lnSpc>
                <a:spcPct val="80000"/>
              </a:lnSpc>
            </a:pPr>
            <a:r>
              <a:rPr lang="fr-FR" altLang="tr-TR" sz="2200" dirty="0"/>
              <a:t>Chaque individu doit jouer des rôles multiples au cours des interactions quotidiennes et au cours de la vie. Les interactions se déroulent comme des représentations théâtrales</a:t>
            </a:r>
          </a:p>
          <a:p>
            <a:pPr>
              <a:lnSpc>
                <a:spcPct val="80000"/>
              </a:lnSpc>
            </a:pPr>
            <a:r>
              <a:rPr lang="fr-FR" altLang="tr-TR" sz="2200" dirty="0"/>
              <a:t>La face, c</a:t>
            </a:r>
            <a:r>
              <a:rPr lang="fr-FR" altLang="en-US" sz="2200" dirty="0"/>
              <a:t>’</a:t>
            </a:r>
            <a:r>
              <a:rPr lang="fr-FR" altLang="tr-TR" sz="2200" dirty="0"/>
              <a:t>est l</a:t>
            </a:r>
            <a:r>
              <a:rPr lang="fr-FR" altLang="en-US" sz="2200" dirty="0"/>
              <a:t>’</a:t>
            </a:r>
            <a:r>
              <a:rPr lang="fr-FR" altLang="tr-TR" sz="2200" dirty="0"/>
              <a:t>impression qu</a:t>
            </a:r>
            <a:r>
              <a:rPr lang="fr-FR" altLang="en-US" sz="2200" dirty="0"/>
              <a:t>’</a:t>
            </a:r>
            <a:r>
              <a:rPr lang="fr-FR" altLang="tr-TR" sz="2200" dirty="0"/>
              <a:t>on veut donner pour être conforme au rôle joué. Garder la face; faire bonne figure ; ne pas perdre la face : la valeur sociale positive de </a:t>
            </a:r>
            <a:r>
              <a:rPr lang="fr-FR" altLang="tr-TR" sz="2200" dirty="0" smtClean="0"/>
              <a:t>l</a:t>
            </a:r>
            <a:r>
              <a:rPr lang="fr-FR" altLang="en-US" sz="2200" dirty="0" smtClean="0"/>
              <a:t>’</a:t>
            </a:r>
            <a:r>
              <a:rPr lang="fr-FR" altLang="tr-TR" sz="2200" dirty="0" smtClean="0"/>
              <a:t>individu</a:t>
            </a:r>
            <a:r>
              <a:rPr lang="tr-TR" altLang="tr-TR" sz="2200" dirty="0" smtClean="0"/>
              <a:t>…</a:t>
            </a:r>
            <a:endParaRPr lang="fr-FR" altLang="tr-TR" sz="2200" dirty="0"/>
          </a:p>
          <a:p>
            <a:pPr>
              <a:lnSpc>
                <a:spcPct val="80000"/>
              </a:lnSpc>
            </a:pPr>
            <a:r>
              <a:rPr lang="fr-FR" altLang="tr-TR" sz="2200" dirty="0" smtClean="0"/>
              <a:t>Les </a:t>
            </a:r>
            <a:r>
              <a:rPr lang="fr-FR" altLang="tr-TR" sz="2200" dirty="0"/>
              <a:t>lieux de l</a:t>
            </a:r>
            <a:r>
              <a:rPr lang="fr-FR" altLang="en-US" sz="2200" dirty="0"/>
              <a:t>’</a:t>
            </a:r>
            <a:r>
              <a:rPr lang="fr-FR" altLang="tr-TR" sz="2200" dirty="0"/>
              <a:t>interaction sont analysés par la distinction des régions antérieures (la scène) et des régions postérieures (les coulisses)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fr-FR" altLang="tr-TR" sz="2200" dirty="0"/>
              <a:t>Exemple : une salle de classe ou un dîner </a:t>
            </a:r>
          </a:p>
        </p:txBody>
      </p:sp>
      <p:sp>
        <p:nvSpPr>
          <p:cNvPr id="39940" name="Slayt Numarası Yer Tutucusu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32" indent="-285744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2971" indent="-228594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160" indent="-228594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349" indent="-228594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A4AAAF-7386-4BF7-8B89-54BF588FCBC1}" type="slidenum">
              <a:rPr lang="tr-TR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14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Unvan 1"/>
          <p:cNvSpPr>
            <a:spLocks noGrp="1"/>
          </p:cNvSpPr>
          <p:nvPr>
            <p:ph type="title"/>
          </p:nvPr>
        </p:nvSpPr>
        <p:spPr>
          <a:xfrm>
            <a:off x="2700339" y="274641"/>
            <a:ext cx="5986463" cy="706437"/>
          </a:xfrm>
        </p:spPr>
        <p:txBody>
          <a:bodyPr/>
          <a:lstStyle/>
          <a:p>
            <a:r>
              <a:rPr lang="tr-TR" altLang="tr-TR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monde est une cérémonie</a:t>
            </a:r>
            <a:endParaRPr lang="fr-FR" altLang="tr-TR" sz="3600" b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63" name="İçerik Yer Tutucusu 2"/>
          <p:cNvSpPr>
            <a:spLocks noGrp="1"/>
          </p:cNvSpPr>
          <p:nvPr>
            <p:ph idx="1"/>
          </p:nvPr>
        </p:nvSpPr>
        <p:spPr>
          <a:xfrm>
            <a:off x="2700341" y="1111254"/>
            <a:ext cx="6097587" cy="5421313"/>
          </a:xfrm>
        </p:spPr>
        <p:txBody>
          <a:bodyPr/>
          <a:lstStyle/>
          <a:p>
            <a:pPr marL="0" indent="0" algn="just">
              <a:buNone/>
            </a:pPr>
            <a:r>
              <a:rPr lang="fr-FR" altLang="tr-TR" sz="1900" b="1" i="1" dirty="0"/>
              <a:t>La mise en scène de la vie quotidienne, tome I. La présentation de soi,  </a:t>
            </a:r>
            <a:r>
              <a:rPr lang="fr-FR" altLang="tr-TR" sz="1900" dirty="0"/>
              <a:t>(1959) traduit en français en 1973</a:t>
            </a:r>
            <a:endParaRPr lang="fr-FR" altLang="tr-TR" sz="1900" b="1" i="1" dirty="0"/>
          </a:p>
          <a:p>
            <a:pPr marL="0" indent="0" algn="just"/>
            <a:r>
              <a:rPr lang="fr-FR" altLang="tr-TR" sz="1900" dirty="0" smtClean="0"/>
              <a:t>Goffman </a:t>
            </a:r>
            <a:r>
              <a:rPr lang="fr-FR" altLang="tr-TR" sz="1900" dirty="0"/>
              <a:t>définit </a:t>
            </a:r>
            <a:r>
              <a:rPr lang="fr-FR" altLang="tr-TR" sz="1900" b="1" dirty="0"/>
              <a:t>les rites d</a:t>
            </a:r>
            <a:r>
              <a:rPr lang="fr-FR" altLang="en-US" sz="1900" b="1" dirty="0"/>
              <a:t>’</a:t>
            </a:r>
            <a:r>
              <a:rPr lang="fr-FR" altLang="tr-TR" sz="1900" b="1" dirty="0"/>
              <a:t>interaction</a:t>
            </a:r>
            <a:r>
              <a:rPr lang="fr-FR" altLang="tr-TR" sz="1900" dirty="0"/>
              <a:t> comme des occasions d</a:t>
            </a:r>
            <a:r>
              <a:rPr lang="fr-FR" altLang="en-US" sz="1900" dirty="0"/>
              <a:t>’</a:t>
            </a:r>
            <a:r>
              <a:rPr lang="fr-FR" altLang="tr-TR" sz="1900" dirty="0"/>
              <a:t>affirmer l</a:t>
            </a:r>
            <a:r>
              <a:rPr lang="fr-FR" altLang="en-US" sz="1900" dirty="0"/>
              <a:t>’</a:t>
            </a:r>
            <a:r>
              <a:rPr lang="fr-FR" altLang="tr-TR" sz="1900" dirty="0"/>
              <a:t>ordre moral et social.</a:t>
            </a:r>
          </a:p>
          <a:p>
            <a:pPr marL="0" indent="0" algn="just"/>
            <a:r>
              <a:rPr lang="fr-FR" altLang="tr-TR" sz="1900" dirty="0"/>
              <a:t>Dans toutes les rencontres face-à-face, les individus suivent des </a:t>
            </a:r>
            <a:r>
              <a:rPr lang="fr-FR" altLang="tr-TR" sz="1900" b="1" dirty="0"/>
              <a:t>lignes de conduite </a:t>
            </a:r>
            <a:r>
              <a:rPr lang="fr-FR" altLang="tr-TR" sz="1900" dirty="0"/>
              <a:t>implicites et tacites.</a:t>
            </a:r>
          </a:p>
          <a:p>
            <a:pPr marL="0" indent="0" algn="just"/>
            <a:r>
              <a:rPr lang="fr-FR" altLang="tr-TR" sz="1900" dirty="0"/>
              <a:t>Ce sont les « règles cérémonielles » même si elles n</a:t>
            </a:r>
            <a:r>
              <a:rPr lang="fr-FR" altLang="en-US" sz="1900" dirty="0"/>
              <a:t>’</a:t>
            </a:r>
            <a:r>
              <a:rPr lang="fr-FR" altLang="tr-TR" sz="1900" dirty="0"/>
              <a:t>ont pas de dimension solennelle. </a:t>
            </a:r>
          </a:p>
          <a:p>
            <a:pPr marL="0" indent="0" algn="just"/>
            <a:r>
              <a:rPr lang="fr-FR" altLang="tr-TR" sz="1900" dirty="0"/>
              <a:t>Les individus disposent d</a:t>
            </a:r>
            <a:r>
              <a:rPr lang="fr-FR" altLang="en-US" sz="1900" dirty="0"/>
              <a:t>’</a:t>
            </a:r>
            <a:r>
              <a:rPr lang="fr-FR" altLang="tr-TR" sz="1900" dirty="0"/>
              <a:t>un « répertoire symbolique »</a:t>
            </a:r>
          </a:p>
          <a:p>
            <a:pPr marL="0" indent="0" algn="just"/>
            <a:r>
              <a:rPr lang="fr-FR" altLang="tr-TR" sz="1900" dirty="0"/>
              <a:t>Goffman analyse les interactions les plus ordinaires : </a:t>
            </a:r>
          </a:p>
          <a:p>
            <a:pPr marL="0" indent="0" algn="just">
              <a:buNone/>
            </a:pPr>
            <a:r>
              <a:rPr lang="fr-FR" altLang="tr-TR" sz="1900" dirty="0"/>
              <a:t>Les règles de bienséance lors d</a:t>
            </a:r>
            <a:r>
              <a:rPr lang="fr-FR" altLang="en-US" sz="1900" dirty="0"/>
              <a:t>’</a:t>
            </a:r>
            <a:r>
              <a:rPr lang="fr-FR" altLang="tr-TR" sz="1900" dirty="0"/>
              <a:t>un dîner, entrer dans un magasin pour faire les courses, aller au cinéma, avoir un rendez-vous amoureux, traverser la chaussée…</a:t>
            </a:r>
          </a:p>
          <a:p>
            <a:pPr marL="0" indent="0" algn="just"/>
            <a:r>
              <a:rPr lang="fr-FR" altLang="en-US" sz="1900" b="1" dirty="0"/>
              <a:t>“</a:t>
            </a:r>
            <a:r>
              <a:rPr lang="fr-FR" altLang="tr-TR" sz="1900" b="1" dirty="0"/>
              <a:t>La fonction essentielle de l</a:t>
            </a:r>
            <a:r>
              <a:rPr lang="fr-FR" altLang="en-US" sz="1900" b="1" dirty="0"/>
              <a:t>’</a:t>
            </a:r>
            <a:r>
              <a:rPr lang="fr-FR" altLang="tr-TR" sz="1900" b="1" dirty="0"/>
              <a:t>activité rituelle est de permettre l</a:t>
            </a:r>
            <a:r>
              <a:rPr lang="fr-FR" altLang="en-US" sz="1900" b="1" dirty="0"/>
              <a:t>’</a:t>
            </a:r>
            <a:r>
              <a:rPr lang="fr-FR" altLang="tr-TR" sz="1900" b="1" dirty="0"/>
              <a:t>existence de rencontres autocontrôlées afin de garantir le maintien des sociétés</a:t>
            </a:r>
            <a:r>
              <a:rPr lang="fr-FR" altLang="en-US" sz="1900" b="1" dirty="0"/>
              <a:t>”</a:t>
            </a:r>
            <a:endParaRPr lang="fr-FR" altLang="tr-TR" sz="1100" b="1" dirty="0"/>
          </a:p>
        </p:txBody>
      </p:sp>
      <p:sp>
        <p:nvSpPr>
          <p:cNvPr id="40964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32" indent="-285744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2971" indent="-228594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160" indent="-228594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349" indent="-228594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881FC6A-3E0B-462E-9F95-75857A0B0929}" type="slidenum">
              <a:rPr lang="tr-TR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tr-TR" sz="1200">
              <a:solidFill>
                <a:srgbClr val="898989"/>
              </a:solidFill>
            </a:endParaRPr>
          </a:p>
        </p:txBody>
      </p:sp>
      <p:pic>
        <p:nvPicPr>
          <p:cNvPr id="40965" name="Picture 4" descr="La Mise En Scene De La Vie Quotidienne T.1 - Intérieur - Format classiq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404817"/>
            <a:ext cx="2701925" cy="381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994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Unvan 1"/>
          <p:cNvSpPr>
            <a:spLocks noGrp="1"/>
          </p:cNvSpPr>
          <p:nvPr>
            <p:ph type="title"/>
          </p:nvPr>
        </p:nvSpPr>
        <p:spPr>
          <a:xfrm>
            <a:off x="2916238" y="309563"/>
            <a:ext cx="5770563" cy="622300"/>
          </a:xfrm>
        </p:spPr>
        <p:txBody>
          <a:bodyPr/>
          <a:lstStyle/>
          <a:p>
            <a:r>
              <a:rPr lang="tr-TR" altLang="tr-TR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Stigmate, normalité, identité</a:t>
            </a:r>
            <a:endParaRPr lang="fr-FR" altLang="tr-TR" sz="3600" b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987" name="İçerik Yer Tutucusu 2"/>
          <p:cNvSpPr>
            <a:spLocks noGrp="1"/>
          </p:cNvSpPr>
          <p:nvPr>
            <p:ph idx="1"/>
          </p:nvPr>
        </p:nvSpPr>
        <p:spPr>
          <a:xfrm>
            <a:off x="2568575" y="1039817"/>
            <a:ext cx="6402388" cy="5519737"/>
          </a:xfrm>
        </p:spPr>
        <p:txBody>
          <a:bodyPr/>
          <a:lstStyle/>
          <a:p>
            <a:r>
              <a:rPr lang="fr-FR" altLang="tr-TR" sz="1800" b="1" i="1" dirty="0"/>
              <a:t>Stigmate, les usages sociaux des handicaps</a:t>
            </a:r>
            <a:r>
              <a:rPr lang="fr-FR" altLang="tr-TR" sz="1800" dirty="0"/>
              <a:t> (1963) traduit en français en 1975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altLang="tr-TR" sz="1800" dirty="0"/>
              <a:t>Stigmate signifie une marque laissée sur le corps.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altLang="tr-TR" sz="1800" dirty="0"/>
              <a:t>Le stigmate chez Goffman, c</a:t>
            </a:r>
            <a:r>
              <a:rPr lang="fr-FR" altLang="en-US" sz="1800" dirty="0"/>
              <a:t>’</a:t>
            </a:r>
            <a:r>
              <a:rPr lang="fr-FR" altLang="tr-TR" sz="1800" dirty="0"/>
              <a:t>est un attribut social dévalorisant – qu</a:t>
            </a:r>
            <a:r>
              <a:rPr lang="fr-FR" altLang="en-US" sz="1800" dirty="0"/>
              <a:t>’</a:t>
            </a:r>
            <a:r>
              <a:rPr lang="fr-FR" altLang="tr-TR" sz="1800" dirty="0"/>
              <a:t>il soit corporel ou non (handicapé, juif, homosexuel).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altLang="tr-TR" sz="1800" b="1" dirty="0">
                <a:solidFill>
                  <a:srgbClr val="C00000"/>
                </a:solidFill>
              </a:rPr>
              <a:t>Cet attribut constitue un écart par rapport aux attentes normatives des autres à propos de son identité. Chaque individu est plus au moins stigmatisé en fonctions de circonstances, mais certaines personnes le sont plus que les autres.</a:t>
            </a:r>
          </a:p>
          <a:p>
            <a:r>
              <a:rPr lang="fr-FR" altLang="tr-TR" sz="1800" dirty="0"/>
              <a:t>Le stigmate </a:t>
            </a:r>
            <a:r>
              <a:rPr lang="fr-FR" altLang="tr-TR" sz="1800" b="1" dirty="0"/>
              <a:t>s</a:t>
            </a:r>
            <a:r>
              <a:rPr lang="fr-FR" altLang="en-US" sz="1800" b="1" dirty="0"/>
              <a:t>’</a:t>
            </a:r>
            <a:r>
              <a:rPr lang="fr-FR" altLang="tr-TR" sz="1800" b="1" dirty="0"/>
              <a:t>analyse donc en termes relationnels</a:t>
            </a:r>
            <a:r>
              <a:rPr lang="fr-FR" altLang="tr-TR" sz="1800" dirty="0"/>
              <a:t>. </a:t>
            </a:r>
            <a:endParaRPr lang="tr-TR" altLang="tr-TR" sz="1800" dirty="0" smtClean="0"/>
          </a:p>
          <a:p>
            <a:r>
              <a:rPr lang="fr-FR" altLang="tr-TR" sz="1800" dirty="0" smtClean="0"/>
              <a:t>Jeux </a:t>
            </a:r>
            <a:r>
              <a:rPr lang="fr-FR" altLang="tr-TR" sz="1800" dirty="0"/>
              <a:t>possibles de </a:t>
            </a:r>
            <a:r>
              <a:rPr lang="fr-FR" altLang="tr-TR" sz="1800" b="1" dirty="0"/>
              <a:t>négociations identitaires :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altLang="tr-TR" sz="1800" dirty="0"/>
              <a:t>« Lorsque la différence n</a:t>
            </a:r>
            <a:r>
              <a:rPr lang="fr-FR" altLang="en-US" sz="1800" dirty="0"/>
              <a:t>’</a:t>
            </a:r>
            <a:r>
              <a:rPr lang="fr-FR" altLang="tr-TR" sz="1800" dirty="0"/>
              <a:t>est ni immédiatement apparente, ni déjà connue, lorsqu</a:t>
            </a:r>
            <a:r>
              <a:rPr lang="fr-FR" altLang="en-US" sz="1800" dirty="0"/>
              <a:t>’</a:t>
            </a:r>
            <a:r>
              <a:rPr lang="fr-FR" altLang="tr-TR" sz="1800" dirty="0"/>
              <a:t>en deux mots, l</a:t>
            </a:r>
            <a:r>
              <a:rPr lang="fr-FR" altLang="en-US" sz="1800" dirty="0"/>
              <a:t>’</a:t>
            </a:r>
            <a:r>
              <a:rPr lang="fr-FR" altLang="tr-TR" sz="1800" dirty="0"/>
              <a:t>individu n</a:t>
            </a:r>
            <a:r>
              <a:rPr lang="fr-FR" altLang="en-US" sz="1800" dirty="0"/>
              <a:t>’</a:t>
            </a:r>
            <a:r>
              <a:rPr lang="fr-FR" altLang="tr-TR" sz="1800" dirty="0"/>
              <a:t>est pas discrédité, mais bien </a:t>
            </a:r>
            <a:r>
              <a:rPr lang="fr-FR" altLang="tr-TR" sz="1800" dirty="0" err="1"/>
              <a:t>discréditable</a:t>
            </a:r>
            <a:r>
              <a:rPr lang="fr-FR" altLang="tr-TR" sz="1800" dirty="0"/>
              <a:t>. »</a:t>
            </a:r>
          </a:p>
        </p:txBody>
      </p:sp>
      <p:sp>
        <p:nvSpPr>
          <p:cNvPr id="41988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32" indent="-285744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2971" indent="-228594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160" indent="-228594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349" indent="-228594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73D13D-8108-4004-9279-E13CB2EADE8D}" type="slidenum">
              <a:rPr lang="tr-TR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tr-TR" sz="1200">
              <a:solidFill>
                <a:srgbClr val="898989"/>
              </a:solidFill>
            </a:endParaRPr>
          </a:p>
        </p:txBody>
      </p:sp>
      <p:pic>
        <p:nvPicPr>
          <p:cNvPr id="41989" name="Picture 2" descr="damga-erving-goff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4" y="4764"/>
            <a:ext cx="2571751" cy="401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254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pPr algn="ctr"/>
            <a:r>
              <a:rPr lang="tr-TR" altLang="tr-TR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Genèse</a:t>
            </a:r>
            <a:r>
              <a:rPr lang="tr-TR" altLang="tr-T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tr-TR" altLang="tr-TR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société</a:t>
            </a:r>
            <a:r>
              <a:rPr lang="tr-TR" altLang="tr-T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disciplinaire</a:t>
            </a:r>
            <a:endParaRPr lang="fr-FR" altLang="tr-TR" sz="3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2 İçerik Yer Tutucusu"/>
          <p:cNvSpPr>
            <a:spLocks noGrp="1"/>
          </p:cNvSpPr>
          <p:nvPr>
            <p:ph idx="1"/>
          </p:nvPr>
        </p:nvSpPr>
        <p:spPr>
          <a:xfrm>
            <a:off x="0" y="4005262"/>
            <a:ext cx="9144000" cy="2351089"/>
          </a:xfrm>
        </p:spPr>
        <p:txBody>
          <a:bodyPr>
            <a:normAutofit lnSpcReduction="10000"/>
          </a:bodyPr>
          <a:lstStyle/>
          <a:p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se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multipliant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machines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à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controler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à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dresser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corps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sont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prison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l’usine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l’école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vont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créer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nouvel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société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disciplinaire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société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disciplinaire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répond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à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diverses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mutations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majeures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démographique,économique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politique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technologique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auxquelles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l’Ancien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Régime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pouvait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faire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face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faut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notamment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articuler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manière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optimale la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croissance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démographique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avec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développement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système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La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réponse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à ce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problème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prend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tr-TR" alt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forme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d’une</a:t>
            </a:r>
            <a:r>
              <a:rPr lang="tr-TR" altLang="tr-T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microphysique</a:t>
            </a:r>
            <a:r>
              <a:rPr lang="tr-TR" altLang="tr-T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tr-TR" altLang="tr-T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pouvoir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fr-FR" alt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20" name="Picture 5" descr="http://www.sud-vd.ch/publications/images/entreprise_eco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49275"/>
            <a:ext cx="4949825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84532F-536B-4C00-B701-11655243A09C}" type="slidenum">
              <a:rPr lang="fr-FR" altLang="tr-T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fr-FR" altLang="tr-TR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19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59113" y="274638"/>
            <a:ext cx="360045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Société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disciplinaire</a:t>
            </a:r>
            <a:endParaRPr lang="fr-FR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37766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/>
              <a:t>Surveiller</a:t>
            </a:r>
            <a:r>
              <a:rPr lang="tr-TR" dirty="0" smtClean="0"/>
              <a:t> et </a:t>
            </a:r>
            <a:r>
              <a:rPr lang="tr-TR" dirty="0" err="1" smtClean="0"/>
              <a:t>punir</a:t>
            </a:r>
            <a:r>
              <a:rPr lang="tr-TR" dirty="0" smtClean="0"/>
              <a:t> (1975)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/>
              <a:t>Comment</a:t>
            </a:r>
            <a:r>
              <a:rPr lang="tr-TR" dirty="0" smtClean="0"/>
              <a:t> et </a:t>
            </a:r>
            <a:r>
              <a:rPr lang="tr-TR" dirty="0" err="1" smtClean="0"/>
              <a:t>pourquoi</a:t>
            </a:r>
            <a:r>
              <a:rPr lang="tr-TR" dirty="0" smtClean="0"/>
              <a:t> à </a:t>
            </a:r>
            <a:r>
              <a:rPr lang="tr-TR" dirty="0" err="1" smtClean="0"/>
              <a:t>l’Age</a:t>
            </a:r>
            <a:r>
              <a:rPr lang="tr-TR" dirty="0" smtClean="0"/>
              <a:t> </a:t>
            </a:r>
            <a:r>
              <a:rPr lang="tr-TR" dirty="0" err="1" smtClean="0"/>
              <a:t>Classique</a:t>
            </a:r>
            <a:r>
              <a:rPr lang="tr-TR" dirty="0" smtClean="0"/>
              <a:t> </a:t>
            </a:r>
            <a:r>
              <a:rPr lang="tr-TR" dirty="0" err="1" smtClean="0"/>
              <a:t>entre</a:t>
            </a:r>
            <a:r>
              <a:rPr lang="tr-TR" dirty="0" smtClean="0"/>
              <a:t> </a:t>
            </a:r>
            <a:r>
              <a:rPr lang="tr-TR" dirty="0" err="1" smtClean="0"/>
              <a:t>XVIIe</a:t>
            </a:r>
            <a:r>
              <a:rPr lang="tr-TR" dirty="0" smtClean="0"/>
              <a:t> et </a:t>
            </a:r>
            <a:r>
              <a:rPr lang="tr-TR" dirty="0" err="1" smtClean="0"/>
              <a:t>XIXe</a:t>
            </a:r>
            <a:r>
              <a:rPr lang="tr-TR" dirty="0" smtClean="0"/>
              <a:t> s. “</a:t>
            </a:r>
            <a:r>
              <a:rPr lang="tr-TR" b="1" dirty="0" err="1" smtClean="0"/>
              <a:t>enfouissement</a:t>
            </a:r>
            <a:r>
              <a:rPr lang="tr-TR" b="1" dirty="0" smtClean="0"/>
              <a:t> </a:t>
            </a:r>
            <a:r>
              <a:rPr lang="tr-TR" b="1" dirty="0" err="1" smtClean="0"/>
              <a:t>bureaucratique</a:t>
            </a:r>
            <a:r>
              <a:rPr lang="tr-TR" b="1" dirty="0" smtClean="0"/>
              <a:t> de la </a:t>
            </a:r>
            <a:r>
              <a:rPr lang="tr-TR" b="1" dirty="0" err="1" smtClean="0"/>
              <a:t>peine</a:t>
            </a:r>
            <a:r>
              <a:rPr lang="tr-TR" b="1" dirty="0" smtClean="0"/>
              <a:t>” a </a:t>
            </a:r>
            <a:r>
              <a:rPr lang="tr-TR" b="1" dirty="0" err="1" smtClean="0"/>
              <a:t>remplacé</a:t>
            </a:r>
            <a:r>
              <a:rPr lang="tr-TR" b="1" dirty="0" smtClean="0"/>
              <a:t> </a:t>
            </a:r>
            <a:r>
              <a:rPr lang="tr-TR" b="1" dirty="0" err="1" smtClean="0"/>
              <a:t>le</a:t>
            </a:r>
            <a:r>
              <a:rPr lang="tr-TR" b="1" dirty="0" smtClean="0"/>
              <a:t> “</a:t>
            </a:r>
            <a:r>
              <a:rPr lang="tr-TR" b="1" dirty="0" err="1" smtClean="0"/>
              <a:t>chatiment</a:t>
            </a:r>
            <a:r>
              <a:rPr lang="tr-TR" b="1" dirty="0" smtClean="0"/>
              <a:t> </a:t>
            </a:r>
            <a:r>
              <a:rPr lang="tr-TR" b="1" dirty="0" err="1" smtClean="0"/>
              <a:t>spectacle</a:t>
            </a:r>
            <a:r>
              <a:rPr lang="tr-TR" b="1" dirty="0" smtClean="0"/>
              <a:t>” </a:t>
            </a:r>
            <a:r>
              <a:rPr lang="tr-TR" b="1" dirty="0" err="1" smtClean="0"/>
              <a:t>XIXe</a:t>
            </a:r>
            <a:r>
              <a:rPr lang="tr-TR" b="1" dirty="0" smtClean="0"/>
              <a:t> s.,</a:t>
            </a:r>
            <a:r>
              <a:rPr lang="tr-TR" dirty="0" smtClean="0"/>
              <a:t> </a:t>
            </a:r>
            <a:r>
              <a:rPr lang="tr-TR" dirty="0" err="1" smtClean="0"/>
              <a:t>pratiques</a:t>
            </a:r>
            <a:r>
              <a:rPr lang="tr-TR" dirty="0" smtClean="0"/>
              <a:t> </a:t>
            </a:r>
            <a:r>
              <a:rPr lang="tr-TR" dirty="0" err="1" smtClean="0"/>
              <a:t>punitives</a:t>
            </a:r>
            <a:r>
              <a:rPr lang="tr-TR" dirty="0" smtClean="0"/>
              <a:t> </a:t>
            </a:r>
            <a:r>
              <a:rPr lang="tr-TR" dirty="0" err="1" smtClean="0"/>
              <a:t>plus</a:t>
            </a:r>
            <a:r>
              <a:rPr lang="tr-TR" dirty="0" smtClean="0"/>
              <a:t> </a:t>
            </a:r>
            <a:r>
              <a:rPr lang="tr-TR" dirty="0" err="1" smtClean="0"/>
              <a:t>pudiques</a:t>
            </a:r>
            <a:r>
              <a:rPr lang="tr-TR" dirty="0" smtClean="0"/>
              <a:t>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“</a:t>
            </a:r>
            <a:r>
              <a:rPr lang="tr-TR" b="1" dirty="0" err="1" smtClean="0"/>
              <a:t>Du</a:t>
            </a:r>
            <a:r>
              <a:rPr lang="tr-TR" b="1" dirty="0" smtClean="0"/>
              <a:t> </a:t>
            </a:r>
            <a:r>
              <a:rPr lang="tr-TR" b="1" dirty="0" err="1" smtClean="0"/>
              <a:t>corps</a:t>
            </a:r>
            <a:r>
              <a:rPr lang="tr-TR" b="1" dirty="0" smtClean="0"/>
              <a:t> </a:t>
            </a:r>
            <a:r>
              <a:rPr lang="tr-TR" b="1" dirty="0" err="1" smtClean="0"/>
              <a:t>supplicié</a:t>
            </a:r>
            <a:r>
              <a:rPr lang="tr-TR" b="1" dirty="0" smtClean="0"/>
              <a:t>, </a:t>
            </a:r>
            <a:r>
              <a:rPr lang="tr-TR" b="1" dirty="0" err="1" smtClean="0"/>
              <a:t>au</a:t>
            </a:r>
            <a:r>
              <a:rPr lang="tr-TR" b="1" dirty="0" smtClean="0"/>
              <a:t> </a:t>
            </a:r>
            <a:r>
              <a:rPr lang="tr-TR" b="1" dirty="0" err="1" smtClean="0"/>
              <a:t>corps</a:t>
            </a:r>
            <a:r>
              <a:rPr lang="tr-TR" b="1" dirty="0" smtClean="0"/>
              <a:t> </a:t>
            </a:r>
            <a:r>
              <a:rPr lang="tr-TR" b="1" dirty="0" err="1" smtClean="0"/>
              <a:t>assujetti</a:t>
            </a:r>
            <a:r>
              <a:rPr lang="tr-TR" b="1" dirty="0" smtClean="0"/>
              <a:t> à travers </a:t>
            </a:r>
            <a:r>
              <a:rPr lang="tr-TR" b="1" dirty="0" err="1" smtClean="0"/>
              <a:t>lequel</a:t>
            </a:r>
            <a:r>
              <a:rPr lang="tr-TR" b="1" dirty="0" smtClean="0"/>
              <a:t> on </a:t>
            </a:r>
            <a:r>
              <a:rPr lang="tr-TR" b="1" dirty="0" err="1" smtClean="0"/>
              <a:t>vise</a:t>
            </a:r>
            <a:r>
              <a:rPr lang="tr-TR" b="1" dirty="0" smtClean="0"/>
              <a:t> </a:t>
            </a:r>
            <a:r>
              <a:rPr lang="tr-TR" b="1" dirty="0" err="1" smtClean="0"/>
              <a:t>le</a:t>
            </a:r>
            <a:r>
              <a:rPr lang="tr-TR" b="1" dirty="0" smtClean="0"/>
              <a:t> </a:t>
            </a:r>
            <a:r>
              <a:rPr lang="tr-TR" b="1" dirty="0" err="1" smtClean="0"/>
              <a:t>controle</a:t>
            </a:r>
            <a:r>
              <a:rPr lang="tr-TR" b="1" dirty="0" smtClean="0"/>
              <a:t> </a:t>
            </a:r>
            <a:r>
              <a:rPr lang="tr-TR" b="1" dirty="0" err="1" smtClean="0"/>
              <a:t>des</a:t>
            </a:r>
            <a:r>
              <a:rPr lang="tr-TR" b="1" dirty="0" smtClean="0"/>
              <a:t> </a:t>
            </a:r>
            <a:r>
              <a:rPr lang="tr-TR" b="1" dirty="0" err="1" smtClean="0"/>
              <a:t>ames</a:t>
            </a:r>
            <a:r>
              <a:rPr lang="tr-TR" dirty="0" smtClean="0"/>
              <a:t>”.  </a:t>
            </a:r>
            <a:endParaRPr lang="fr-FR" dirty="0" smtClean="0"/>
          </a:p>
        </p:txBody>
      </p:sp>
      <p:pic>
        <p:nvPicPr>
          <p:cNvPr id="10244" name="3 Resim" descr="http://upload.wikimedia.org/wikipedia/commons/thumb/e/ec/Kilmainham_1.JPG/220px-Kilmainham_1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84513" cy="235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2" descr="Fichier:Panopticon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450" y="0"/>
            <a:ext cx="28765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6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F3EDDE-52F4-4971-80F9-39C7363DED18}" type="slidenum">
              <a:rPr lang="fr-FR" altLang="tr-T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fr-FR" altLang="tr-TR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4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8174156" cy="53562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Robert K. </a:t>
            </a:r>
            <a:r>
              <a:rPr lang="tr-TR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Merton</a:t>
            </a:r>
            <a:endParaRPr lang="tr-TR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078173"/>
            <a:ext cx="7886700" cy="509879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écart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peut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objectifs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culturels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définis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 la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société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moyens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peut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mettre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oeuvre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satisfaire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distingue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cinq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possibles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Conformisme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Innovation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Ritualisme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Evasion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Rébellion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La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déviance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comportement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puisque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occupe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dans le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recours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ux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moyens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légitimes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s’avère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moins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probable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couches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basses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société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conduits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à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adopter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comportement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l’innovateur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c’est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-à-dire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devenir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délinquants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9261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>
          <a:xfrm>
            <a:off x="3203575" y="0"/>
            <a:ext cx="5940425" cy="6207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Société</a:t>
            </a:r>
            <a:r>
              <a:rPr lang="tr-TR" altLang="tr-TR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disciplinaire</a:t>
            </a:r>
            <a:endParaRPr lang="fr-FR" altLang="tr-TR" sz="4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2 İçerik Yer Tutucusu"/>
          <p:cNvSpPr>
            <a:spLocks noGrp="1"/>
          </p:cNvSpPr>
          <p:nvPr>
            <p:ph idx="1"/>
          </p:nvPr>
        </p:nvSpPr>
        <p:spPr>
          <a:xfrm>
            <a:off x="3132138" y="684213"/>
            <a:ext cx="6011862" cy="5608637"/>
          </a:xfrm>
        </p:spPr>
        <p:txBody>
          <a:bodyPr/>
          <a:lstStyle/>
          <a:p>
            <a:pPr eaLnBrk="1" hangingPunct="1"/>
            <a:r>
              <a:rPr lang="fr-F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agents de la règne universelle du normatif: professeur, éducateur, médecin,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policier. Cette société de surveillance doit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plus isoler les déviants.   </a:t>
            </a:r>
          </a:p>
          <a:p>
            <a:pPr eaLnBrk="1" hangingPunct="1"/>
            <a:r>
              <a:rPr lang="fr-FR" alt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incarceration</a:t>
            </a:r>
            <a:r>
              <a:rPr lang="fr-F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institution qui désigne les illégalités qui menace l’ordre bourgeois.  </a:t>
            </a:r>
          </a:p>
          <a:p>
            <a:pPr eaLnBrk="1" hangingPunct="1"/>
            <a:r>
              <a:rPr lang="fr-F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canalisant les délinquants et en stigmatisant, elle renforce le pouvoir des classes dominantes.</a:t>
            </a:r>
          </a:p>
          <a:p>
            <a:pPr eaLnBrk="1" hangingPunct="1"/>
            <a:endParaRPr lang="fr-FR" alt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8" name="Picture 5" descr="Us_incarceratio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67063" cy="465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8EEB69-C4DF-4346-87F6-7D55550C54C3}" type="slidenum">
              <a:rPr lang="fr-FR" altLang="tr-T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fr-FR" altLang="tr-TR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4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22229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Jean-</a:t>
            </a:r>
            <a:r>
              <a:rPr lang="tr-TR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Claude</a:t>
            </a:r>
            <a:r>
              <a:rPr lang="tr-T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Chamberdon</a:t>
            </a:r>
            <a:r>
              <a:rPr lang="tr-T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187355"/>
            <a:ext cx="7886700" cy="4989608"/>
          </a:xfrm>
        </p:spPr>
        <p:txBody>
          <a:bodyPr>
            <a:normAutofit/>
          </a:bodyPr>
          <a:lstStyle/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Critique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postulats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l’analyse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Merton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n’existe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pas de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définition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générique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déviant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peut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représenter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comportement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«normal» dans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certains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milieux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sociaux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mécanisme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qu’il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ait un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délinquant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il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faut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agents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diverses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qualifient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comportement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d’illicite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659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Başlık"/>
          <p:cNvSpPr>
            <a:spLocks noGrp="1"/>
          </p:cNvSpPr>
          <p:nvPr>
            <p:ph type="title"/>
          </p:nvPr>
        </p:nvSpPr>
        <p:spPr>
          <a:xfrm>
            <a:off x="1569492" y="3"/>
            <a:ext cx="7117307" cy="1000125"/>
          </a:xfrm>
        </p:spPr>
        <p:txBody>
          <a:bodyPr/>
          <a:lstStyle/>
          <a:p>
            <a:pPr algn="ctr"/>
            <a:r>
              <a:rPr lang="tr-TR" altLang="tr-TR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Crime</a:t>
            </a:r>
            <a:r>
              <a:rPr lang="tr-TR" altLang="tr-TR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tr-TR" altLang="tr-TR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délinquance</a:t>
            </a:r>
            <a:endParaRPr lang="tr-TR" altLang="tr-TR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1" name="2 İçerik Yer Tutucusu"/>
          <p:cNvSpPr>
            <a:spLocks noGrp="1"/>
          </p:cNvSpPr>
          <p:nvPr>
            <p:ph idx="1"/>
          </p:nvPr>
        </p:nvSpPr>
        <p:spPr>
          <a:xfrm>
            <a:off x="214316" y="1214442"/>
            <a:ext cx="8715375" cy="5286375"/>
          </a:xfrm>
        </p:spPr>
        <p:txBody>
          <a:bodyPr/>
          <a:lstStyle/>
          <a:p>
            <a:r>
              <a:rPr lang="fr-F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Après 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guerre des gangs de 1924, </a:t>
            </a:r>
            <a:r>
              <a:rPr lang="fr-F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Frederic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Trasher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réalise une étude sur les </a:t>
            </a:r>
            <a:r>
              <a:rPr lang="fr-F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gangs de quartier</a:t>
            </a:r>
            <a:r>
              <a:rPr lang="fr-F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qui décrit les bandes de jeunes comme une forme de réorganisation sociale. </a:t>
            </a:r>
          </a:p>
          <a:p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délinquance a 2 dimensions : le gang reflète la désorganisation de l</a:t>
            </a:r>
            <a:r>
              <a:rPr lang="fr-F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ensemble de la ville, en même temps qu</a:t>
            </a:r>
            <a:r>
              <a:rPr lang="fr-F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souci d</a:t>
            </a:r>
            <a:r>
              <a:rPr lang="fr-F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indépendance, de réorganisation sociale</a:t>
            </a:r>
          </a:p>
          <a:p>
            <a:r>
              <a:rPr lang="fr-F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l</a:t>
            </a:r>
            <a:r>
              <a:rPr lang="fr-FR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fr-F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étude des gangs de Chicago 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gangs de Chicago en 1927 représenteraient 25.000 jeunes. Les gangs occupent « la ceinture pauvreté » où la population change sans cesse ; où tout est désorganisé. Le gang est alors la réponse à la désorganisation sociale. </a:t>
            </a:r>
          </a:p>
          <a:p>
            <a:r>
              <a:rPr lang="fr-F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l</a:t>
            </a:r>
            <a:r>
              <a:rPr lang="fr-FR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fr-F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étude du crime organisé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 lien entre le crime et l</a:t>
            </a:r>
            <a:r>
              <a:rPr lang="fr-F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 sociale de la ville? Le bon citoyen et le gangster sont les produits de l</a:t>
            </a:r>
            <a:r>
              <a:rPr lang="fr-F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environnement urbain.</a:t>
            </a:r>
          </a:p>
          <a:p>
            <a:endParaRPr lang="fr-F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32" indent="-285744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2971" indent="-228594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160" indent="-228594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349" indent="-228594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7FA3E5-8EF4-480C-A4DF-9D00F6D3115A}" type="slidenum">
              <a:rPr lang="tr-TR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tr-TR" sz="1200">
              <a:solidFill>
                <a:srgbClr val="898989"/>
              </a:solidFill>
            </a:endParaRPr>
          </a:p>
        </p:txBody>
      </p:sp>
      <p:pic>
        <p:nvPicPr>
          <p:cNvPr id="22533" name="Picture 5" descr="http://t3.gstatic.com/images?q=tbn:M9cfhyQLoDypZM:http://blog.rogersbroadcasting.com/laynemitchell/files/2008/12/crim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42875"/>
            <a:ext cx="1143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924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Unvan 1"/>
          <p:cNvSpPr>
            <a:spLocks noGrp="1"/>
          </p:cNvSpPr>
          <p:nvPr>
            <p:ph type="title"/>
          </p:nvPr>
        </p:nvSpPr>
        <p:spPr>
          <a:xfrm>
            <a:off x="2700338" y="3"/>
            <a:ext cx="6380163" cy="83661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dirty="0">
                <a:ea typeface="ＭＳ Ｐゴシック" charset="0"/>
                <a:cs typeface="+mj-cs"/>
              </a:rPr>
              <a:t/>
            </a:r>
            <a:br>
              <a:rPr lang="tr-TR" dirty="0">
                <a:ea typeface="ＭＳ Ｐゴシック" charset="0"/>
                <a:cs typeface="+mj-cs"/>
              </a:rPr>
            </a:br>
            <a:r>
              <a:rPr lang="fr-FR" sz="4000" b="1" dirty="0">
                <a:solidFill>
                  <a:srgbClr val="C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Howard Becker</a:t>
            </a:r>
            <a:r>
              <a:rPr lang="tr-TR" sz="4000" b="1" dirty="0">
                <a:solidFill>
                  <a:srgbClr val="C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 (1928 -) </a:t>
            </a:r>
            <a:br>
              <a:rPr lang="tr-TR" sz="4000" b="1" dirty="0">
                <a:solidFill>
                  <a:srgbClr val="C00000"/>
                </a:solidFill>
                <a:latin typeface="Times New Roman" charset="0"/>
                <a:ea typeface="ＭＳ Ｐゴシック" charset="0"/>
                <a:cs typeface="Times New Roman" charset="0"/>
              </a:rPr>
            </a:br>
            <a:endParaRPr lang="fr-FR" sz="4000" b="1" dirty="0">
              <a:solidFill>
                <a:srgbClr val="C00000"/>
              </a:solidFill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28675" name="İçerik Yer Tutucusu 2"/>
          <p:cNvSpPr>
            <a:spLocks noGrp="1"/>
          </p:cNvSpPr>
          <p:nvPr>
            <p:ph idx="1"/>
          </p:nvPr>
        </p:nvSpPr>
        <p:spPr>
          <a:xfrm>
            <a:off x="3059116" y="1052514"/>
            <a:ext cx="5627687" cy="507365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altLang="tr-TR" sz="2400" b="1" i="1" dirty="0"/>
              <a:t>Outsiders</a:t>
            </a:r>
            <a:r>
              <a:rPr lang="en-US" altLang="tr-TR" sz="2400" b="1" dirty="0"/>
              <a:t>, </a:t>
            </a:r>
            <a:r>
              <a:rPr lang="en-US" altLang="tr-TR" sz="2400" b="1" i="1" dirty="0"/>
              <a:t>Etudes de </a:t>
            </a:r>
            <a:r>
              <a:rPr lang="en-US" altLang="tr-TR" sz="2400" b="1" i="1" dirty="0" err="1"/>
              <a:t>sociologie</a:t>
            </a:r>
            <a:r>
              <a:rPr lang="en-US" altLang="tr-TR" sz="2400" b="1" i="1" dirty="0"/>
              <a:t> de la </a:t>
            </a:r>
            <a:r>
              <a:rPr lang="en-US" altLang="tr-TR" sz="2400" b="1" i="1" dirty="0" err="1"/>
              <a:t>déviance</a:t>
            </a:r>
            <a:r>
              <a:rPr lang="en-US" altLang="tr-TR" sz="2400" b="1" i="1" dirty="0"/>
              <a:t>, </a:t>
            </a:r>
            <a:r>
              <a:rPr lang="en-US" altLang="tr-TR" sz="1800" dirty="0"/>
              <a:t>1963 </a:t>
            </a:r>
            <a:r>
              <a:rPr lang="en-US" altLang="tr-TR" sz="1800" dirty="0" err="1"/>
              <a:t>traduit</a:t>
            </a:r>
            <a:r>
              <a:rPr lang="en-US" altLang="tr-TR" sz="1800" dirty="0"/>
              <a:t> </a:t>
            </a:r>
            <a:r>
              <a:rPr lang="en-US" altLang="tr-TR" sz="1800" dirty="0" err="1"/>
              <a:t>en</a:t>
            </a:r>
            <a:r>
              <a:rPr lang="en-US" altLang="tr-TR" sz="1800" dirty="0"/>
              <a:t> </a:t>
            </a:r>
            <a:r>
              <a:rPr lang="en-US" altLang="tr-TR" sz="1800" dirty="0" err="1"/>
              <a:t>français</a:t>
            </a:r>
            <a:r>
              <a:rPr lang="en-US" altLang="tr-TR" sz="1800" dirty="0"/>
              <a:t> </a:t>
            </a:r>
            <a:r>
              <a:rPr lang="en-US" altLang="tr-TR" sz="1800" dirty="0" err="1"/>
              <a:t>en</a:t>
            </a:r>
            <a:r>
              <a:rPr lang="en-US" altLang="tr-TR" sz="1800" dirty="0"/>
              <a:t> 1985</a:t>
            </a:r>
          </a:p>
          <a:p>
            <a:pPr marL="0" indent="0" algn="ctr">
              <a:buNone/>
            </a:pPr>
            <a:endParaRPr lang="en-US" altLang="tr-TR" sz="2400" b="1" dirty="0"/>
          </a:p>
          <a:p>
            <a:pPr marL="0" indent="0" algn="ctr">
              <a:buNone/>
            </a:pPr>
            <a:r>
              <a:rPr lang="fr-FR" altLang="tr-TR" sz="2400" dirty="0"/>
              <a:t>Tous les groupes sociaux instituent des normes et s</a:t>
            </a:r>
            <a:r>
              <a:rPr lang="fr-FR" altLang="en-US" sz="2400" dirty="0"/>
              <a:t>’</a:t>
            </a:r>
            <a:r>
              <a:rPr lang="fr-FR" altLang="tr-TR" sz="2400" dirty="0"/>
              <a:t>efforcent de les faire appliquer.</a:t>
            </a:r>
            <a:endParaRPr lang="en-US" altLang="tr-TR" sz="2400" dirty="0"/>
          </a:p>
          <a:p>
            <a:pPr marL="0" indent="0"/>
            <a:r>
              <a:rPr lang="fr-FR" altLang="tr-TR" sz="2400" dirty="0"/>
              <a:t>Certaines actions sont prescrites – ce qui est bien</a:t>
            </a:r>
            <a:endParaRPr lang="en-US" altLang="tr-TR" sz="2400" dirty="0"/>
          </a:p>
          <a:p>
            <a:pPr marL="0" indent="0"/>
            <a:r>
              <a:rPr lang="fr-FR" altLang="tr-TR" sz="2400" dirty="0"/>
              <a:t>D</a:t>
            </a:r>
            <a:r>
              <a:rPr lang="fr-FR" altLang="en-US" sz="2400" dirty="0"/>
              <a:t>’</a:t>
            </a:r>
            <a:r>
              <a:rPr lang="fr-FR" altLang="tr-TR" sz="2400" dirty="0"/>
              <a:t>autres sont interdites – ce qui est mal</a:t>
            </a:r>
            <a:endParaRPr lang="en-US" altLang="tr-TR" sz="2400" dirty="0"/>
          </a:p>
          <a:p>
            <a:pPr marL="0" indent="0"/>
            <a:r>
              <a:rPr lang="fr-FR" altLang="tr-TR" sz="2400" dirty="0"/>
              <a:t>Lorsqu</a:t>
            </a:r>
            <a:r>
              <a:rPr lang="fr-FR" altLang="en-US" sz="2400" dirty="0"/>
              <a:t>’</a:t>
            </a:r>
            <a:r>
              <a:rPr lang="fr-FR" altLang="tr-TR" sz="2400" dirty="0"/>
              <a:t>un individu transgresse une norme, il peut être </a:t>
            </a:r>
            <a:r>
              <a:rPr lang="fr-FR" altLang="tr-TR" sz="2400" b="1" dirty="0"/>
              <a:t>perçu</a:t>
            </a:r>
            <a:r>
              <a:rPr lang="fr-FR" altLang="tr-TR" sz="2400" dirty="0"/>
              <a:t> comme étranger au groupe </a:t>
            </a:r>
            <a:r>
              <a:rPr lang="fr-FR" altLang="tr-TR" sz="2400" b="1" dirty="0"/>
              <a:t>(outsider)</a:t>
            </a:r>
          </a:p>
          <a:p>
            <a:pPr marL="0" indent="0"/>
            <a:r>
              <a:rPr lang="fr-FR" altLang="tr-TR" sz="2400" dirty="0"/>
              <a:t>C</a:t>
            </a:r>
            <a:r>
              <a:rPr lang="fr-FR" altLang="en-US" sz="2400" dirty="0"/>
              <a:t>’</a:t>
            </a:r>
            <a:r>
              <a:rPr lang="fr-FR" altLang="tr-TR" sz="2400" dirty="0"/>
              <a:t>est le processus de </a:t>
            </a:r>
            <a:r>
              <a:rPr lang="fr-FR" altLang="tr-TR" sz="2400" b="1" dirty="0"/>
              <a:t>l</a:t>
            </a:r>
            <a:r>
              <a:rPr lang="fr-FR" altLang="en-US" sz="2400" b="1" dirty="0"/>
              <a:t>’</a:t>
            </a:r>
            <a:r>
              <a:rPr lang="fr-FR" altLang="tr-TR" sz="2400" b="1" dirty="0"/>
              <a:t>étiquetage (labelling)</a:t>
            </a:r>
            <a:r>
              <a:rPr lang="en-US" altLang="tr-TR" sz="2400" b="1" dirty="0"/>
              <a:t> </a:t>
            </a:r>
          </a:p>
          <a:p>
            <a:pPr marL="0" indent="0"/>
            <a:endParaRPr lang="fr-FR" altLang="tr-TR" sz="2400" dirty="0"/>
          </a:p>
        </p:txBody>
      </p:sp>
      <p:sp>
        <p:nvSpPr>
          <p:cNvPr id="28676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32" indent="-285744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2971" indent="-228594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160" indent="-228594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349" indent="-228594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FD74B8-1EAA-4DFE-BCE1-5414C163531F}" type="slidenum">
              <a:rPr lang="tr-TR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tr-TR" sz="1200">
              <a:solidFill>
                <a:srgbClr val="898989"/>
              </a:solidFill>
            </a:endParaRPr>
          </a:p>
        </p:txBody>
      </p:sp>
      <p:pic>
        <p:nvPicPr>
          <p:cNvPr id="28677" name="Picture 10" descr="http://upload.wikimedia.org/wikipedia/commons/thumb/6/69/Howard-S.-Becker-EHESS.JPG/640px-Howard-S.-Becker-EHES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2"/>
            <a:ext cx="2763839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218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Unvan 1"/>
          <p:cNvSpPr>
            <a:spLocks noGrp="1"/>
          </p:cNvSpPr>
          <p:nvPr>
            <p:ph type="title"/>
          </p:nvPr>
        </p:nvSpPr>
        <p:spPr>
          <a:xfrm>
            <a:off x="2943228" y="2"/>
            <a:ext cx="6200775" cy="981075"/>
          </a:xfrm>
        </p:spPr>
        <p:txBody>
          <a:bodyPr/>
          <a:lstStyle/>
          <a:p>
            <a:pPr algn="ctr"/>
            <a:r>
              <a:rPr lang="tr-TR" altLang="tr-TR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tr-TR" altLang="tr-TR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critique</a:t>
            </a:r>
            <a:r>
              <a:rPr lang="tr-TR" altLang="tr-TR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altLang="tr-TR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Becker</a:t>
            </a:r>
            <a:endParaRPr lang="fr-FR" altLang="tr-TR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İçerik Yer Tutucusu 2"/>
          <p:cNvSpPr>
            <a:spLocks noGrp="1"/>
          </p:cNvSpPr>
          <p:nvPr>
            <p:ph idx="1"/>
          </p:nvPr>
        </p:nvSpPr>
        <p:spPr>
          <a:xfrm>
            <a:off x="2700341" y="908051"/>
            <a:ext cx="6264275" cy="5594351"/>
          </a:xfrm>
        </p:spPr>
        <p:txBody>
          <a:bodyPr/>
          <a:lstStyle/>
          <a:p>
            <a:r>
              <a:rPr lang="fr-FR" altLang="tr-TR" sz="2400" b="1" dirty="0"/>
              <a:t>1) Approche statistique : </a:t>
            </a:r>
            <a:r>
              <a:rPr lang="fr-FR" altLang="tr-TR" sz="2400" dirty="0"/>
              <a:t>est déviant ce qui s</a:t>
            </a:r>
            <a:r>
              <a:rPr lang="fr-FR" altLang="en-US" sz="2400" dirty="0"/>
              <a:t>’</a:t>
            </a:r>
            <a:r>
              <a:rPr lang="fr-FR" altLang="tr-TR" sz="2400" dirty="0"/>
              <a:t>écarte de la moyenne</a:t>
            </a:r>
            <a:endParaRPr lang="en-US" altLang="tr-TR" sz="2400" dirty="0"/>
          </a:p>
          <a:p>
            <a:r>
              <a:rPr lang="fr-FR" altLang="tr-TR" sz="2400" b="1" dirty="0"/>
              <a:t>2) Approche pathologique : </a:t>
            </a:r>
            <a:r>
              <a:rPr lang="fr-FR" altLang="tr-TR" sz="2400" dirty="0"/>
              <a:t>est déviant ce qui révèle une maladie, un mal</a:t>
            </a:r>
            <a:endParaRPr lang="en-US" altLang="tr-TR" sz="2400" dirty="0"/>
          </a:p>
          <a:p>
            <a:r>
              <a:rPr lang="fr-FR" altLang="tr-TR" sz="2400" b="1" dirty="0" smtClean="0"/>
              <a:t>3</a:t>
            </a:r>
            <a:r>
              <a:rPr lang="fr-FR" altLang="tr-TR" sz="2400" b="1" dirty="0"/>
              <a:t>) Approche relativiste : </a:t>
            </a:r>
            <a:r>
              <a:rPr lang="fr-FR" altLang="tr-TR" sz="2400" dirty="0"/>
              <a:t>définit la déviance par le manque d</a:t>
            </a:r>
            <a:r>
              <a:rPr lang="fr-FR" altLang="en-US" sz="2400" dirty="0"/>
              <a:t>’</a:t>
            </a:r>
            <a:r>
              <a:rPr lang="fr-FR" altLang="tr-TR" sz="2400" dirty="0"/>
              <a:t>obéissance aux normes</a:t>
            </a:r>
          </a:p>
          <a:p>
            <a:r>
              <a:rPr lang="fr-FR" altLang="tr-TR" sz="2400" dirty="0"/>
              <a:t>Becker est proche du relativisme mais la trouve insuffisante pour examiner </a:t>
            </a:r>
            <a:r>
              <a:rPr lang="fr-FR" altLang="tr-TR" sz="2400" b="1" dirty="0"/>
              <a:t>les ambiguïtés</a:t>
            </a:r>
            <a:r>
              <a:rPr lang="fr-FR" altLang="tr-TR" sz="2400" dirty="0"/>
              <a:t> de </a:t>
            </a:r>
            <a:r>
              <a:rPr lang="fr-FR" altLang="tr-TR" sz="2400" b="1" dirty="0"/>
              <a:t>l</a:t>
            </a:r>
            <a:r>
              <a:rPr lang="fr-FR" altLang="en-US" sz="2400" b="1" dirty="0"/>
              <a:t>’</a:t>
            </a:r>
            <a:r>
              <a:rPr lang="fr-FR" altLang="tr-TR" sz="2400" b="1" dirty="0"/>
              <a:t>étiquetage.</a:t>
            </a:r>
          </a:p>
          <a:p>
            <a:endParaRPr lang="fr-FR" altLang="tr-TR" sz="2000" dirty="0"/>
          </a:p>
          <a:p>
            <a:endParaRPr lang="en-US" altLang="tr-TR" sz="2000" dirty="0"/>
          </a:p>
          <a:p>
            <a:endParaRPr lang="fr-FR" altLang="tr-TR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altLang="tr-TR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00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32" indent="-285744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2971" indent="-228594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160" indent="-228594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349" indent="-228594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2F0709-6299-44CA-B126-C8CEB0E55532}" type="slidenum">
              <a:rPr lang="tr-TR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tr-TR" sz="1200">
              <a:solidFill>
                <a:srgbClr val="898989"/>
              </a:solidFill>
            </a:endParaRPr>
          </a:p>
        </p:txBody>
      </p:sp>
      <p:pic>
        <p:nvPicPr>
          <p:cNvPr id="29701" name="Picture 2" descr="Couverture de Outsiders. Études de sociologie de la dévia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6" y="2"/>
            <a:ext cx="2976563" cy="464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678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tr-T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altLang="tr-TR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définition</a:t>
            </a:r>
            <a:r>
              <a:rPr lang="en-US" altLang="tr-T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altLang="tr-TR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déviance</a:t>
            </a:r>
            <a:r>
              <a:rPr lang="en-US" altLang="tr-T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 Becker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altLang="tr-TR" sz="2700" dirty="0"/>
              <a:t>Becker propose d</a:t>
            </a:r>
            <a:r>
              <a:rPr lang="fr-FR" altLang="en-US" sz="2700" dirty="0"/>
              <a:t>’</a:t>
            </a:r>
            <a:r>
              <a:rPr lang="fr-FR" altLang="tr-TR" sz="2700" dirty="0"/>
              <a:t>étudier plutôt </a:t>
            </a:r>
            <a:r>
              <a:rPr lang="fr-FR" altLang="tr-TR" sz="2700" b="1" dirty="0"/>
              <a:t>la situation </a:t>
            </a:r>
            <a:r>
              <a:rPr lang="fr-FR" altLang="tr-TR" sz="2700" dirty="0"/>
              <a:t>et </a:t>
            </a:r>
            <a:r>
              <a:rPr lang="fr-FR" altLang="tr-TR" sz="2700" b="1" dirty="0"/>
              <a:t>les interactions </a:t>
            </a:r>
            <a:r>
              <a:rPr lang="fr-FR" altLang="tr-TR" sz="2700" dirty="0"/>
              <a:t>qui font qu</a:t>
            </a:r>
            <a:r>
              <a:rPr lang="fr-FR" altLang="en-US" sz="2700" dirty="0"/>
              <a:t>’</a:t>
            </a:r>
            <a:r>
              <a:rPr lang="fr-FR" altLang="tr-TR" sz="2700" dirty="0"/>
              <a:t>on juge un acte comme déviant.</a:t>
            </a:r>
            <a:endParaRPr lang="en-US" altLang="tr-TR" sz="2700" dirty="0"/>
          </a:p>
          <a:p>
            <a:pPr>
              <a:lnSpc>
                <a:spcPct val="90000"/>
              </a:lnSpc>
            </a:pPr>
            <a:r>
              <a:rPr lang="fr-FR" altLang="tr-TR" sz="2700" dirty="0"/>
              <a:t>« Les groupes sociaux créent la déviance en instituant des normes dont la transgression constitue la déviance. »</a:t>
            </a:r>
          </a:p>
          <a:p>
            <a:pPr>
              <a:lnSpc>
                <a:spcPct val="90000"/>
              </a:lnSpc>
            </a:pPr>
            <a:r>
              <a:rPr lang="fr-FR" altLang="tr-TR" sz="2700" b="1" dirty="0" smtClean="0"/>
              <a:t>Par </a:t>
            </a:r>
            <a:r>
              <a:rPr lang="fr-FR" altLang="tr-TR" sz="2700" b="1" dirty="0"/>
              <a:t>conséquent, la déviance, c</a:t>
            </a:r>
            <a:r>
              <a:rPr lang="fr-FR" altLang="en-US" sz="2700" b="1" dirty="0"/>
              <a:t>’</a:t>
            </a:r>
            <a:r>
              <a:rPr lang="fr-FR" altLang="tr-TR" sz="2700" b="1" dirty="0"/>
              <a:t>est le résultat du processus de l</a:t>
            </a:r>
            <a:r>
              <a:rPr lang="fr-FR" altLang="en-US" sz="2700" b="1" dirty="0"/>
              <a:t>’</a:t>
            </a:r>
            <a:r>
              <a:rPr lang="fr-FR" altLang="tr-TR" sz="2700" b="1" dirty="0"/>
              <a:t>étiquetage. </a:t>
            </a:r>
            <a:endParaRPr lang="en-US" altLang="tr-TR" sz="2700" dirty="0"/>
          </a:p>
          <a:p>
            <a:pPr>
              <a:lnSpc>
                <a:spcPct val="90000"/>
              </a:lnSpc>
            </a:pPr>
            <a:endParaRPr lang="tr-TR" altLang="tr-TR" sz="2700" dirty="0"/>
          </a:p>
          <a:p>
            <a:pPr>
              <a:lnSpc>
                <a:spcPct val="90000"/>
              </a:lnSpc>
            </a:pPr>
            <a:endParaRPr lang="en-US" altLang="tr-TR" sz="2700" dirty="0"/>
          </a:p>
          <a:p>
            <a:pPr>
              <a:lnSpc>
                <a:spcPct val="90000"/>
              </a:lnSpc>
            </a:pPr>
            <a:endParaRPr lang="en-US" altLang="tr-TR" sz="2700" dirty="0"/>
          </a:p>
        </p:txBody>
      </p:sp>
      <p:sp>
        <p:nvSpPr>
          <p:cNvPr id="30724" name="Slayt Numarası Yer Tutucusu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32" indent="-285744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2971" indent="-228594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160" indent="-228594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349" indent="-228594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1CCC5C-CAF7-4A4C-8D39-936922C8AB7A}" type="slidenum">
              <a:rPr lang="tr-TR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81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tr-T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impose les </a:t>
            </a:r>
            <a:r>
              <a:rPr lang="en-US" altLang="tr-TR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normes</a:t>
            </a:r>
            <a:r>
              <a:rPr lang="en-US" altLang="tr-T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tr-TR" sz="3600" dirty="0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fr-FR" altLang="tr-TR" sz="2700" dirty="0"/>
              <a:t>Selon Becker, pour l</a:t>
            </a:r>
            <a:r>
              <a:rPr lang="fr-FR" altLang="en-US" sz="2700" dirty="0"/>
              <a:t>’</a:t>
            </a:r>
            <a:r>
              <a:rPr lang="fr-FR" altLang="tr-TR" sz="2700" dirty="0"/>
              <a:t>étude des comportements désignés comme déviants, il ne suffit pas d</a:t>
            </a:r>
            <a:r>
              <a:rPr lang="fr-FR" altLang="en-US" sz="2700" dirty="0"/>
              <a:t>’</a:t>
            </a:r>
            <a:r>
              <a:rPr lang="fr-FR" altLang="tr-TR" sz="2700" dirty="0"/>
              <a:t>adopter le point de vue de ceux qui condamnent ces comportements. </a:t>
            </a:r>
          </a:p>
          <a:p>
            <a:pPr>
              <a:lnSpc>
                <a:spcPct val="90000"/>
              </a:lnSpc>
            </a:pPr>
            <a:r>
              <a:rPr lang="fr-FR" altLang="tr-TR" sz="2700" dirty="0"/>
              <a:t>Les normes sont </a:t>
            </a:r>
            <a:r>
              <a:rPr lang="fr-FR" altLang="tr-TR" sz="2700" b="1" dirty="0"/>
              <a:t>imposées de force </a:t>
            </a:r>
            <a:r>
              <a:rPr lang="fr-FR" altLang="tr-TR" sz="2700" dirty="0"/>
              <a:t>par les dominants.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fr-FR" altLang="tr-TR" sz="2700" dirty="0"/>
              <a:t>Jeunes/Personnes âgées ;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fr-FR" altLang="tr-TR" sz="2700" dirty="0"/>
              <a:t>Hommes / Femmes 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fr-FR" altLang="tr-TR" sz="2700" dirty="0"/>
              <a:t>Blancs / Noirs 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fr-FR" altLang="tr-TR" sz="2700" dirty="0"/>
              <a:t>Minorité autochtone / Minorités ethniques immigrées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endParaRPr lang="fr-FR" altLang="tr-TR" sz="2700" dirty="0"/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endParaRPr lang="fr-FR" altLang="tr-TR" sz="2700" dirty="0"/>
          </a:p>
        </p:txBody>
      </p:sp>
      <p:sp>
        <p:nvSpPr>
          <p:cNvPr id="31748" name="Slayt Numarası Yer Tutucusu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32" indent="-285744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2971" indent="-228594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160" indent="-228594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349" indent="-228594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9BC8B2-097C-4DD7-9554-E0EA5556AA61}" type="slidenum">
              <a:rPr lang="tr-TR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37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tr-TR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Autre</a:t>
            </a:r>
            <a:r>
              <a:rPr lang="en-US" altLang="tr-T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concept-</a:t>
            </a:r>
            <a:r>
              <a:rPr lang="en-US" altLang="tr-TR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clé</a:t>
            </a:r>
            <a:r>
              <a:rPr lang="en-US" altLang="tr-T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tr-T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altLang="tr-TR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carrière</a:t>
            </a:r>
            <a:r>
              <a:rPr lang="en-US" altLang="tr-T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déviante</a:t>
            </a:r>
            <a:endParaRPr lang="en-US" altLang="tr-TR" sz="3600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fr-FR" altLang="tr-TR" sz="3000" dirty="0"/>
              <a:t>Comment expliquer les processus qui poussent les individus à transgresser les normes ?</a:t>
            </a:r>
          </a:p>
          <a:p>
            <a:pPr>
              <a:lnSpc>
                <a:spcPct val="90000"/>
              </a:lnSpc>
            </a:pPr>
            <a:r>
              <a:rPr lang="fr-FR" altLang="tr-TR" sz="3000" b="1" dirty="0"/>
              <a:t>La carrière déviante commence par un apprentissage et se poursuit par un engagement graduel dans un cercle de socialisation.</a:t>
            </a:r>
          </a:p>
          <a:p>
            <a:pPr>
              <a:lnSpc>
                <a:spcPct val="90000"/>
              </a:lnSpc>
            </a:pPr>
            <a:r>
              <a:rPr lang="fr-FR" altLang="tr-TR" sz="3000" dirty="0"/>
              <a:t>Processus de rationalisation et de </a:t>
            </a:r>
            <a:r>
              <a:rPr lang="fr-FR" altLang="tr-TR" sz="3000" dirty="0" smtClean="0"/>
              <a:t>justification</a:t>
            </a:r>
            <a:r>
              <a:rPr lang="tr-TR" altLang="tr-TR" sz="3000" dirty="0" smtClean="0"/>
              <a:t> </a:t>
            </a:r>
            <a:r>
              <a:rPr lang="fr-FR" altLang="tr-TR" sz="3000" dirty="0" smtClean="0"/>
              <a:t>Qui </a:t>
            </a:r>
            <a:r>
              <a:rPr lang="fr-FR" altLang="tr-TR" sz="3000" dirty="0"/>
              <a:t>est l</a:t>
            </a:r>
            <a:r>
              <a:rPr lang="fr-FR" altLang="en-US" sz="3000" dirty="0"/>
              <a:t>’</a:t>
            </a:r>
            <a:r>
              <a:rPr lang="fr-FR" altLang="tr-TR" sz="3000" dirty="0"/>
              <a:t>outsider? Qui est </a:t>
            </a:r>
            <a:r>
              <a:rPr lang="fr-FR" altLang="tr-TR" sz="3000" dirty="0" smtClean="0"/>
              <a:t>l</a:t>
            </a:r>
            <a:r>
              <a:rPr lang="fr-FR" altLang="en-US" sz="3000" dirty="0" smtClean="0"/>
              <a:t>’</a:t>
            </a:r>
            <a:r>
              <a:rPr lang="fr-FR" altLang="ja-JP" sz="3000" dirty="0" err="1" smtClean="0"/>
              <a:t>insider</a:t>
            </a:r>
            <a:r>
              <a:rPr lang="fr-FR" altLang="ja-JP" sz="3000" dirty="0" smtClean="0"/>
              <a:t>?</a:t>
            </a:r>
            <a:r>
              <a:rPr lang="tr-TR" altLang="ja-JP" sz="3000" dirty="0" smtClean="0"/>
              <a:t> </a:t>
            </a:r>
            <a:r>
              <a:rPr lang="fr-FR" altLang="tr-TR" sz="3000" dirty="0" smtClean="0"/>
              <a:t>Le </a:t>
            </a:r>
            <a:r>
              <a:rPr lang="fr-FR" altLang="tr-TR" sz="3000" dirty="0"/>
              <a:t>point de vue de l</a:t>
            </a:r>
            <a:r>
              <a:rPr lang="fr-FR" altLang="en-US" sz="3000" dirty="0"/>
              <a:t>’</a:t>
            </a:r>
            <a:r>
              <a:rPr lang="fr-FR" altLang="tr-TR" sz="3000" dirty="0"/>
              <a:t>intérieur du groupe déviant peut prévaloir sur les normes conventionnelles.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endParaRPr lang="fr-FR" altLang="tr-TR" sz="3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endParaRPr lang="fr-FR" altLang="tr-TR" sz="3000" dirty="0"/>
          </a:p>
        </p:txBody>
      </p:sp>
      <p:sp>
        <p:nvSpPr>
          <p:cNvPr id="32772" name="Slayt Numarası Yer Tutucusu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32" indent="-285744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2971" indent="-228594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160" indent="-228594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349" indent="-228594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55C951-722D-48D4-8617-28F77C28C4AF}" type="slidenum">
              <a:rPr lang="tr-TR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45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</TotalTime>
  <Words>1284</Words>
  <Application>Microsoft Office PowerPoint</Application>
  <PresentationFormat>Ekran Gösterisi (4:3)</PresentationFormat>
  <Paragraphs>140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8" baseType="lpstr">
      <vt:lpstr>ＭＳ Ｐゴシック</vt:lpstr>
      <vt:lpstr>ＭＳ Ｐゴシック</vt:lpstr>
      <vt:lpstr>游ゴシック</vt:lpstr>
      <vt:lpstr>Arial</vt:lpstr>
      <vt:lpstr>Calibri</vt:lpstr>
      <vt:lpstr>Calibri Light</vt:lpstr>
      <vt:lpstr>Times New Roman</vt:lpstr>
      <vt:lpstr>Office Teması</vt:lpstr>
      <vt:lpstr>Crime, déviance, institutions</vt:lpstr>
      <vt:lpstr>Robert K. Merton</vt:lpstr>
      <vt:lpstr>Jean-Claude Chamberdon </vt:lpstr>
      <vt:lpstr>Crime et délinquance</vt:lpstr>
      <vt:lpstr> Howard Becker (1928 -)  </vt:lpstr>
      <vt:lpstr>La critique de Becker</vt:lpstr>
      <vt:lpstr>La définition de la déviance par Becker</vt:lpstr>
      <vt:lpstr>Qui impose les normes?</vt:lpstr>
      <vt:lpstr>Autre concept-clé : la carrière déviante</vt:lpstr>
      <vt:lpstr>Les entrepreneurs de morale</vt:lpstr>
      <vt:lpstr>L’interactionisme symbolique chez  Erving Goffmann (1922-1982) </vt:lpstr>
      <vt:lpstr>Institution totale </vt:lpstr>
      <vt:lpstr>Institution totale (totalitaire)</vt:lpstr>
      <vt:lpstr>Adaptation et identité dans une institution totale</vt:lpstr>
      <vt:lpstr>La vie sociale comme un théâtre</vt:lpstr>
      <vt:lpstr>Le monde est une cérémonie</vt:lpstr>
      <vt:lpstr>Stigmate, normalité, identité</vt:lpstr>
      <vt:lpstr>Genèse de la société disciplinaire</vt:lpstr>
      <vt:lpstr>Société disciplinaire</vt:lpstr>
      <vt:lpstr>Société disciplinaire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hakan yücel</dc:creator>
  <cp:lastModifiedBy>hakan yücel</cp:lastModifiedBy>
  <cp:revision>20</cp:revision>
  <dcterms:created xsi:type="dcterms:W3CDTF">2019-12-14T20:40:33Z</dcterms:created>
  <dcterms:modified xsi:type="dcterms:W3CDTF">2019-12-22T12:33:40Z</dcterms:modified>
</cp:coreProperties>
</file>