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83" r:id="rId2"/>
    <p:sldId id="281" r:id="rId3"/>
    <p:sldId id="285" r:id="rId4"/>
    <p:sldId id="294" r:id="rId5"/>
    <p:sldId id="295" r:id="rId6"/>
    <p:sldId id="300" r:id="rId7"/>
    <p:sldId id="301" r:id="rId8"/>
    <p:sldId id="264" r:id="rId9"/>
    <p:sldId id="274" r:id="rId10"/>
    <p:sldId id="303" r:id="rId11"/>
    <p:sldId id="304" r:id="rId12"/>
    <p:sldId id="30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4595"/>
  </p:normalViewPr>
  <p:slideViewPr>
    <p:cSldViewPr snapToGrid="0" snapToObjects="1">
      <p:cViewPr varScale="1">
        <p:scale>
          <a:sx n="72" d="100"/>
          <a:sy n="72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E23286-5120-4966-8A29-749251B3E700}" type="datetimeFigureOut">
              <a:rPr lang="fr-FR" smtClean="0"/>
              <a:t>01/05/2019</a:t>
            </a:fld>
            <a:endParaRPr lang="fr-F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fr-F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7B1FD-0671-4BB3-B414-84904E025A6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76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tr-TR"/>
          </a:p>
        </p:txBody>
      </p:sp>
      <p:sp>
        <p:nvSpPr>
          <p:cNvPr id="410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557980F-D92C-4E54-9724-C71C72B12CDD}" type="slidenum">
              <a:rPr lang="fr-FR" altLang="tr-TR" smtClean="0"/>
              <a:pPr/>
              <a:t>1</a:t>
            </a:fld>
            <a:endParaRPr lang="fr-FR" altLang="tr-TR"/>
          </a:p>
        </p:txBody>
      </p:sp>
    </p:spTree>
    <p:extLst>
      <p:ext uri="{BB962C8B-B14F-4D97-AF65-F5344CB8AC3E}">
        <p14:creationId xmlns:p14="http://schemas.microsoft.com/office/powerpoint/2010/main" val="3440980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tr-TR"/>
          </a:p>
        </p:txBody>
      </p:sp>
      <p:sp>
        <p:nvSpPr>
          <p:cNvPr id="2048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53DB1F5-08D7-4BD1-A955-A37CF28845E4}" type="slidenum">
              <a:rPr lang="fr-FR" altLang="tr-TR" smtClean="0"/>
              <a:pPr/>
              <a:t>12</a:t>
            </a:fld>
            <a:endParaRPr lang="fr-FR" altLang="tr-TR"/>
          </a:p>
        </p:txBody>
      </p:sp>
    </p:spTree>
    <p:extLst>
      <p:ext uri="{BB962C8B-B14F-4D97-AF65-F5344CB8AC3E}">
        <p14:creationId xmlns:p14="http://schemas.microsoft.com/office/powerpoint/2010/main" val="280673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7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2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6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5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8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3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0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4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0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E57AE-35B2-C94F-A954-C711169BD2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A4E89-11D9-3945-8E6F-18C3A88A2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5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algn="ctr" eaLnBrk="1" hangingPunct="1"/>
            <a:r>
              <a:rPr lang="tr-TR" alt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</a:t>
            </a:r>
            <a:r>
              <a:rPr lang="tr-TR" alt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alt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Touraine</a:t>
            </a:r>
            <a:endParaRPr lang="fr-FR" alt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20417" y="4727576"/>
            <a:ext cx="10469218" cy="17272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projet d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Alain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Touraine est 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fonder une sociologie de l’action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dont l’objectif est de repenser la dynamique de l’histoire et la capacité d’action des individus appelés “acteurs”. </a:t>
            </a:r>
          </a:p>
        </p:txBody>
      </p:sp>
      <p:pic>
        <p:nvPicPr>
          <p:cNvPr id="3076" name="Picture 2" descr="http://e-south.blog.lemonde.fr/files/2009/11/alain_touraine_image.12589994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36614"/>
            <a:ext cx="59055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4 Dikdörtgen"/>
          <p:cNvSpPr>
            <a:spLocks noChangeArrowheads="1"/>
          </p:cNvSpPr>
          <p:nvPr/>
        </p:nvSpPr>
        <p:spPr bwMode="auto">
          <a:xfrm>
            <a:off x="7464425" y="1052513"/>
            <a:ext cx="3024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projet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avait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toujours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été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substituer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sociologie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l’acteur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sociologie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altLang="tr-TR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078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369F3E-DDAA-4C66-999A-66CE1B0BAD3A}" type="slidenum">
              <a:rPr lang="fr-F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6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>
          <a:xfrm>
            <a:off x="4079876" y="0"/>
            <a:ext cx="6588125" cy="692150"/>
          </a:xfrm>
        </p:spPr>
        <p:txBody>
          <a:bodyPr/>
          <a:lstStyle/>
          <a:p>
            <a:pPr eaLnBrk="1" hangingPunct="1"/>
            <a:r>
              <a:rPr lang="tr-TR" altLang="tr-TR" sz="40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Sujet</a:t>
            </a:r>
            <a:endParaRPr lang="fr-FR" altLang="tr-TR" sz="4000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3935414" y="836614"/>
            <a:ext cx="7739751" cy="5329237"/>
          </a:xfrm>
        </p:spPr>
        <p:txBody>
          <a:bodyPr/>
          <a:lstStyle/>
          <a:p>
            <a:pPr eaLnBrk="1" hangingPunct="1"/>
            <a:r>
              <a:rPr lang="fr-F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“L’affirmation de la liberté et de la capacité des êtres humaines de se créer et de se transformer individuellement et collectivement”. </a:t>
            </a:r>
          </a:p>
          <a:p>
            <a:pPr eaLnBrk="1" hangingPunct="1"/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affirmation passant selon lui, par “la volonté d’échapper aux forces, aux règles, aux pouvoirs qui empêchent d’</a:t>
            </a:r>
            <a:r>
              <a:rPr lang="fr-F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nous-mêmes”. </a:t>
            </a:r>
          </a:p>
          <a:p>
            <a:pPr eaLnBrk="1" hangingPunct="1"/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droits culturels(langue, croyance, sexualité..) sont les ressources sur lesquelles le sujet s’appuie.</a:t>
            </a:r>
          </a:p>
          <a:p>
            <a:pPr eaLnBrk="1" hangingPunct="1"/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niveau de l’individu, </a:t>
            </a:r>
            <a:r>
              <a:rPr lang="fr-F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être sujet signifie avoir la volonté d’</a:t>
            </a:r>
            <a:r>
              <a:rPr lang="fr-F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acteur, modifier son environnement plutôt  que d’</a:t>
            </a:r>
            <a:r>
              <a:rPr lang="fr-FR" alt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etre</a:t>
            </a:r>
            <a:r>
              <a:rPr lang="fr-FR" alt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déterminé par lui </a:t>
            </a:r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 pas être le pion dans le système)</a:t>
            </a:r>
          </a:p>
          <a:p>
            <a:pPr eaLnBrk="1" hangingPunct="1"/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sujet </a:t>
            </a:r>
            <a:r>
              <a:rPr lang="tr-TR" alt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</a:t>
            </a:r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acteur avec ses propres aspirations,</a:t>
            </a:r>
            <a:r>
              <a:rPr lang="tr-T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lutte contre les logiques de domination, du marché (ex: femme-sujet)    </a:t>
            </a:r>
          </a:p>
          <a:p>
            <a:pPr eaLnBrk="1" hangingPunct="1"/>
            <a:endParaRPr lang="fr-F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2" name="Picture 2" descr="http://www.editionsbdl.com/images/manifeste%20du%20sujet%20N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8" y="836614"/>
            <a:ext cx="2714625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629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r>
              <a:rPr lang="tr-TR" altLang="tr-TR" sz="40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Sujet</a:t>
            </a:r>
            <a:endParaRPr lang="fr-FR" altLang="tr-TR" sz="4000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>
          <a:xfrm>
            <a:off x="795131" y="1052513"/>
            <a:ext cx="10747512" cy="5073650"/>
          </a:xfrm>
        </p:spPr>
        <p:txBody>
          <a:bodyPr/>
          <a:lstStyle/>
          <a:p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Sujet : </a:t>
            </a: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L’individu ne devient que s’il s’oppose à la logique de domination sociale au nom d’une logique de la liberté, de la libre production de soi </a:t>
            </a:r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 Quand je parle du Sujet c’est-à-dire de la construction de l’individu comme acteur, il est impossible de séparer l’individu de sa situation sociale ». 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sujet n’acquiert de contenu qu’en devenant social </a:t>
            </a:r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d’abord </a:t>
            </a: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la relation interpersonnelle, mais aussi par la reconnaissance des droits humains de tous</a:t>
            </a:r>
            <a:r>
              <a:rPr lang="tr-T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altLang="tr-TR" dirty="0"/>
          </a:p>
        </p:txBody>
      </p:sp>
    </p:spTree>
    <p:extLst>
      <p:ext uri="{BB962C8B-B14F-4D97-AF65-F5344CB8AC3E}">
        <p14:creationId xmlns:p14="http://schemas.microsoft.com/office/powerpoint/2010/main" val="3210285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Unvan 1"/>
          <p:cNvSpPr>
            <a:spLocks noGrp="1"/>
          </p:cNvSpPr>
          <p:nvPr>
            <p:ph type="title"/>
          </p:nvPr>
        </p:nvSpPr>
        <p:spPr>
          <a:xfrm>
            <a:off x="1981200" y="115888"/>
            <a:ext cx="8229600" cy="1394860"/>
          </a:xfrm>
        </p:spPr>
        <p:txBody>
          <a:bodyPr/>
          <a:lstStyle/>
          <a:p>
            <a:pPr algn="ctr"/>
            <a:r>
              <a:rPr lang="tr-TR" altLang="tr-TR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Sujet</a:t>
            </a:r>
            <a:endParaRPr lang="fr-FR" altLang="tr-TR" sz="4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İçerik Yer Tutucusu 2"/>
          <p:cNvSpPr>
            <a:spLocks noGrp="1"/>
          </p:cNvSpPr>
          <p:nvPr>
            <p:ph idx="1"/>
          </p:nvPr>
        </p:nvSpPr>
        <p:spPr>
          <a:xfrm>
            <a:off x="649357" y="1364974"/>
            <a:ext cx="11052313" cy="4761190"/>
          </a:xfrm>
        </p:spPr>
        <p:txBody>
          <a:bodyPr/>
          <a:lstStyle/>
          <a:p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Ainsi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fr-F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’est </a:t>
            </a:r>
            <a:r>
              <a:rPr lang="fr-FR" alt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termes d’acteur et de conflit sociaux qu’il faut définir</a:t>
            </a:r>
            <a:r>
              <a:rPr lang="fr-F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Sujet</a:t>
            </a: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fr-F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nouveaux mouvements sociaux prennent d’ailleurs la forme de la défense du sujet, et l’action collective bascule des thèmes économiques vers les thèmes personnels et moraux, tels </a:t>
            </a:r>
            <a:r>
              <a:rPr lang="fr-F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défense de la dignité humaine, le respect des droits de l’homme, la revendication des choix de vie personnels</a:t>
            </a:r>
            <a:r>
              <a:rPr lang="fr-F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altLang="tr-TR" dirty="0"/>
          </a:p>
        </p:txBody>
      </p:sp>
      <p:sp>
        <p:nvSpPr>
          <p:cNvPr id="19460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851150-432C-4C9E-AE71-779AC0CA978D}" type="slidenum">
              <a:rPr lang="fr-FR" altLang="tr-T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FR" altLang="tr-T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6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79442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rgbClr val="C00000"/>
                </a:solidFill>
              </a:rPr>
              <a:t>L’Historicité chez Alain Touraine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835" y="1046922"/>
            <a:ext cx="11357113" cy="5130041"/>
          </a:xfrm>
        </p:spPr>
        <p:txBody>
          <a:bodyPr>
            <a:normAutofit fontScale="92500"/>
          </a:bodyPr>
          <a:lstStyle/>
          <a:p>
            <a:r>
              <a:rPr lang="fr-F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L’Historicité</a:t>
            </a:r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le contrôle des valeurs culturelles par les acteurs, pour contrôler la société. </a:t>
            </a:r>
            <a:r>
              <a:rPr lang="tr-TR" alt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fr-FR" alt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Capacité d’une société de construire ses pratiques à partir de modèles culturels et à travers des conflits et des mouvements sociaux</a:t>
            </a:r>
            <a:r>
              <a:rPr lang="fr-FR" alt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alt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tr-TR" alt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l’ac</a:t>
            </a:r>
            <a:r>
              <a:rPr lang="fr-FR" altLang="tr-T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r>
              <a:rPr lang="fr-FR" alt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la société exerce sur elle-même, la capacité d’une société à se produire </a:t>
            </a:r>
            <a:r>
              <a:rPr lang="fr-FR" altLang="tr-T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elle-meme</a:t>
            </a:r>
            <a:r>
              <a:rPr lang="tr-TR" alt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Touraine, chaque société est défini par des conflit centraux. Dans la société industrielle, ce conflit est assez claire, </a:t>
            </a:r>
            <a:r>
              <a:rPr lang="fr-F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Capitalisme et le mouvement ouvrier partagent une valeur commune : l’industrialisation</a:t>
            </a:r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capitalistes veulent faire plus de gain personnel et les ouvriers pensent qu’ils sont au cœur de ce système. Les conflits s’organisent autour de la même </a:t>
            </a:r>
            <a:r>
              <a:rPr lang="fr-FR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valeur commune </a:t>
            </a:r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de la même </a:t>
            </a:r>
            <a:r>
              <a:rPr lang="fr-FR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norme centrale</a:t>
            </a:r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9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5492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tr-TR" dirty="0"/>
            </a:br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Historicité</a:t>
            </a: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>
          <a:xfrm>
            <a:off x="636104" y="981076"/>
            <a:ext cx="11039061" cy="5040313"/>
          </a:xfrm>
        </p:spPr>
        <p:txBody>
          <a:bodyPr>
            <a:normAutofit/>
          </a:bodyPr>
          <a:lstStyle/>
          <a:p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historicité dépend de 3 éléments :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 de connaissance 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offre une représentation de la société, des relations sociales et de la nature.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l’accumulation 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(le capital, les connaissances etc.)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modèle culturel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l’attitude des hommes face à la créativité. Les société primitives se réfèrent à la tradition et intègrent difficilement la nouveauté mais les sociétés modernes valorisent l’innovation.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L’historicité est contrôlée par une classe dirigeante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qui, en s’identifiant à elle, gère le modèle de connaissance, l’accumulation et le modèle éthique. Face 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cette classe, </a:t>
            </a:r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classe dominée va à la fois contester cette domination au nom même de l’historicité, et de défendre sa propre identité sociale culturelle contre le modèle imposé. </a:t>
            </a:r>
          </a:p>
          <a:p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fr-F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8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08050"/>
          </a:xfrm>
        </p:spPr>
        <p:txBody>
          <a:bodyPr/>
          <a:lstStyle/>
          <a:p>
            <a:pPr algn="ctr" eaLnBrk="1" hangingPunct="1"/>
            <a:r>
              <a:rPr lang="tr-TR" altLang="tr-T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tr-TR" altLang="tr-TR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programmée</a:t>
            </a:r>
            <a:endParaRPr lang="fr-FR" altLang="tr-TR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4367212" y="1125540"/>
            <a:ext cx="7337107" cy="4745174"/>
          </a:xfrm>
        </p:spPr>
        <p:txBody>
          <a:bodyPr/>
          <a:lstStyle/>
          <a:p>
            <a:pPr eaLnBrk="1" hangingPunct="1"/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Suite à la crise de mai 1968, </a:t>
            </a: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diagnostique la transition d’une pure domination économique vers la domination culturelle:</a:t>
            </a:r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l’opposition entre prolétaires et bourgeois se </a:t>
            </a: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substituerait l’opposition entre ceux qui ont des savoir-faire et ceux dont la position dans le système médiatique assure une large influence. </a:t>
            </a:r>
            <a:endParaRPr lang="tr-TR" alt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tr-TR" altLang="tr-TR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fr-FR" altLang="tr-TR" sz="2600" dirty="0"/>
          </a:p>
        </p:txBody>
      </p:sp>
      <p:pic>
        <p:nvPicPr>
          <p:cNvPr id="8196" name="Picture 2" descr="http://peacesymbol.org/openclipart.org/Propaganda/May_1968_Posters/retour_la_normale_return_to_normal-2500p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46" y="1125538"/>
            <a:ext cx="3019425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91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1523999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sz="3600" b="1" dirty="0" err="1">
                <a:solidFill>
                  <a:srgbClr val="C00000"/>
                </a:solidFill>
              </a:rPr>
              <a:t>Société</a:t>
            </a:r>
            <a:r>
              <a:rPr lang="tr-TR" sz="3600" b="1" dirty="0">
                <a:solidFill>
                  <a:srgbClr val="C00000"/>
                </a:solidFill>
              </a:rPr>
              <a:t> </a:t>
            </a:r>
            <a:r>
              <a:rPr lang="tr-TR" sz="3600" b="1" dirty="0" err="1">
                <a:solidFill>
                  <a:srgbClr val="C00000"/>
                </a:solidFill>
              </a:rPr>
              <a:t>programmée</a:t>
            </a:r>
            <a:endParaRPr lang="fr-FR" sz="3600" b="1" dirty="0">
              <a:solidFill>
                <a:srgbClr val="C00000"/>
              </a:solidFill>
            </a:endParaRP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627017" y="3573464"/>
            <a:ext cx="10998926" cy="3095625"/>
          </a:xfrm>
        </p:spPr>
        <p:txBody>
          <a:bodyPr/>
          <a:lstStyle/>
          <a:p>
            <a:pPr eaLnBrk="1" hangingPunct="1"/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société programmée </a:t>
            </a: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 celle où la production et la diffusion massive des biens culturels occupent la place centrale qui avait été celle des biens matériels dans la société industrielle. 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passage de la société industrielle à la société programmée est celui de </a:t>
            </a: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l’administration des choses au gouvernement des hommes</a:t>
            </a:r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ce qui exprime bien l’expression, lancée par les philosophes de Francfort, d’industries culturelles.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fr-FR" alt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2" descr="http://www.mutinerie.org/wp-content/uploads/2011/03/jeffs-angry-2-7962911-1024x8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637" y="1"/>
            <a:ext cx="4424363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3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2135188" y="1"/>
            <a:ext cx="8075612" cy="981075"/>
          </a:xfrm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Mouvement social</a:t>
            </a:r>
            <a:endParaRPr lang="fr-FR" altLang="tr-TR" sz="40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4727574" y="1052514"/>
            <a:ext cx="7146373" cy="5388043"/>
          </a:xfrm>
        </p:spPr>
        <p:txBody>
          <a:bodyPr>
            <a:normAutofit lnSpcReduction="10000"/>
          </a:bodyPr>
          <a:lstStyle/>
          <a:p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mouvement social </a:t>
            </a:r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désigne une action collective produite par les acteurs en vue d’un changement social</a:t>
            </a:r>
            <a:r>
              <a:rPr lang="tr-T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 </a:t>
            </a:r>
            <a:endParaRPr lang="tr-TR" alt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faut reconnaitre dans le schéma Identité-Opposition-Totalité”. </a:t>
            </a:r>
          </a:p>
          <a:p>
            <a:pPr eaLnBrk="1" hangingPunct="1"/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repérer un mouvement social, 3 conditions doivent être réunies:</a:t>
            </a:r>
          </a:p>
          <a:p>
            <a:pPr eaLnBrk="1" hangingPunct="1"/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le groupe doit se reconnaitre à travers des affinités communes (</a:t>
            </a:r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identité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eaLnBrk="1" hangingPunct="1"/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cette identification des acteurs doit marquer une différence avec un groupe opposé dont les intérêts divergent (</a:t>
            </a:r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opposition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et le mouvement social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doit être porteur d’un projet social (</a:t>
            </a:r>
            <a:r>
              <a:rPr lang="fr-FR" alt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totalit</a:t>
            </a:r>
            <a:r>
              <a:rPr lang="fr-FR" alt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14340" name="Picture 6" descr="http://pontosandaristera.files.wordpress.com/2010/10/ephemera-poster-paris-student-political-sois-jeune-et-tais-to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412876"/>
            <a:ext cx="3381375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78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08050"/>
          </a:xfrm>
        </p:spPr>
        <p:txBody>
          <a:bodyPr/>
          <a:lstStyle/>
          <a:p>
            <a:r>
              <a:rPr lang="tr-TR" altLang="tr-TR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Mouvement social</a:t>
            </a:r>
            <a:endParaRPr lang="fr-FR" altLang="tr-TR" sz="3200" b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569843" y="836614"/>
            <a:ext cx="11105322" cy="5545137"/>
          </a:xfrm>
        </p:spPr>
        <p:txBody>
          <a:bodyPr>
            <a:normAutofit/>
          </a:bodyPr>
          <a:lstStyle/>
          <a:p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haque</a:t>
            </a:r>
            <a:r>
              <a:rPr lang="fr-F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 sociétal correspondrait un seul et unique mouvement social. </a:t>
            </a:r>
            <a:r>
              <a:rPr lang="fr-F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société industrielle se caractériserait par les luttes du mouvement ouvrier, la société marchande par la lutte pour les droits civiques,  et la société </a:t>
            </a:r>
            <a:r>
              <a:rPr lang="tr-T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dite </a:t>
            </a:r>
            <a:r>
              <a:rPr lang="fr-FR" alt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post-industrielle » par les « nouveaux mouvements sociaux » (NSM). </a:t>
            </a:r>
            <a:endParaRPr lang="tr-TR" alt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C’est dans une telle optique que Touraine a analysé les mobilisations étudiantes de Mai 68, les mouvements antinucléaires ou les conflits régionaliste… </a:t>
            </a: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altLang="tr-TR" sz="1400" dirty="0"/>
          </a:p>
        </p:txBody>
      </p:sp>
    </p:spTree>
    <p:extLst>
      <p:ext uri="{BB962C8B-B14F-4D97-AF65-F5344CB8AC3E}">
        <p14:creationId xmlns:p14="http://schemas.microsoft.com/office/powerpoint/2010/main" val="821482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145774"/>
            <a:ext cx="10850217" cy="821636"/>
          </a:xfrm>
        </p:spPr>
        <p:txBody>
          <a:bodyPr>
            <a:normAutofit fontScale="90000"/>
          </a:bodyPr>
          <a:lstStyle/>
          <a:p>
            <a:br>
              <a:rPr lang="tr-TR" sz="3600" b="1" dirty="0">
                <a:solidFill>
                  <a:srgbClr val="C00000"/>
                </a:solidFill>
              </a:rPr>
            </a:br>
            <a:r>
              <a:rPr lang="fr-FR" sz="3600" b="1" dirty="0">
                <a:solidFill>
                  <a:srgbClr val="C00000"/>
                </a:solidFill>
              </a:rPr>
              <a:t>la sociologie de mouvements sociaux est une sociologie globale.  </a:t>
            </a:r>
            <a:br>
              <a:rPr lang="en-GB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2940"/>
            <a:ext cx="10515600" cy="5024024"/>
          </a:xfrm>
        </p:spPr>
        <p:txBody>
          <a:bodyPr>
            <a:normAutofit/>
          </a:bodyPr>
          <a:lstStyle/>
          <a:p>
            <a:r>
              <a:rPr lang="tr-TR" dirty="0"/>
              <a:t>L</a:t>
            </a:r>
            <a:r>
              <a:rPr lang="fr-FR" dirty="0"/>
              <a:t>a démocratie ne se limite pas aux élections, les élections libres et transparents ne sont pas suffisants</a:t>
            </a:r>
            <a:r>
              <a:rPr lang="tr-TR" dirty="0"/>
              <a:t>… </a:t>
            </a:r>
            <a:endParaRPr lang="fr-FR" dirty="0"/>
          </a:p>
          <a:p>
            <a:r>
              <a:rPr lang="fr-FR" dirty="0"/>
              <a:t>On voit émerger de nouvelles formes de démocratie: </a:t>
            </a:r>
            <a:r>
              <a:rPr lang="fr-FR" b="1" dirty="0"/>
              <a:t>la démocratie expressive</a:t>
            </a:r>
            <a:r>
              <a:rPr lang="fr-FR" dirty="0"/>
              <a:t> par exemple.</a:t>
            </a:r>
          </a:p>
          <a:p>
            <a:r>
              <a:rPr lang="fr-FR" dirty="0"/>
              <a:t>Il faut intégrer l’expérience des mouvements sociaux pour comprendre la démocratie d’aujourd’hui.</a:t>
            </a:r>
          </a:p>
          <a:p>
            <a:r>
              <a:rPr lang="fr-FR" dirty="0"/>
              <a:t>Ceux qui étudient les mouvements sociaux sont ceux qui veulent comprendre le monde d’aujourd’hui. Touraine dit que c’est </a:t>
            </a:r>
            <a:r>
              <a:rPr lang="fr-FR" b="1" dirty="0"/>
              <a:t>en analysant les mouvements sociaux qu’on peut comprendre le monde et la société dans laquelle nous vivons.</a:t>
            </a:r>
            <a:endParaRPr lang="en-GB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3391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Touraine: </a:t>
            </a:r>
            <a:r>
              <a:rPr lang="fr-FR" sz="3600" b="1" dirty="0">
                <a:solidFill>
                  <a:srgbClr val="C00000"/>
                </a:solidFill>
              </a:rPr>
              <a:t>il y a 3 normes d’individualisation</a:t>
            </a:r>
            <a:br>
              <a:rPr lang="en-GB" b="1" dirty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8725"/>
            <a:ext cx="10515600" cy="4948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 </a:t>
            </a:r>
          </a:p>
          <a:p>
            <a:pPr lvl="0"/>
            <a:r>
              <a:rPr lang="tr-TR" u="sng" dirty="0"/>
              <a:t>1- </a:t>
            </a:r>
            <a:r>
              <a:rPr lang="fr-FR" u="sng" dirty="0"/>
              <a:t>Utilitariste rationaliste - homo economicus</a:t>
            </a:r>
            <a:r>
              <a:rPr lang="fr-FR" dirty="0"/>
              <a:t>. La sociologie et l’économie ne peuvent pas s’arrêter au mot </a:t>
            </a:r>
            <a:r>
              <a:rPr lang="fr-FR" dirty="0" err="1"/>
              <a:t>Economicus</a:t>
            </a:r>
            <a:r>
              <a:rPr lang="fr-FR" dirty="0"/>
              <a:t>. </a:t>
            </a:r>
          </a:p>
          <a:p>
            <a:pPr lvl="0"/>
            <a:r>
              <a:rPr lang="tr-TR" dirty="0"/>
              <a:t>2- </a:t>
            </a:r>
            <a:r>
              <a:rPr lang="fr-FR" dirty="0"/>
              <a:t>Individualisation hédoniste: Ce qui comte est de profiter, se réaliser soi même dans la consommation. C’est la condition de la post modernité où ce qui importe sont mes intérêts. Postmodernité, jouissance.</a:t>
            </a:r>
          </a:p>
          <a:p>
            <a:r>
              <a:rPr lang="tr-TR" b="1" dirty="0">
                <a:solidFill>
                  <a:srgbClr val="C00000"/>
                </a:solidFill>
              </a:rPr>
              <a:t>3- </a:t>
            </a:r>
            <a:r>
              <a:rPr lang="fr-FR" b="1" dirty="0">
                <a:solidFill>
                  <a:srgbClr val="C00000"/>
                </a:solidFill>
              </a:rPr>
              <a:t>Le Sujet: un individu qui se prend, qui prends soi m comme principe de sens. La Subjectivation est un processus qui ne jamais termine. Un individu qui est total acteur de sa vie n’existe pas. </a:t>
            </a:r>
          </a:p>
          <a:p>
            <a:pPr lvl="0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682</Words>
  <Application>Microsoft Office PowerPoint</Application>
  <PresentationFormat>Geniş ekran</PresentationFormat>
  <Paragraphs>60</Paragraphs>
  <Slides>12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Projet de Touraine</vt:lpstr>
      <vt:lpstr>L’Historicité chez Alain Touraine</vt:lpstr>
      <vt:lpstr> Historicité</vt:lpstr>
      <vt:lpstr>Société programmée</vt:lpstr>
      <vt:lpstr>Société programmée</vt:lpstr>
      <vt:lpstr>Mouvement social</vt:lpstr>
      <vt:lpstr>Mouvement social</vt:lpstr>
      <vt:lpstr> la sociologie de mouvements sociaux est une sociologie globale.   </vt:lpstr>
      <vt:lpstr>Touraine: il y a 3 normes d’individualisation </vt:lpstr>
      <vt:lpstr>Sujet</vt:lpstr>
      <vt:lpstr>Sujet</vt:lpstr>
      <vt:lpstr>Sujet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Alain Touraine  et la Sociologie de l’Action</dc:title>
  <dc:creator>esin ileri</dc:creator>
  <cp:lastModifiedBy>ASUS</cp:lastModifiedBy>
  <cp:revision>18</cp:revision>
  <dcterms:created xsi:type="dcterms:W3CDTF">2017-05-01T16:44:58Z</dcterms:created>
  <dcterms:modified xsi:type="dcterms:W3CDTF">2019-04-30T22:26:30Z</dcterms:modified>
</cp:coreProperties>
</file>