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6"/>
    <p:restoredTop sz="94595"/>
  </p:normalViewPr>
  <p:slideViewPr>
    <p:cSldViewPr snapToGrid="0" snapToObjects="1">
      <p:cViewPr varScale="1">
        <p:scale>
          <a:sx n="73" d="100"/>
          <a:sy n="73"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579E57AE-35B2-C94F-A954-C711169BD27F}"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8732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79E57AE-35B2-C94F-A954-C711169BD27F}"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1999674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79E57AE-35B2-C94F-A954-C711169BD27F}"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41421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79E57AE-35B2-C94F-A954-C711169BD27F}"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773424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579E57AE-35B2-C94F-A954-C711169BD27F}"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1019369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579E57AE-35B2-C94F-A954-C711169BD27F}"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2066857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579E57AE-35B2-C94F-A954-C711169BD27F}" type="datetimeFigureOut">
              <a:rPr lang="en-US" smtClean="0"/>
              <a:t>5/1/2017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21189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579E57AE-35B2-C94F-A954-C711169BD27F}" type="datetimeFigureOut">
              <a:rPr lang="en-US" smtClean="0"/>
              <a:t>5/1/2017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2092333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E57AE-35B2-C94F-A954-C711169BD27F}" type="datetimeFigureOut">
              <a:rPr lang="en-US" smtClean="0"/>
              <a:t>5/1/2017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806801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579E57AE-35B2-C94F-A954-C711169BD27F}"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700542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579E57AE-35B2-C94F-A954-C711169BD27F}"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1509503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9E57AE-35B2-C94F-A954-C711169BD27F}" type="datetimeFigureOut">
              <a:rPr lang="en-US" smtClean="0"/>
              <a:t>5/1/2017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8A4E89-11D9-3945-8E6F-18C3A88A204D}" type="slidenum">
              <a:rPr lang="en-US" smtClean="0"/>
              <a:t>‹#›</a:t>
            </a:fld>
            <a:endParaRPr lang="en-US"/>
          </a:p>
        </p:txBody>
      </p:sp>
    </p:spTree>
    <p:extLst>
      <p:ext uri="{BB962C8B-B14F-4D97-AF65-F5344CB8AC3E}">
        <p14:creationId xmlns:p14="http://schemas.microsoft.com/office/powerpoint/2010/main" val="1551554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Alain Touraine </a:t>
            </a:r>
            <a:r>
              <a:rPr lang="en-US" dirty="0" smtClean="0"/>
              <a:t/>
            </a:r>
            <a:br>
              <a:rPr lang="en-US" dirty="0" smtClean="0"/>
            </a:br>
            <a:r>
              <a:rPr lang="en-US" dirty="0" smtClean="0"/>
              <a:t>la </a:t>
            </a:r>
            <a:r>
              <a:rPr lang="en-US" dirty="0" err="1" smtClean="0"/>
              <a:t>Sociologie</a:t>
            </a:r>
            <a:r>
              <a:rPr lang="en-US" dirty="0" smtClean="0"/>
              <a:t> de </a:t>
            </a:r>
            <a:r>
              <a:rPr lang="en-US" dirty="0" err="1" smtClean="0"/>
              <a:t>l’Action</a:t>
            </a:r>
            <a:r>
              <a:rPr lang="en-US" dirty="0" smtClean="0"/>
              <a:t> </a:t>
            </a:r>
            <a:br>
              <a:rPr lang="en-US" dirty="0" smtClean="0"/>
            </a:br>
            <a:endParaRPr lang="en-US" dirty="0"/>
          </a:p>
        </p:txBody>
      </p:sp>
      <p:pic>
        <p:nvPicPr>
          <p:cNvPr id="4" name="Picture 2" descr="http://e-south.blog.lemonde.fr/files/2009/11/alain_touraine_image.125899943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9501" y="2828252"/>
            <a:ext cx="4960307" cy="3256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9978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La sociologie de l’action</a:t>
            </a:r>
            <a:r>
              <a:rPr lang="en-GB" dirty="0" smtClean="0"/>
              <a:t/>
            </a:r>
            <a:br>
              <a:rPr lang="en-GB" dirty="0" smtClean="0"/>
            </a:br>
            <a:endParaRPr lang="en-US" dirty="0"/>
          </a:p>
        </p:txBody>
      </p:sp>
      <p:sp>
        <p:nvSpPr>
          <p:cNvPr id="3" name="Content Placeholder 2"/>
          <p:cNvSpPr>
            <a:spLocks noGrp="1"/>
          </p:cNvSpPr>
          <p:nvPr>
            <p:ph idx="1"/>
          </p:nvPr>
        </p:nvSpPr>
        <p:spPr/>
        <p:txBody>
          <a:bodyPr/>
          <a:lstStyle/>
          <a:p>
            <a:endParaRPr lang="en-GB" dirty="0"/>
          </a:p>
          <a:p>
            <a:pPr lvl="0"/>
            <a:r>
              <a:rPr lang="fr-FR" dirty="0" smtClean="0"/>
              <a:t>Penser </a:t>
            </a:r>
            <a:r>
              <a:rPr lang="fr-FR" dirty="0"/>
              <a:t>les défis a partir des </a:t>
            </a:r>
            <a:r>
              <a:rPr lang="fr-FR" dirty="0" smtClean="0"/>
              <a:t>acteurs</a:t>
            </a:r>
          </a:p>
          <a:p>
            <a:pPr lvl="0"/>
            <a:endParaRPr lang="en-GB" dirty="0"/>
          </a:p>
          <a:p>
            <a:pPr lvl="0"/>
            <a:r>
              <a:rPr lang="fr-FR" dirty="0"/>
              <a:t>Analyser les actions et visions du </a:t>
            </a:r>
            <a:r>
              <a:rPr lang="fr-FR" dirty="0" smtClean="0"/>
              <a:t>monde</a:t>
            </a:r>
          </a:p>
          <a:p>
            <a:pPr marL="0" lvl="0" indent="0">
              <a:buNone/>
            </a:pPr>
            <a:endParaRPr lang="en-GB" dirty="0"/>
          </a:p>
          <a:p>
            <a:pPr lvl="0"/>
            <a:r>
              <a:rPr lang="fr-FR" dirty="0"/>
              <a:t>Identifier et </a:t>
            </a:r>
            <a:r>
              <a:rPr lang="fr-FR" dirty="0" smtClean="0"/>
              <a:t>analyser </a:t>
            </a:r>
            <a:r>
              <a:rPr lang="fr-FR" dirty="0"/>
              <a:t>les expériences en cours et leurs potentiels</a:t>
            </a:r>
            <a:endParaRPr lang="en-GB" dirty="0"/>
          </a:p>
          <a:p>
            <a:endParaRPr lang="en-US" dirty="0"/>
          </a:p>
        </p:txBody>
      </p:sp>
    </p:spTree>
    <p:extLst>
      <p:ext uri="{BB962C8B-B14F-4D97-AF65-F5344CB8AC3E}">
        <p14:creationId xmlns:p14="http://schemas.microsoft.com/office/powerpoint/2010/main" val="888048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4.</a:t>
            </a:r>
            <a:r>
              <a:rPr lang="fr-FR" b="1" dirty="0"/>
              <a:t> Une sociologie non </a:t>
            </a:r>
            <a:r>
              <a:rPr lang="fr-FR" b="1" dirty="0" smtClean="0"/>
              <a:t>utilitariste: </a:t>
            </a:r>
            <a:r>
              <a:rPr lang="fr-FR" b="1" dirty="0"/>
              <a:t>le retour au sens</a:t>
            </a:r>
            <a:r>
              <a:rPr lang="en-GB" b="1" dirty="0"/>
              <a:t/>
            </a:r>
            <a:br>
              <a:rPr lang="en-GB" b="1" dirty="0"/>
            </a:br>
            <a:endParaRPr lang="en-US" dirty="0"/>
          </a:p>
        </p:txBody>
      </p:sp>
      <p:sp>
        <p:nvSpPr>
          <p:cNvPr id="3" name="Content Placeholder 2"/>
          <p:cNvSpPr>
            <a:spLocks noGrp="1"/>
          </p:cNvSpPr>
          <p:nvPr>
            <p:ph idx="1"/>
          </p:nvPr>
        </p:nvSpPr>
        <p:spPr/>
        <p:txBody>
          <a:bodyPr/>
          <a:lstStyle/>
          <a:p>
            <a:r>
              <a:rPr lang="fr-FR" dirty="0"/>
              <a:t>weber/ </a:t>
            </a:r>
            <a:r>
              <a:rPr lang="de-DE" i="1" dirty="0"/>
              <a:t>Weltanschauung</a:t>
            </a:r>
            <a:r>
              <a:rPr lang="fr-FR" dirty="0"/>
              <a:t> comme moteur de </a:t>
            </a:r>
            <a:r>
              <a:rPr lang="fr-FR" dirty="0" smtClean="0"/>
              <a:t>l’action</a:t>
            </a:r>
            <a:r>
              <a:rPr lang="en-GB" dirty="0" smtClean="0"/>
              <a:t>. </a:t>
            </a:r>
            <a:r>
              <a:rPr lang="de-DE" i="1" dirty="0" smtClean="0"/>
              <a:t>Weltanschauung</a:t>
            </a:r>
            <a:r>
              <a:rPr lang="de-DE" dirty="0" smtClean="0"/>
              <a:t> </a:t>
            </a:r>
            <a:r>
              <a:rPr lang="fr-FR" dirty="0"/>
              <a:t>est un terme allemand désignant une « conception du monde ». Il associe </a:t>
            </a:r>
            <a:r>
              <a:rPr lang="de-DE" i="1" dirty="0"/>
              <a:t>Welt</a:t>
            </a:r>
            <a:r>
              <a:rPr lang="fr-FR" dirty="0"/>
              <a:t> (monde) et </a:t>
            </a:r>
            <a:r>
              <a:rPr lang="de-DE" i="1" dirty="0"/>
              <a:t>Anschauung</a:t>
            </a:r>
            <a:r>
              <a:rPr lang="fr-FR" dirty="0"/>
              <a:t> (vision, opinion, représentation</a:t>
            </a:r>
            <a:r>
              <a:rPr lang="fr-FR" dirty="0" smtClean="0"/>
              <a:t>)</a:t>
            </a:r>
          </a:p>
          <a:p>
            <a:endParaRPr lang="fr-FR" dirty="0" smtClean="0"/>
          </a:p>
          <a:p>
            <a:r>
              <a:rPr lang="fr-FR" dirty="0"/>
              <a:t>Les acteurs portent –et parfois imposent, des visions du monde qui conduisent a voir ou a rendre –invisible des acteurs et des enjeux- </a:t>
            </a:r>
            <a:r>
              <a:rPr lang="fr-FR" dirty="0" smtClean="0"/>
              <a:t>Gramsci </a:t>
            </a:r>
            <a:r>
              <a:rPr lang="fr-FR" dirty="0"/>
              <a:t>– parle de </a:t>
            </a:r>
            <a:r>
              <a:rPr lang="fr-FR" dirty="0" smtClean="0"/>
              <a:t>hégémonie </a:t>
            </a:r>
            <a:r>
              <a:rPr lang="fr-FR" dirty="0"/>
              <a:t>pour expliquer cette condition.</a:t>
            </a:r>
            <a:r>
              <a:rPr lang="en-GB" dirty="0" smtClean="0">
                <a:effectLst/>
              </a:rPr>
              <a:t>  </a:t>
            </a:r>
            <a:endParaRPr lang="en-US" dirty="0"/>
          </a:p>
        </p:txBody>
      </p:sp>
    </p:spTree>
    <p:extLst>
      <p:ext uri="{BB962C8B-B14F-4D97-AF65-F5344CB8AC3E}">
        <p14:creationId xmlns:p14="http://schemas.microsoft.com/office/powerpoint/2010/main" val="561726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Les mouvements sociaux chez Alain Touraine</a:t>
            </a:r>
            <a:endParaRPr lang="en-US" dirty="0"/>
          </a:p>
        </p:txBody>
      </p:sp>
      <p:sp>
        <p:nvSpPr>
          <p:cNvPr id="3" name="Content Placeholder 2"/>
          <p:cNvSpPr>
            <a:spLocks noGrp="1"/>
          </p:cNvSpPr>
          <p:nvPr>
            <p:ph idx="1"/>
          </p:nvPr>
        </p:nvSpPr>
        <p:spPr/>
        <p:txBody>
          <a:bodyPr>
            <a:normAutofit/>
          </a:bodyPr>
          <a:lstStyle/>
          <a:p>
            <a:r>
              <a:rPr lang="fr-FR" dirty="0"/>
              <a:t>Les mouvements sociaux chez A</a:t>
            </a:r>
            <a:r>
              <a:rPr lang="fr-FR" dirty="0" smtClean="0"/>
              <a:t>lain Touraine</a:t>
            </a:r>
            <a:r>
              <a:rPr lang="fr-FR" dirty="0"/>
              <a:t>, c’est d’abord un </a:t>
            </a:r>
            <a:r>
              <a:rPr lang="fr-FR" b="1" dirty="0"/>
              <a:t>concept </a:t>
            </a:r>
            <a:r>
              <a:rPr lang="fr-FR" b="1" dirty="0" smtClean="0"/>
              <a:t>analytique</a:t>
            </a:r>
            <a:r>
              <a:rPr lang="fr-FR" dirty="0" smtClean="0"/>
              <a:t>, </a:t>
            </a:r>
            <a:r>
              <a:rPr lang="fr-FR" dirty="0"/>
              <a:t>une dimension d’une lutte collective qui remet en cause  certaines orientations normatives centrales dans la société. </a:t>
            </a:r>
            <a:endParaRPr lang="fr-FR" dirty="0" smtClean="0"/>
          </a:p>
          <a:p>
            <a:r>
              <a:rPr lang="fr-FR" dirty="0"/>
              <a:t>I</a:t>
            </a:r>
            <a:r>
              <a:rPr lang="fr-FR" dirty="0" smtClean="0"/>
              <a:t>l </a:t>
            </a:r>
            <a:r>
              <a:rPr lang="fr-FR" dirty="0"/>
              <a:t>faut voir, observer et analyser les liens entre acteurs concrets et leurs projets de </a:t>
            </a:r>
            <a:r>
              <a:rPr lang="fr-FR" dirty="0" smtClean="0"/>
              <a:t>sociétés, </a:t>
            </a:r>
            <a:r>
              <a:rPr lang="fr-FR" dirty="0"/>
              <a:t>leurs </a:t>
            </a:r>
            <a:r>
              <a:rPr lang="fr-FR" dirty="0" smtClean="0"/>
              <a:t>différents </a:t>
            </a:r>
            <a:r>
              <a:rPr lang="fr-FR" dirty="0"/>
              <a:t>visions du monde, leur conceptions de l’avenir.</a:t>
            </a:r>
            <a:endParaRPr lang="en-GB" dirty="0"/>
          </a:p>
          <a:p>
            <a:r>
              <a:rPr lang="fr-FR" b="1" dirty="0"/>
              <a:t>Le sens de monde</a:t>
            </a:r>
            <a:r>
              <a:rPr lang="fr-FR" dirty="0"/>
              <a:t> et </a:t>
            </a:r>
            <a:r>
              <a:rPr lang="fr-FR" dirty="0" smtClean="0"/>
              <a:t>important. </a:t>
            </a:r>
            <a:r>
              <a:rPr lang="fr-FR" dirty="0"/>
              <a:t>Il faut </a:t>
            </a:r>
            <a:r>
              <a:rPr lang="fr-FR" dirty="0" smtClean="0"/>
              <a:t>intégrer </a:t>
            </a:r>
            <a:r>
              <a:rPr lang="fr-FR" dirty="0"/>
              <a:t>ces </a:t>
            </a:r>
            <a:r>
              <a:rPr lang="fr-FR" dirty="0" smtClean="0"/>
              <a:t>aspects non-instrumentaux </a:t>
            </a:r>
            <a:r>
              <a:rPr lang="fr-FR" dirty="0"/>
              <a:t>et </a:t>
            </a:r>
            <a:r>
              <a:rPr lang="fr-FR" dirty="0" smtClean="0"/>
              <a:t>non-utilitaristes; ce </a:t>
            </a:r>
            <a:r>
              <a:rPr lang="fr-FR" dirty="0"/>
              <a:t>qui veut dire penser la subjectivation et les émotions. </a:t>
            </a:r>
            <a:r>
              <a:rPr lang="fr-FR" dirty="0" smtClean="0"/>
              <a:t>Pour </a:t>
            </a:r>
            <a:r>
              <a:rPr lang="fr-FR" dirty="0"/>
              <a:t>les acteurs, affirmer leur vision du monde ce n’est pas imposer leurs </a:t>
            </a:r>
            <a:r>
              <a:rPr lang="fr-FR" dirty="0" smtClean="0"/>
              <a:t>intérêts. </a:t>
            </a:r>
            <a:endParaRPr lang="en-GB" dirty="0"/>
          </a:p>
          <a:p>
            <a:endParaRPr lang="en-US" dirty="0"/>
          </a:p>
        </p:txBody>
      </p:sp>
    </p:spTree>
    <p:extLst>
      <p:ext uri="{BB962C8B-B14F-4D97-AF65-F5344CB8AC3E}">
        <p14:creationId xmlns:p14="http://schemas.microsoft.com/office/powerpoint/2010/main" val="1733636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L’Historicité chez Alain Touraine</a:t>
            </a:r>
            <a:endParaRPr lang="en-US" dirty="0"/>
          </a:p>
        </p:txBody>
      </p:sp>
      <p:sp>
        <p:nvSpPr>
          <p:cNvPr id="3" name="Content Placeholder 2"/>
          <p:cNvSpPr>
            <a:spLocks noGrp="1"/>
          </p:cNvSpPr>
          <p:nvPr>
            <p:ph idx="1"/>
          </p:nvPr>
        </p:nvSpPr>
        <p:spPr/>
        <p:txBody>
          <a:bodyPr/>
          <a:lstStyle/>
          <a:p>
            <a:r>
              <a:rPr lang="fr-FR" b="1" dirty="0"/>
              <a:t>L’Historicité</a:t>
            </a:r>
            <a:r>
              <a:rPr lang="fr-FR" dirty="0"/>
              <a:t> est le contrôle des valeurs culturelles par les acteurs, pour contrôler la société. C’est la lutte pour le contrôle des organisations normatives de la société. </a:t>
            </a:r>
            <a:endParaRPr lang="fr-FR" dirty="0" smtClean="0"/>
          </a:p>
          <a:p>
            <a:r>
              <a:rPr lang="fr-FR" dirty="0" smtClean="0"/>
              <a:t>Pour </a:t>
            </a:r>
            <a:r>
              <a:rPr lang="fr-FR" dirty="0"/>
              <a:t>Touraine, chaque société est défini par des conflit centraux. Dans la société industrielle, </a:t>
            </a:r>
            <a:r>
              <a:rPr lang="fr-FR" dirty="0" smtClean="0"/>
              <a:t>ce </a:t>
            </a:r>
            <a:r>
              <a:rPr lang="fr-FR" dirty="0"/>
              <a:t>conflit est assez claire, le Capitalisme et le mouvement ouvrier partagent une valeur commune : l’industrialisation. Les capitalistes </a:t>
            </a:r>
            <a:r>
              <a:rPr lang="fr-FR" dirty="0" smtClean="0"/>
              <a:t>veulent faire plus </a:t>
            </a:r>
            <a:r>
              <a:rPr lang="fr-FR" dirty="0"/>
              <a:t>de gain personnel et les ouvriers pensent qu’ils sont au cœur de ce </a:t>
            </a:r>
            <a:r>
              <a:rPr lang="fr-FR" dirty="0" smtClean="0"/>
              <a:t>système. </a:t>
            </a:r>
            <a:r>
              <a:rPr lang="fr-FR" dirty="0"/>
              <a:t>Les conflits </a:t>
            </a:r>
            <a:r>
              <a:rPr lang="fr-FR" dirty="0" smtClean="0"/>
              <a:t>s’organisent </a:t>
            </a:r>
            <a:r>
              <a:rPr lang="fr-FR" dirty="0"/>
              <a:t>autour de la même </a:t>
            </a:r>
            <a:r>
              <a:rPr lang="fr-FR" u="sng" dirty="0"/>
              <a:t>valeur commune </a:t>
            </a:r>
            <a:r>
              <a:rPr lang="fr-FR" dirty="0"/>
              <a:t>et de la même </a:t>
            </a:r>
            <a:r>
              <a:rPr lang="fr-FR" u="sng" dirty="0"/>
              <a:t>norme centrale</a:t>
            </a:r>
            <a:r>
              <a:rPr lang="fr-FR" dirty="0"/>
              <a:t>.</a:t>
            </a:r>
            <a:endParaRPr lang="en-GB" dirty="0"/>
          </a:p>
          <a:p>
            <a:endParaRPr lang="en-US" dirty="0"/>
          </a:p>
        </p:txBody>
      </p:sp>
    </p:spTree>
    <p:extLst>
      <p:ext uri="{BB962C8B-B14F-4D97-AF65-F5344CB8AC3E}">
        <p14:creationId xmlns:p14="http://schemas.microsoft.com/office/powerpoint/2010/main" val="965720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7188"/>
            <a:ext cx="10515600" cy="5819775"/>
          </a:xfrm>
        </p:spPr>
        <p:txBody>
          <a:bodyPr>
            <a:normAutofit/>
          </a:bodyPr>
          <a:lstStyle/>
          <a:p>
            <a:r>
              <a:rPr lang="fr-FR" dirty="0"/>
              <a:t>On peut dire aujourd’hui qu’il </a:t>
            </a:r>
            <a:r>
              <a:rPr lang="fr-FR" dirty="0" smtClean="0"/>
              <a:t>y’a </a:t>
            </a:r>
            <a:r>
              <a:rPr lang="fr-FR" dirty="0"/>
              <a:t>des valeurs communes dans la société autour de </a:t>
            </a:r>
            <a:r>
              <a:rPr lang="fr-FR" b="1" dirty="0" smtClean="0"/>
              <a:t>l’individualisation</a:t>
            </a:r>
            <a:r>
              <a:rPr lang="fr-FR" dirty="0" smtClean="0"/>
              <a:t>: </a:t>
            </a:r>
            <a:r>
              <a:rPr lang="fr-FR" dirty="0"/>
              <a:t>Les divers acteurs comprennent et </a:t>
            </a:r>
            <a:r>
              <a:rPr lang="fr-FR" dirty="0" smtClean="0"/>
              <a:t>définissent </a:t>
            </a:r>
            <a:r>
              <a:rPr lang="fr-FR" dirty="0"/>
              <a:t>cette notion </a:t>
            </a:r>
            <a:r>
              <a:rPr lang="fr-FR" dirty="0" smtClean="0"/>
              <a:t>différemment </a:t>
            </a:r>
            <a:r>
              <a:rPr lang="fr-FR" dirty="0"/>
              <a:t>mais l’individu et l’individualisation restent toutefois au cœur de nos sociétés. </a:t>
            </a:r>
            <a:endParaRPr lang="en-GB" dirty="0"/>
          </a:p>
          <a:p>
            <a:pPr marL="0" indent="0">
              <a:buNone/>
            </a:pPr>
            <a:endParaRPr lang="en-GB" dirty="0"/>
          </a:p>
          <a:p>
            <a:r>
              <a:rPr lang="fr-FR" dirty="0"/>
              <a:t>Pour les </a:t>
            </a:r>
            <a:r>
              <a:rPr lang="fr-FR" dirty="0" smtClean="0"/>
              <a:t>uns, l’individualisation </a:t>
            </a:r>
            <a:r>
              <a:rPr lang="fr-FR" dirty="0"/>
              <a:t>est le clé de la </a:t>
            </a:r>
            <a:r>
              <a:rPr lang="fr-FR" dirty="0" smtClean="0"/>
              <a:t>réussite. </a:t>
            </a:r>
            <a:r>
              <a:rPr lang="fr-FR" dirty="0"/>
              <a:t>C’est chacun pour soi, c’est gagner plus pour </a:t>
            </a:r>
            <a:r>
              <a:rPr lang="fr-FR" dirty="0" smtClean="0"/>
              <a:t>dépenser </a:t>
            </a:r>
            <a:r>
              <a:rPr lang="fr-FR" dirty="0"/>
              <a:t>le plus possible, avoir une grosse voiture, partir en vacance le plus loin possible. </a:t>
            </a:r>
            <a:endParaRPr lang="en-GB" dirty="0"/>
          </a:p>
          <a:p>
            <a:pPr marL="0" indent="0">
              <a:buNone/>
            </a:pPr>
            <a:endParaRPr lang="en-GB" dirty="0"/>
          </a:p>
          <a:p>
            <a:r>
              <a:rPr lang="fr-FR" dirty="0"/>
              <a:t>Mais une partie de </a:t>
            </a:r>
            <a:r>
              <a:rPr lang="fr-FR" dirty="0" smtClean="0"/>
              <a:t>la </a:t>
            </a:r>
            <a:r>
              <a:rPr lang="fr-FR" dirty="0"/>
              <a:t>société pense qu’il faut s’individualiser d’une autre </a:t>
            </a:r>
            <a:r>
              <a:rPr lang="fr-FR" dirty="0" smtClean="0"/>
              <a:t>manière. </a:t>
            </a:r>
            <a:r>
              <a:rPr lang="fr-FR" dirty="0"/>
              <a:t>Ils luttent contre l’individualisation </a:t>
            </a:r>
            <a:r>
              <a:rPr lang="fr-FR" dirty="0" smtClean="0"/>
              <a:t>néo-libérale </a:t>
            </a:r>
            <a:r>
              <a:rPr lang="fr-FR" dirty="0"/>
              <a:t>autour de cette valeur commune, </a:t>
            </a:r>
            <a:r>
              <a:rPr lang="fr-FR" dirty="0" smtClean="0"/>
              <a:t>et </a:t>
            </a:r>
            <a:r>
              <a:rPr lang="fr-FR" dirty="0"/>
              <a:t>c’est autour ce cette valeur commune de l’individualisation que la lutte s’organise. </a:t>
            </a:r>
            <a:endParaRPr lang="en-US" dirty="0"/>
          </a:p>
        </p:txBody>
      </p:sp>
    </p:spTree>
    <p:extLst>
      <p:ext uri="{BB962C8B-B14F-4D97-AF65-F5344CB8AC3E}">
        <p14:creationId xmlns:p14="http://schemas.microsoft.com/office/powerpoint/2010/main" val="580885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10515600" cy="5491163"/>
          </a:xfrm>
        </p:spPr>
        <p:txBody>
          <a:bodyPr>
            <a:normAutofit/>
          </a:bodyPr>
          <a:lstStyle/>
          <a:p>
            <a:r>
              <a:rPr lang="fr-FR" dirty="0"/>
              <a:t>Dans la sociologie classique la société s’organiserait autour des structures et des institutions. </a:t>
            </a:r>
            <a:endParaRPr lang="en-GB" dirty="0"/>
          </a:p>
          <a:p>
            <a:r>
              <a:rPr lang="fr-FR" dirty="0"/>
              <a:t>Touraine dit non, </a:t>
            </a:r>
            <a:r>
              <a:rPr lang="fr-FR" b="1" dirty="0"/>
              <a:t>les mouvements sociaux ont produit la </a:t>
            </a:r>
            <a:r>
              <a:rPr lang="fr-FR" b="1" dirty="0" smtClean="0"/>
              <a:t>société</a:t>
            </a:r>
            <a:r>
              <a:rPr lang="fr-FR" dirty="0" smtClean="0"/>
              <a:t>.</a:t>
            </a:r>
          </a:p>
          <a:p>
            <a:r>
              <a:rPr lang="fr-FR" dirty="0"/>
              <a:t>J</a:t>
            </a:r>
            <a:r>
              <a:rPr lang="fr-FR" dirty="0" smtClean="0"/>
              <a:t>e </a:t>
            </a:r>
            <a:r>
              <a:rPr lang="fr-FR" dirty="0"/>
              <a:t>dirais que les mouvements contribuent a produire la </a:t>
            </a:r>
            <a:r>
              <a:rPr lang="fr-FR" dirty="0" smtClean="0"/>
              <a:t>société. </a:t>
            </a:r>
            <a:r>
              <a:rPr lang="fr-FR" dirty="0"/>
              <a:t>Car </a:t>
            </a:r>
            <a:r>
              <a:rPr lang="fr-FR" dirty="0" smtClean="0"/>
              <a:t>les mouvements sociaux </a:t>
            </a:r>
            <a:r>
              <a:rPr lang="fr-FR" dirty="0"/>
              <a:t>sont aussi un produit de la société, le reflet </a:t>
            </a:r>
            <a:r>
              <a:rPr lang="fr-FR" dirty="0" smtClean="0"/>
              <a:t>d’une </a:t>
            </a:r>
            <a:r>
              <a:rPr lang="fr-FR" dirty="0"/>
              <a:t>série de caractéristiques de la société. </a:t>
            </a:r>
            <a:endParaRPr lang="fr-FR" dirty="0" smtClean="0"/>
          </a:p>
          <a:p>
            <a:r>
              <a:rPr lang="fr-FR" dirty="0"/>
              <a:t>Le cas le plus </a:t>
            </a:r>
            <a:r>
              <a:rPr lang="fr-FR" dirty="0" smtClean="0"/>
              <a:t>intéressant </a:t>
            </a:r>
            <a:r>
              <a:rPr lang="fr-FR" dirty="0"/>
              <a:t>sont les </a:t>
            </a:r>
            <a:r>
              <a:rPr lang="fr-FR" dirty="0" smtClean="0"/>
              <a:t>réseaux </a:t>
            </a:r>
            <a:r>
              <a:rPr lang="fr-FR" dirty="0"/>
              <a:t>sociaux et I</a:t>
            </a:r>
            <a:r>
              <a:rPr lang="fr-FR" dirty="0" smtClean="0"/>
              <a:t>nternet</a:t>
            </a:r>
            <a:r>
              <a:rPr lang="fr-FR" dirty="0"/>
              <a:t>. </a:t>
            </a:r>
            <a:r>
              <a:rPr lang="fr-FR" dirty="0" smtClean="0"/>
              <a:t>Internet </a:t>
            </a:r>
            <a:r>
              <a:rPr lang="fr-FR" dirty="0"/>
              <a:t>transforme la </a:t>
            </a:r>
            <a:r>
              <a:rPr lang="fr-FR" dirty="0" smtClean="0"/>
              <a:t>société </a:t>
            </a:r>
            <a:r>
              <a:rPr lang="fr-FR" dirty="0"/>
              <a:t>et il faut analyser comment internet change les mouvement. Ce qu’on oublie souvent, c’est que les mouvements sociaux </a:t>
            </a:r>
            <a:r>
              <a:rPr lang="fr-FR" dirty="0" smtClean="0"/>
              <a:t>transforment aussi l’Internet. </a:t>
            </a:r>
            <a:r>
              <a:rPr lang="fr-FR" dirty="0"/>
              <a:t>Par exemple </a:t>
            </a:r>
            <a:r>
              <a:rPr lang="fr-FR" dirty="0" smtClean="0"/>
              <a:t>Périscope: </a:t>
            </a:r>
            <a:r>
              <a:rPr lang="fr-FR" dirty="0"/>
              <a:t>Son utilisation a transformé l’impact </a:t>
            </a:r>
            <a:r>
              <a:rPr lang="fr-FR" dirty="0" smtClean="0"/>
              <a:t>des </a:t>
            </a:r>
            <a:r>
              <a:rPr lang="fr-FR" dirty="0"/>
              <a:t>mouvements sociaux mais c’est </a:t>
            </a:r>
            <a:r>
              <a:rPr lang="fr-FR" dirty="0" smtClean="0"/>
              <a:t>à </a:t>
            </a:r>
            <a:r>
              <a:rPr lang="fr-FR" dirty="0"/>
              <a:t>partir des mouvements sociaux </a:t>
            </a:r>
            <a:r>
              <a:rPr lang="fr-FR" dirty="0" smtClean="0"/>
              <a:t>(Gezi) que </a:t>
            </a:r>
            <a:r>
              <a:rPr lang="fr-FR" dirty="0"/>
              <a:t>son </a:t>
            </a:r>
            <a:r>
              <a:rPr lang="fr-FR" dirty="0" smtClean="0"/>
              <a:t>créateur </a:t>
            </a:r>
            <a:r>
              <a:rPr lang="fr-FR" dirty="0"/>
              <a:t>à</a:t>
            </a:r>
            <a:r>
              <a:rPr lang="fr-FR" dirty="0" smtClean="0"/>
              <a:t> conçu Périscope</a:t>
            </a:r>
            <a:r>
              <a:rPr lang="fr-FR" dirty="0"/>
              <a:t>. </a:t>
            </a:r>
            <a:endParaRPr lang="en-GB" dirty="0"/>
          </a:p>
          <a:p>
            <a:endParaRPr lang="en-US" dirty="0"/>
          </a:p>
        </p:txBody>
      </p:sp>
    </p:spTree>
    <p:extLst>
      <p:ext uri="{BB962C8B-B14F-4D97-AF65-F5344CB8AC3E}">
        <p14:creationId xmlns:p14="http://schemas.microsoft.com/office/powerpoint/2010/main" val="23417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smtClean="0"/>
              <a:t>5. Mouvements sociaux </a:t>
            </a:r>
            <a:r>
              <a:rPr lang="fr-FR" b="1" dirty="0"/>
              <a:t>comme producteur et produit de la société</a:t>
            </a:r>
            <a:r>
              <a:rPr lang="en-GB" dirty="0" smtClean="0">
                <a:effectLst/>
              </a:rPr>
              <a:t> </a:t>
            </a:r>
            <a:endParaRPr lang="en-US" dirty="0"/>
          </a:p>
        </p:txBody>
      </p:sp>
      <p:sp>
        <p:nvSpPr>
          <p:cNvPr id="3" name="Content Placeholder 2"/>
          <p:cNvSpPr>
            <a:spLocks noGrp="1"/>
          </p:cNvSpPr>
          <p:nvPr>
            <p:ph idx="1"/>
          </p:nvPr>
        </p:nvSpPr>
        <p:spPr/>
        <p:txBody>
          <a:bodyPr>
            <a:normAutofit/>
          </a:bodyPr>
          <a:lstStyle/>
          <a:p>
            <a:r>
              <a:rPr lang="fr-FR" dirty="0" smtClean="0"/>
              <a:t>Dans la sociologie classique la société s’organiserait autour des structures et des institutions. Touraine dit non, </a:t>
            </a:r>
            <a:r>
              <a:rPr lang="fr-FR" b="1" dirty="0" smtClean="0"/>
              <a:t>les mouvements sociaux ont produit la société</a:t>
            </a:r>
            <a:r>
              <a:rPr lang="fr-FR" dirty="0" smtClean="0"/>
              <a:t>.</a:t>
            </a:r>
          </a:p>
          <a:p>
            <a:r>
              <a:rPr lang="fr-FR" dirty="0" smtClean="0"/>
              <a:t>Le cas le plus intéressant sont les réseaux sociaux et Internet. Internet transforme la société et il faut analyser comment internet change les mouvement. Ce qu’on oublie souvent, c’est que les mouvements sociaux transforment aussi l’Internet. Par exemple Périscope: Son utilisation a transformé l’impact des mouvements sociaux mais c’est à partir des mouvements sociaux (Gezi) que son créateur à conçu Périscope. </a:t>
            </a:r>
            <a:endParaRPr lang="en-GB" dirty="0" smtClean="0"/>
          </a:p>
          <a:p>
            <a:endParaRPr lang="en-US" dirty="0"/>
          </a:p>
        </p:txBody>
      </p:sp>
    </p:spTree>
    <p:extLst>
      <p:ext uri="{BB962C8B-B14F-4D97-AF65-F5344CB8AC3E}">
        <p14:creationId xmlns:p14="http://schemas.microsoft.com/office/powerpoint/2010/main" val="1503105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1475"/>
            <a:ext cx="10515600" cy="5805488"/>
          </a:xfrm>
        </p:spPr>
        <p:txBody>
          <a:bodyPr>
            <a:normAutofit lnSpcReduction="10000"/>
          </a:bodyPr>
          <a:lstStyle/>
          <a:p>
            <a:pPr marL="0" lvl="0" indent="0">
              <a:buNone/>
            </a:pPr>
            <a:r>
              <a:rPr lang="fr-FR" b="1" dirty="0" smtClean="0"/>
              <a:t>A. Visions du monde et cultures politiques</a:t>
            </a:r>
            <a:r>
              <a:rPr lang="en-GB" b="1" dirty="0" smtClean="0"/>
              <a:t/>
            </a:r>
            <a:br>
              <a:rPr lang="en-GB" b="1" dirty="0" smtClean="0"/>
            </a:br>
            <a:endParaRPr lang="en-GB" b="1" dirty="0" smtClean="0"/>
          </a:p>
          <a:p>
            <a:pPr lvl="0"/>
            <a:r>
              <a:rPr lang="fr-FR" dirty="0" smtClean="0"/>
              <a:t>les </a:t>
            </a:r>
            <a:r>
              <a:rPr lang="fr-FR" dirty="0"/>
              <a:t>batailles de signification</a:t>
            </a:r>
            <a:endParaRPr lang="en-GB" dirty="0"/>
          </a:p>
          <a:p>
            <a:pPr lvl="0"/>
            <a:r>
              <a:rPr lang="fr-FR" dirty="0"/>
              <a:t>enjeux partagés</a:t>
            </a:r>
            <a:endParaRPr lang="en-GB" dirty="0"/>
          </a:p>
          <a:p>
            <a:pPr lvl="0"/>
            <a:r>
              <a:rPr lang="fr-FR" dirty="0"/>
              <a:t>conception du changement</a:t>
            </a:r>
            <a:endParaRPr lang="en-GB" dirty="0"/>
          </a:p>
          <a:p>
            <a:pPr lvl="0"/>
            <a:r>
              <a:rPr lang="fr-FR" dirty="0"/>
              <a:t>penser et produire le </a:t>
            </a:r>
            <a:r>
              <a:rPr lang="fr-FR" dirty="0" smtClean="0"/>
              <a:t>global</a:t>
            </a:r>
          </a:p>
          <a:p>
            <a:pPr lvl="0"/>
            <a:endParaRPr lang="fr-FR" dirty="0" smtClean="0"/>
          </a:p>
          <a:p>
            <a:pPr marL="0" lvl="0" indent="0">
              <a:buNone/>
            </a:pPr>
            <a:r>
              <a:rPr lang="fr-FR" b="1" dirty="0" smtClean="0"/>
              <a:t>B. Changer le monde</a:t>
            </a:r>
            <a:r>
              <a:rPr lang="en-GB" b="1" dirty="0" smtClean="0"/>
              <a:t/>
            </a:r>
            <a:br>
              <a:rPr lang="en-GB" b="1" dirty="0" smtClean="0"/>
            </a:br>
            <a:endParaRPr lang="fr-FR" dirty="0"/>
          </a:p>
          <a:p>
            <a:r>
              <a:rPr lang="fr-FR" dirty="0" smtClean="0"/>
              <a:t>La manière dont on pense est globale aujourd’hui mais ce n’était pas le cas il y a 15-20 ans. </a:t>
            </a:r>
            <a:endParaRPr lang="en-GB" dirty="0" smtClean="0"/>
          </a:p>
          <a:p>
            <a:r>
              <a:rPr lang="fr-FR" dirty="0" smtClean="0"/>
              <a:t>Pour comprendre la vision du monde d’un acteur on doit comprendre la conception du changement sociale </a:t>
            </a:r>
            <a:endParaRPr lang="en-GB" dirty="0" smtClean="0"/>
          </a:p>
          <a:p>
            <a:pPr lvl="0"/>
            <a:endParaRPr lang="en-GB" dirty="0"/>
          </a:p>
          <a:p>
            <a:endParaRPr lang="en-US" dirty="0"/>
          </a:p>
        </p:txBody>
      </p:sp>
    </p:spTree>
    <p:extLst>
      <p:ext uri="{BB962C8B-B14F-4D97-AF65-F5344CB8AC3E}">
        <p14:creationId xmlns:p14="http://schemas.microsoft.com/office/powerpoint/2010/main" val="1587843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Touraine: </a:t>
            </a:r>
            <a:r>
              <a:rPr lang="fr-FR" b="1" dirty="0" smtClean="0"/>
              <a:t>il y a 3 normes d’individualisation</a:t>
            </a:r>
            <a:r>
              <a:rPr lang="en-GB" b="1" dirty="0" smtClean="0"/>
              <a:t/>
            </a:r>
            <a:br>
              <a:rPr lang="en-GB" b="1" dirty="0" smtClean="0"/>
            </a:br>
            <a:endParaRPr lang="en-US" b="1" dirty="0"/>
          </a:p>
        </p:txBody>
      </p:sp>
      <p:sp>
        <p:nvSpPr>
          <p:cNvPr id="3" name="Content Placeholder 2"/>
          <p:cNvSpPr>
            <a:spLocks noGrp="1"/>
          </p:cNvSpPr>
          <p:nvPr>
            <p:ph idx="1"/>
          </p:nvPr>
        </p:nvSpPr>
        <p:spPr>
          <a:xfrm>
            <a:off x="838200" y="1228725"/>
            <a:ext cx="10515600" cy="4948238"/>
          </a:xfrm>
        </p:spPr>
        <p:txBody>
          <a:bodyPr>
            <a:normAutofit/>
          </a:bodyPr>
          <a:lstStyle/>
          <a:p>
            <a:pPr marL="0" indent="0">
              <a:buNone/>
            </a:pPr>
            <a:r>
              <a:rPr lang="fr-FR" dirty="0" smtClean="0"/>
              <a:t> </a:t>
            </a:r>
          </a:p>
          <a:p>
            <a:pPr lvl="0"/>
            <a:r>
              <a:rPr lang="fr-FR" u="sng" dirty="0" smtClean="0"/>
              <a:t>Utilitariste rationaliste - homo </a:t>
            </a:r>
            <a:r>
              <a:rPr lang="fr-FR" u="sng" dirty="0" err="1" smtClean="0"/>
              <a:t>economicus</a:t>
            </a:r>
            <a:r>
              <a:rPr lang="fr-FR" dirty="0" smtClean="0"/>
              <a:t>. La sociologie et l’économie ne peuvent pas s’arrêt</a:t>
            </a:r>
            <a:r>
              <a:rPr lang="fr-FR" dirty="0"/>
              <a:t>e</a:t>
            </a:r>
            <a:r>
              <a:rPr lang="fr-FR" dirty="0" smtClean="0"/>
              <a:t>r au mot </a:t>
            </a:r>
            <a:r>
              <a:rPr lang="fr-FR" dirty="0" err="1"/>
              <a:t>E</a:t>
            </a:r>
            <a:r>
              <a:rPr lang="fr-FR" dirty="0" err="1" smtClean="0"/>
              <a:t>conomicus</a:t>
            </a:r>
            <a:r>
              <a:rPr lang="fr-FR" dirty="0" smtClean="0"/>
              <a:t>. </a:t>
            </a:r>
          </a:p>
          <a:p>
            <a:pPr lvl="0"/>
            <a:r>
              <a:rPr lang="fr-FR" dirty="0" smtClean="0"/>
              <a:t>Individualisation hédoniste: Ce qui comte est de profiter, se réaliser soi même dans la consommation. C’est la condition de la post modernité où ce qui importe sont mes intérêts. Postmodernité, jouissance.</a:t>
            </a:r>
          </a:p>
          <a:p>
            <a:r>
              <a:rPr lang="fr-FR" dirty="0" smtClean="0"/>
              <a:t>Le Sujet: un individu qui se prend, qui prends soi m comme principe de sens. La </a:t>
            </a:r>
            <a:r>
              <a:rPr lang="fr-FR" b="1" dirty="0" smtClean="0"/>
              <a:t>Subjectivation</a:t>
            </a:r>
            <a:r>
              <a:rPr lang="fr-FR" dirty="0" smtClean="0"/>
              <a:t> est un processus qui ne jamais termine. Un individu qui est total acteur de sa vie n’existe pas. </a:t>
            </a:r>
          </a:p>
          <a:p>
            <a:pPr lvl="0"/>
            <a:endParaRPr lang="en-GB" dirty="0"/>
          </a:p>
          <a:p>
            <a:endParaRPr lang="en-US" dirty="0"/>
          </a:p>
        </p:txBody>
      </p:sp>
    </p:spTree>
    <p:extLst>
      <p:ext uri="{BB962C8B-B14F-4D97-AF65-F5344CB8AC3E}">
        <p14:creationId xmlns:p14="http://schemas.microsoft.com/office/powerpoint/2010/main" val="117173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Touraine : la sociologie des mouvements sociaux est une </a:t>
            </a:r>
            <a:r>
              <a:rPr lang="fr-FR" b="1" dirty="0" smtClean="0"/>
              <a:t>sociologie générale</a:t>
            </a:r>
            <a:endParaRPr lang="en-US" dirty="0"/>
          </a:p>
        </p:txBody>
      </p:sp>
      <p:sp>
        <p:nvSpPr>
          <p:cNvPr id="3" name="Content Placeholder 2"/>
          <p:cNvSpPr>
            <a:spLocks noGrp="1"/>
          </p:cNvSpPr>
          <p:nvPr>
            <p:ph idx="1"/>
          </p:nvPr>
        </p:nvSpPr>
        <p:spPr/>
        <p:txBody>
          <a:bodyPr/>
          <a:lstStyle/>
          <a:p>
            <a:r>
              <a:rPr lang="fr-FR" dirty="0" smtClean="0"/>
              <a:t>Elle permet</a:t>
            </a:r>
            <a:r>
              <a:rPr lang="fr-FR" dirty="0"/>
              <a:t>, par un angle spécifique, de comprendre la société dans son ensemble. Ils sont des produits de la société, et à la fois des producteurs de la société. Du moins, ils contribuent à la </a:t>
            </a:r>
            <a:r>
              <a:rPr lang="fr-FR" dirty="0" smtClean="0"/>
              <a:t>produire.</a:t>
            </a:r>
          </a:p>
          <a:p>
            <a:r>
              <a:rPr lang="fr-FR" dirty="0" smtClean="0"/>
              <a:t>Il faut rechercher </a:t>
            </a:r>
            <a:r>
              <a:rPr lang="fr-FR" dirty="0"/>
              <a:t>les significations</a:t>
            </a:r>
            <a:endParaRPr lang="en-GB" dirty="0"/>
          </a:p>
          <a:p>
            <a:r>
              <a:rPr lang="fr-FR" dirty="0" smtClean="0"/>
              <a:t>Les mouvements </a:t>
            </a:r>
            <a:r>
              <a:rPr lang="fr-FR" dirty="0"/>
              <a:t>et </a:t>
            </a:r>
            <a:r>
              <a:rPr lang="fr-FR" dirty="0" smtClean="0"/>
              <a:t>les sujets </a:t>
            </a:r>
            <a:r>
              <a:rPr lang="fr-FR" dirty="0"/>
              <a:t>ne se limitent pas a une vision utilitariste</a:t>
            </a:r>
            <a:endParaRPr lang="en-GB" dirty="0"/>
          </a:p>
          <a:p>
            <a:r>
              <a:rPr lang="fr-FR" dirty="0"/>
              <a:t>S</a:t>
            </a:r>
            <a:r>
              <a:rPr lang="fr-FR" dirty="0" smtClean="0"/>
              <a:t>aisir </a:t>
            </a:r>
            <a:r>
              <a:rPr lang="fr-FR" dirty="0"/>
              <a:t>un « enjeu central » qui, pris dans </a:t>
            </a:r>
            <a:r>
              <a:rPr lang="fr-FR" dirty="0" smtClean="0"/>
              <a:t>sa </a:t>
            </a:r>
            <a:r>
              <a:rPr lang="fr-FR" dirty="0"/>
              <a:t>plus haute abstraction </a:t>
            </a:r>
            <a:r>
              <a:rPr lang="fr-FR" dirty="0" smtClean="0"/>
              <a:t>théorique, </a:t>
            </a:r>
            <a:r>
              <a:rPr lang="fr-FR" dirty="0"/>
              <a:t>s’incarne ensuite dans </a:t>
            </a:r>
            <a:r>
              <a:rPr lang="fr-FR" dirty="0" smtClean="0"/>
              <a:t>différents </a:t>
            </a:r>
            <a:r>
              <a:rPr lang="fr-FR" dirty="0"/>
              <a:t>conflits et niveaux sociaux.</a:t>
            </a:r>
            <a:endParaRPr lang="en-GB" dirty="0"/>
          </a:p>
          <a:p>
            <a:endParaRPr lang="fr-FR" dirty="0" smtClean="0"/>
          </a:p>
          <a:p>
            <a:endParaRPr lang="en-GB" dirty="0"/>
          </a:p>
          <a:p>
            <a:endParaRPr lang="en-US" dirty="0"/>
          </a:p>
        </p:txBody>
      </p:sp>
    </p:spTree>
    <p:extLst>
      <p:ext uri="{BB962C8B-B14F-4D97-AF65-F5344CB8AC3E}">
        <p14:creationId xmlns:p14="http://schemas.microsoft.com/office/powerpoint/2010/main" val="1387033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fr-FR" b="1" dirty="0" smtClean="0"/>
              <a:t>1. </a:t>
            </a:r>
            <a:r>
              <a:rPr lang="fr-FR" b="1" dirty="0" err="1" smtClean="0"/>
              <a:t>Epistemologies</a:t>
            </a:r>
            <a:r>
              <a:rPr lang="fr-FR" b="1" dirty="0" smtClean="0"/>
              <a:t> du Sud</a:t>
            </a:r>
            <a:br>
              <a:rPr lang="fr-FR" b="1" dirty="0" smtClean="0"/>
            </a:br>
            <a:endParaRPr lang="en-US" dirty="0"/>
          </a:p>
        </p:txBody>
      </p:sp>
      <p:sp>
        <p:nvSpPr>
          <p:cNvPr id="3" name="Content Placeholder 2"/>
          <p:cNvSpPr>
            <a:spLocks noGrp="1"/>
          </p:cNvSpPr>
          <p:nvPr>
            <p:ph idx="1"/>
          </p:nvPr>
        </p:nvSpPr>
        <p:spPr>
          <a:xfrm>
            <a:off x="838200" y="1287006"/>
            <a:ext cx="10515600" cy="4351338"/>
          </a:xfrm>
        </p:spPr>
        <p:txBody>
          <a:bodyPr/>
          <a:lstStyle/>
          <a:p>
            <a:pPr marL="514350" lvl="0" indent="-514350">
              <a:buAutoNum type="arabicPeriod"/>
            </a:pPr>
            <a:endParaRPr lang="en-GB" b="1" dirty="0"/>
          </a:p>
          <a:p>
            <a:r>
              <a:rPr lang="fr-FR" dirty="0"/>
              <a:t>Intégrer les acteurs, chercheurs, connaissances, visions du monde des </a:t>
            </a:r>
            <a:r>
              <a:rPr lang="fr-FR" dirty="0" smtClean="0"/>
              <a:t>Sud</a:t>
            </a:r>
            <a:endParaRPr lang="en-GB" dirty="0"/>
          </a:p>
          <a:p>
            <a:r>
              <a:rPr lang="fr-FR" dirty="0"/>
              <a:t>Voir et comprendre le monde du point de vue des dominés.</a:t>
            </a:r>
            <a:endParaRPr lang="en-GB" dirty="0"/>
          </a:p>
          <a:p>
            <a:r>
              <a:rPr lang="fr-FR" dirty="0" smtClean="0"/>
              <a:t>Exemple: Comment </a:t>
            </a:r>
            <a:r>
              <a:rPr lang="fr-FR" dirty="0"/>
              <a:t>on intègre les défavorises dans les réseaux </a:t>
            </a:r>
            <a:r>
              <a:rPr lang="fr-FR" dirty="0" smtClean="0"/>
              <a:t>alimentaires? </a:t>
            </a:r>
            <a:r>
              <a:rPr lang="fr-FR" dirty="0"/>
              <a:t>Il faut pour ça comprendre leur vision de l’alimentation.</a:t>
            </a:r>
            <a:endParaRPr lang="en-GB" dirty="0"/>
          </a:p>
          <a:p>
            <a:endParaRPr lang="en-US" dirty="0"/>
          </a:p>
        </p:txBody>
      </p:sp>
    </p:spTree>
    <p:extLst>
      <p:ext uri="{BB962C8B-B14F-4D97-AF65-F5344CB8AC3E}">
        <p14:creationId xmlns:p14="http://schemas.microsoft.com/office/powerpoint/2010/main" val="231879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Touraine: </a:t>
            </a:r>
            <a:r>
              <a:rPr lang="fr-FR" b="1" dirty="0" smtClean="0"/>
              <a:t>3 Niveaux d’action</a:t>
            </a:r>
            <a:r>
              <a:rPr lang="en-GB" b="1" dirty="0" smtClean="0"/>
              <a:t/>
            </a:r>
            <a:br>
              <a:rPr lang="en-GB" b="1" dirty="0" smtClean="0"/>
            </a:br>
            <a:endParaRPr lang="en-US" b="1" dirty="0"/>
          </a:p>
        </p:txBody>
      </p:sp>
      <p:sp>
        <p:nvSpPr>
          <p:cNvPr id="3" name="Content Placeholder 2"/>
          <p:cNvSpPr>
            <a:spLocks noGrp="1"/>
          </p:cNvSpPr>
          <p:nvPr>
            <p:ph idx="1"/>
          </p:nvPr>
        </p:nvSpPr>
        <p:spPr/>
        <p:txBody>
          <a:bodyPr>
            <a:normAutofit/>
          </a:bodyPr>
          <a:lstStyle/>
          <a:p>
            <a:r>
              <a:rPr lang="fr-FR" dirty="0" smtClean="0"/>
              <a:t>Organisationnel : comme faire des grèves pour une augmentation des salaires.</a:t>
            </a:r>
          </a:p>
          <a:p>
            <a:r>
              <a:rPr lang="fr-FR" dirty="0" smtClean="0"/>
              <a:t>Politique-Institutionnel : grève pour changer le poids des employés dans les négociations politiques. Pour faire entendre la voix des syndicats. Pas d’intérêt directement individuel, c’est plus pour que les institutions changent. C’est quelque chose de concret.</a:t>
            </a:r>
          </a:p>
          <a:p>
            <a:r>
              <a:rPr lang="fr-FR" dirty="0" smtClean="0"/>
              <a:t>L’Historicité : Un changement dans les orientations culturelles centrales de la société.</a:t>
            </a:r>
          </a:p>
          <a:p>
            <a:endParaRPr lang="en-US" dirty="0"/>
          </a:p>
        </p:txBody>
      </p:sp>
    </p:spTree>
    <p:extLst>
      <p:ext uri="{BB962C8B-B14F-4D97-AF65-F5344CB8AC3E}">
        <p14:creationId xmlns:p14="http://schemas.microsoft.com/office/powerpoint/2010/main" val="787493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smtClean="0"/>
              <a:t>Conflit vs construction d’alternatives </a:t>
            </a:r>
            <a:r>
              <a:rPr lang="en-GB" dirty="0" smtClean="0"/>
              <a:t/>
            </a:r>
            <a:br>
              <a:rPr lang="en-GB" dirty="0" smtClean="0"/>
            </a:br>
            <a:endParaRPr lang="en-US" dirty="0"/>
          </a:p>
        </p:txBody>
      </p:sp>
      <p:sp>
        <p:nvSpPr>
          <p:cNvPr id="3" name="Content Placeholder 2"/>
          <p:cNvSpPr>
            <a:spLocks noGrp="1"/>
          </p:cNvSpPr>
          <p:nvPr>
            <p:ph idx="1"/>
          </p:nvPr>
        </p:nvSpPr>
        <p:spPr>
          <a:xfrm>
            <a:off x="838200" y="1514475"/>
            <a:ext cx="10515600" cy="4662488"/>
          </a:xfrm>
        </p:spPr>
        <p:txBody>
          <a:bodyPr>
            <a:normAutofit/>
          </a:bodyPr>
          <a:lstStyle/>
          <a:p>
            <a:r>
              <a:rPr lang="fr-FR" dirty="0"/>
              <a:t>Pour </a:t>
            </a:r>
            <a:r>
              <a:rPr lang="fr-FR" dirty="0" smtClean="0"/>
              <a:t>Touraine, </a:t>
            </a:r>
            <a:r>
              <a:rPr lang="fr-FR" dirty="0"/>
              <a:t>les mouvements sociaux </a:t>
            </a:r>
            <a:r>
              <a:rPr lang="fr-FR" dirty="0" smtClean="0"/>
              <a:t>sont </a:t>
            </a:r>
            <a:r>
              <a:rPr lang="fr-FR" dirty="0"/>
              <a:t>une </a:t>
            </a:r>
            <a:r>
              <a:rPr lang="fr-FR" dirty="0" smtClean="0"/>
              <a:t>dimension </a:t>
            </a:r>
            <a:r>
              <a:rPr lang="fr-FR" dirty="0"/>
              <a:t>de l'action mais ce n’est pas tout l’action. Il </a:t>
            </a:r>
            <a:r>
              <a:rPr lang="fr-FR" dirty="0" smtClean="0"/>
              <a:t>y’a </a:t>
            </a:r>
            <a:r>
              <a:rPr lang="fr-FR" dirty="0"/>
              <a:t>des luttes aussi. Dans ces mouvements il y’a une </a:t>
            </a:r>
            <a:r>
              <a:rPr lang="fr-FR" dirty="0" smtClean="0"/>
              <a:t>volonté </a:t>
            </a:r>
            <a:r>
              <a:rPr lang="fr-FR" dirty="0"/>
              <a:t>d’organiser le monde autrement. </a:t>
            </a:r>
            <a:endParaRPr lang="en-GB" dirty="0"/>
          </a:p>
          <a:p>
            <a:r>
              <a:rPr lang="fr-FR" dirty="0"/>
              <a:t>Quand on parle de mouvement sociaux, tout le monde regarde ce qui se passe dans la rue. C’est a dire au conflit, mais ces personnes qui forment les mouvements sociaux construisent des éléments concrètes </a:t>
            </a:r>
            <a:r>
              <a:rPr lang="fr-FR" dirty="0" smtClean="0"/>
              <a:t>(Les féministes </a:t>
            </a:r>
            <a:r>
              <a:rPr lang="fr-FR" dirty="0"/>
              <a:t>des </a:t>
            </a:r>
            <a:r>
              <a:rPr lang="fr-FR" dirty="0" smtClean="0"/>
              <a:t>années ‘70 </a:t>
            </a:r>
            <a:r>
              <a:rPr lang="fr-FR" dirty="0"/>
              <a:t>qui produisent un savoir </a:t>
            </a:r>
            <a:r>
              <a:rPr lang="fr-FR" dirty="0" smtClean="0"/>
              <a:t>à </a:t>
            </a:r>
            <a:r>
              <a:rPr lang="fr-FR" dirty="0"/>
              <a:t>cote d’une vision du </a:t>
            </a:r>
            <a:r>
              <a:rPr lang="fr-FR" dirty="0" smtClean="0"/>
              <a:t>monde)</a:t>
            </a:r>
          </a:p>
          <a:p>
            <a:r>
              <a:rPr lang="fr-FR" dirty="0" err="1" smtClean="0"/>
              <a:t>ll</a:t>
            </a:r>
            <a:r>
              <a:rPr lang="fr-FR" dirty="0" smtClean="0"/>
              <a:t> </a:t>
            </a:r>
            <a:r>
              <a:rPr lang="fr-FR" dirty="0"/>
              <a:t>faut analyser ces éléments concrets = c’est </a:t>
            </a:r>
            <a:r>
              <a:rPr lang="fr-FR" dirty="0" smtClean="0"/>
              <a:t>à </a:t>
            </a:r>
            <a:r>
              <a:rPr lang="fr-FR" dirty="0"/>
              <a:t>dire la construction d’alternatives. </a:t>
            </a:r>
            <a:endParaRPr lang="en-GB" dirty="0"/>
          </a:p>
          <a:p>
            <a:endParaRPr lang="en-US" dirty="0"/>
          </a:p>
        </p:txBody>
      </p:sp>
    </p:spTree>
    <p:extLst>
      <p:ext uri="{BB962C8B-B14F-4D97-AF65-F5344CB8AC3E}">
        <p14:creationId xmlns:p14="http://schemas.microsoft.com/office/powerpoint/2010/main" val="945694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977241"/>
          </a:xfrm>
        </p:spPr>
        <p:txBody>
          <a:bodyPr>
            <a:normAutofit fontScale="90000"/>
          </a:bodyPr>
          <a:lstStyle/>
          <a:p>
            <a:pPr lvl="0"/>
            <a:r>
              <a:rPr lang="fr-FR" b="1" dirty="0" smtClean="0"/>
              <a:t>2</a:t>
            </a:r>
            <a:r>
              <a:rPr lang="fr-FR" b="1" smtClean="0"/>
              <a:t>. </a:t>
            </a:r>
            <a:r>
              <a:rPr lang="fr-FR" b="1" dirty="0" smtClean="0"/>
              <a:t>Aller au delà </a:t>
            </a:r>
            <a:r>
              <a:rPr lang="fr-FR" b="1" dirty="0"/>
              <a:t>du nationalisme </a:t>
            </a:r>
            <a:r>
              <a:rPr lang="fr-FR" b="1" dirty="0" smtClean="0"/>
              <a:t>méthodologique et </a:t>
            </a:r>
            <a:r>
              <a:rPr lang="fr-FR" b="1" dirty="0"/>
              <a:t>du globalisme </a:t>
            </a:r>
            <a:r>
              <a:rPr lang="fr-FR" b="1" dirty="0" smtClean="0"/>
              <a:t>méthodologique</a:t>
            </a:r>
            <a:br>
              <a:rPr lang="fr-FR" b="1" dirty="0" smtClean="0"/>
            </a:br>
            <a:endParaRPr lang="en-GB" b="1" dirty="0"/>
          </a:p>
        </p:txBody>
      </p:sp>
      <p:sp>
        <p:nvSpPr>
          <p:cNvPr id="3" name="Content Placeholder 2"/>
          <p:cNvSpPr>
            <a:spLocks noGrp="1"/>
          </p:cNvSpPr>
          <p:nvPr>
            <p:ph idx="1"/>
          </p:nvPr>
        </p:nvSpPr>
        <p:spPr>
          <a:xfrm>
            <a:off x="838200" y="1663809"/>
            <a:ext cx="10515600" cy="4698892"/>
          </a:xfrm>
        </p:spPr>
        <p:txBody>
          <a:bodyPr>
            <a:normAutofit/>
          </a:bodyPr>
          <a:lstStyle/>
          <a:p>
            <a:endParaRPr lang="fr-FR" dirty="0" smtClean="0"/>
          </a:p>
          <a:p>
            <a:r>
              <a:rPr lang="fr-FR" dirty="0" smtClean="0"/>
              <a:t>Ca </a:t>
            </a:r>
            <a:r>
              <a:rPr lang="fr-FR" dirty="0"/>
              <a:t>ne veut surtout pas dire une </a:t>
            </a:r>
            <a:r>
              <a:rPr lang="fr-FR" dirty="0" smtClean="0"/>
              <a:t>sociologie </a:t>
            </a:r>
            <a:r>
              <a:rPr lang="fr-FR" dirty="0"/>
              <a:t>globale qui soit pareil </a:t>
            </a:r>
            <a:r>
              <a:rPr lang="fr-FR" dirty="0" smtClean="0"/>
              <a:t>partout: Le </a:t>
            </a:r>
            <a:r>
              <a:rPr lang="fr-FR" dirty="0"/>
              <a:t>global est un niveau important mais il faut articuler </a:t>
            </a:r>
            <a:r>
              <a:rPr lang="fr-FR" dirty="0" smtClean="0"/>
              <a:t>différents </a:t>
            </a:r>
            <a:r>
              <a:rPr lang="fr-FR" dirty="0"/>
              <a:t>niveaux </a:t>
            </a:r>
            <a:r>
              <a:rPr lang="fr-FR" dirty="0" smtClean="0"/>
              <a:t>d’action</a:t>
            </a:r>
          </a:p>
          <a:p>
            <a:r>
              <a:rPr lang="tr-TR" dirty="0" err="1" smtClean="0"/>
              <a:t>Attention</a:t>
            </a:r>
            <a:r>
              <a:rPr lang="tr-TR" dirty="0" smtClean="0"/>
              <a:t> </a:t>
            </a:r>
            <a:r>
              <a:rPr lang="tr-TR" dirty="0" err="1" smtClean="0"/>
              <a:t>au</a:t>
            </a:r>
            <a:r>
              <a:rPr lang="tr-TR" dirty="0" smtClean="0"/>
              <a:t> </a:t>
            </a:r>
            <a:r>
              <a:rPr lang="en-GB" dirty="0" smtClean="0"/>
              <a:t>“</a:t>
            </a:r>
            <a:r>
              <a:rPr lang="fr-FR" dirty="0" smtClean="0"/>
              <a:t>nationalisme méthodologique</a:t>
            </a:r>
            <a:r>
              <a:rPr lang="en-GB" dirty="0" smtClean="0"/>
              <a:t>”</a:t>
            </a:r>
            <a:r>
              <a:rPr lang="fr-FR" dirty="0" smtClean="0"/>
              <a:t>, donc à</a:t>
            </a:r>
            <a:r>
              <a:rPr lang="fr-FR" dirty="0"/>
              <a:t> analyser à partir de </a:t>
            </a:r>
            <a:r>
              <a:rPr lang="fr-FR" dirty="0" smtClean="0"/>
              <a:t>l’Etat Nation et dire </a:t>
            </a:r>
            <a:r>
              <a:rPr lang="fr-FR" dirty="0"/>
              <a:t>que ce qui importe est </a:t>
            </a:r>
            <a:r>
              <a:rPr lang="fr-FR" dirty="0" smtClean="0"/>
              <a:t>l’Etat </a:t>
            </a:r>
            <a:r>
              <a:rPr lang="fr-FR" dirty="0"/>
              <a:t>N</a:t>
            </a:r>
            <a:r>
              <a:rPr lang="fr-FR" dirty="0" smtClean="0"/>
              <a:t>ation.</a:t>
            </a:r>
          </a:p>
          <a:p>
            <a:r>
              <a:rPr lang="fr-FR" dirty="0" smtClean="0"/>
              <a:t>Il ne faut pas prendre le cadre nationale comme unité de comparaison. Penser </a:t>
            </a:r>
            <a:r>
              <a:rPr lang="fr-FR" dirty="0"/>
              <a:t>le global, </a:t>
            </a:r>
            <a:r>
              <a:rPr lang="fr-FR" dirty="0" smtClean="0"/>
              <a:t>ce n’est pas comparer </a:t>
            </a:r>
            <a:r>
              <a:rPr lang="fr-FR" dirty="0"/>
              <a:t>quelques pays à</a:t>
            </a:r>
            <a:r>
              <a:rPr lang="fr-FR" dirty="0" smtClean="0"/>
              <a:t> </a:t>
            </a:r>
            <a:r>
              <a:rPr lang="fr-FR" dirty="0"/>
              <a:t>partir de leurs analyse au niveau nationale. </a:t>
            </a:r>
            <a:endParaRPr lang="fr-FR" dirty="0" smtClean="0"/>
          </a:p>
          <a:p>
            <a:endParaRPr lang="fr-FR" dirty="0" smtClean="0"/>
          </a:p>
          <a:p>
            <a:endParaRPr lang="en-GB" dirty="0"/>
          </a:p>
          <a:p>
            <a:endParaRPr lang="en-US" dirty="0"/>
          </a:p>
        </p:txBody>
      </p:sp>
    </p:spTree>
    <p:extLst>
      <p:ext uri="{BB962C8B-B14F-4D97-AF65-F5344CB8AC3E}">
        <p14:creationId xmlns:p14="http://schemas.microsoft.com/office/powerpoint/2010/main" val="804790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5573"/>
            <a:ext cx="10515600" cy="5901390"/>
          </a:xfrm>
        </p:spPr>
        <p:txBody>
          <a:bodyPr>
            <a:normAutofit/>
          </a:bodyPr>
          <a:lstStyle/>
          <a:p>
            <a:pPr>
              <a:lnSpc>
                <a:spcPct val="100000"/>
              </a:lnSpc>
            </a:pPr>
            <a:endParaRPr lang="fr-FR" dirty="0" smtClean="0"/>
          </a:p>
          <a:p>
            <a:pPr>
              <a:lnSpc>
                <a:spcPct val="100000"/>
              </a:lnSpc>
            </a:pPr>
            <a:r>
              <a:rPr lang="fr-FR" dirty="0" smtClean="0"/>
              <a:t>Les </a:t>
            </a:r>
            <a:r>
              <a:rPr lang="fr-FR" dirty="0"/>
              <a:t>jeunes militants d’aujourd’hui sont militants mais pas dans le cadre </a:t>
            </a:r>
            <a:r>
              <a:rPr lang="fr-FR" dirty="0" smtClean="0"/>
              <a:t>national.</a:t>
            </a:r>
          </a:p>
          <a:p>
            <a:pPr>
              <a:lnSpc>
                <a:spcPct val="100000"/>
              </a:lnSpc>
            </a:pPr>
            <a:r>
              <a:rPr lang="fr-FR" dirty="0"/>
              <a:t>Les jeunes de banlieues - les jeunes </a:t>
            </a:r>
            <a:r>
              <a:rPr lang="fr-FR" dirty="0" smtClean="0"/>
              <a:t>populaires: ce sont </a:t>
            </a:r>
            <a:r>
              <a:rPr lang="fr-FR" dirty="0"/>
              <a:t>des catégories qui permettent de voir les choses en dehors des catégories </a:t>
            </a:r>
            <a:r>
              <a:rPr lang="fr-FR" dirty="0" smtClean="0"/>
              <a:t>nationales</a:t>
            </a:r>
            <a:endParaRPr lang="en-GB" dirty="0"/>
          </a:p>
          <a:p>
            <a:pPr>
              <a:lnSpc>
                <a:spcPct val="100000"/>
              </a:lnSpc>
            </a:pPr>
            <a:r>
              <a:rPr lang="fr-FR" dirty="0" smtClean="0"/>
              <a:t>J’explique : quand on fait une recherche sur les jeunes, on prends en compte des statistiques nationales turques et françaises et un on compare. Cependant il y’a beaucoup plus de différences entre les jeune de Paris et la banlieue parisienne, que les jeunes des cartier populaires de Paris et Athènes. Les manières d’agir et les logiques d’action sont plus similaires dans les quartiers respectifs de ces deux capitales.</a:t>
            </a:r>
            <a:endParaRPr lang="en-GB" dirty="0" smtClean="0"/>
          </a:p>
          <a:p>
            <a:endParaRPr lang="en-US" dirty="0"/>
          </a:p>
        </p:txBody>
      </p:sp>
    </p:spTree>
    <p:extLst>
      <p:ext uri="{BB962C8B-B14F-4D97-AF65-F5344CB8AC3E}">
        <p14:creationId xmlns:p14="http://schemas.microsoft.com/office/powerpoint/2010/main" val="821913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0729"/>
            <a:ext cx="10515600" cy="5826234"/>
          </a:xfrm>
        </p:spPr>
        <p:txBody>
          <a:bodyPr>
            <a:normAutofit/>
          </a:bodyPr>
          <a:lstStyle/>
          <a:p>
            <a:pPr>
              <a:lnSpc>
                <a:spcPct val="110000"/>
              </a:lnSpc>
            </a:pPr>
            <a:r>
              <a:rPr lang="fr-FR" dirty="0" smtClean="0">
                <a:solidFill>
                  <a:srgbClr val="000000"/>
                </a:solidFill>
                <a:effectLst/>
                <a:latin typeface="Calibri" charset="0"/>
                <a:ea typeface="Calibri" charset="0"/>
                <a:cs typeface="Calibri" charset="0"/>
              </a:rPr>
              <a:t>Le nationalisme méthodologique est difficile a dépasser </a:t>
            </a:r>
            <a:r>
              <a:rPr lang="fr-FR" dirty="0" smtClean="0">
                <a:latin typeface="Calibri" charset="0"/>
                <a:ea typeface="Calibri" charset="0"/>
                <a:cs typeface="Calibri" charset="0"/>
              </a:rPr>
              <a:t>car les financements des recherches sont souvent limités aux cadres nationales</a:t>
            </a:r>
            <a:r>
              <a:rPr lang="en-GB" dirty="0" smtClean="0">
                <a:latin typeface="Calibri" charset="0"/>
                <a:ea typeface="Calibri" charset="0"/>
                <a:cs typeface="Calibri" charset="0"/>
              </a:rPr>
              <a:t>. </a:t>
            </a:r>
          </a:p>
          <a:p>
            <a:pPr>
              <a:lnSpc>
                <a:spcPct val="110000"/>
              </a:lnSpc>
              <a:spcAft>
                <a:spcPts val="0"/>
              </a:spcAft>
            </a:pPr>
            <a:r>
              <a:rPr lang="fr-FR" dirty="0" smtClean="0">
                <a:solidFill>
                  <a:srgbClr val="000000"/>
                </a:solidFill>
                <a:effectLst/>
                <a:latin typeface="Calibri" charset="0"/>
                <a:ea typeface="Calibri" charset="0"/>
                <a:cs typeface="Calibri" charset="0"/>
              </a:rPr>
              <a:t>Comprendre les étudiants Chiliens aujourd’hui, qui luttent pour les lois de la retraite, c’est aussi comprendre les étudiants ailleurs, par exemple en France, qui se mobilisent contre la loi du travail, comme on peut l’observer a Nuit Debout.</a:t>
            </a:r>
          </a:p>
          <a:p>
            <a:pPr>
              <a:lnSpc>
                <a:spcPct val="110000"/>
              </a:lnSpc>
            </a:pPr>
            <a:r>
              <a:rPr lang="fr-FR" dirty="0" smtClean="0"/>
              <a:t>Pour les politologues les élections se font dans un cadre national. Cependant, sans penser les dynamiques globales on ne peut pas faire une analyse pertinente à l’échelle nationale non plus.</a:t>
            </a:r>
            <a:endParaRPr lang="en-GB" dirty="0" smtClean="0"/>
          </a:p>
          <a:p>
            <a:endParaRPr lang="en-US" dirty="0"/>
          </a:p>
        </p:txBody>
      </p:sp>
    </p:spTree>
    <p:extLst>
      <p:ext uri="{BB962C8B-B14F-4D97-AF65-F5344CB8AC3E}">
        <p14:creationId xmlns:p14="http://schemas.microsoft.com/office/powerpoint/2010/main" val="924171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5163"/>
            <a:ext cx="10515600" cy="1325563"/>
          </a:xfrm>
        </p:spPr>
        <p:txBody>
          <a:bodyPr/>
          <a:lstStyle/>
          <a:p>
            <a:pPr lvl="0"/>
            <a:r>
              <a:rPr lang="en-US" b="1" dirty="0" smtClean="0"/>
              <a:t>3. </a:t>
            </a:r>
            <a:r>
              <a:rPr lang="fr-FR" b="1" dirty="0"/>
              <a:t>Terrains </a:t>
            </a:r>
            <a:r>
              <a:rPr lang="fr-FR" b="1" dirty="0" smtClean="0"/>
              <a:t>multi-sites </a:t>
            </a:r>
            <a:r>
              <a:rPr lang="fr-FR" b="1" dirty="0"/>
              <a:t>et </a:t>
            </a:r>
            <a:r>
              <a:rPr lang="fr-FR" b="1" dirty="0" smtClean="0"/>
              <a:t>multi-niveaux</a:t>
            </a:r>
            <a:r>
              <a:rPr lang="en-GB" b="1" dirty="0"/>
              <a:t/>
            </a:r>
            <a:br>
              <a:rPr lang="en-GB" b="1" dirty="0"/>
            </a:br>
            <a:endParaRPr lang="en-US" b="1" dirty="0"/>
          </a:p>
        </p:txBody>
      </p:sp>
      <p:sp>
        <p:nvSpPr>
          <p:cNvPr id="3" name="Content Placeholder 2"/>
          <p:cNvSpPr>
            <a:spLocks noGrp="1"/>
          </p:cNvSpPr>
          <p:nvPr>
            <p:ph idx="1"/>
          </p:nvPr>
        </p:nvSpPr>
        <p:spPr/>
        <p:txBody>
          <a:bodyPr>
            <a:normAutofit/>
          </a:bodyPr>
          <a:lstStyle/>
          <a:p>
            <a:r>
              <a:rPr lang="fr-FR" dirty="0"/>
              <a:t>Si je fait une recherche sur la déviance policière, </a:t>
            </a:r>
            <a:r>
              <a:rPr lang="fr-FR" dirty="0" smtClean="0"/>
              <a:t>sur la </a:t>
            </a:r>
            <a:r>
              <a:rPr lang="fr-FR" dirty="0"/>
              <a:t>violence policière </a:t>
            </a:r>
            <a:r>
              <a:rPr lang="fr-FR" dirty="0" smtClean="0"/>
              <a:t>en Turquie et </a:t>
            </a:r>
            <a:r>
              <a:rPr lang="fr-FR" dirty="0"/>
              <a:t>en France </a:t>
            </a:r>
            <a:r>
              <a:rPr lang="fr-FR" dirty="0" smtClean="0"/>
              <a:t>faut </a:t>
            </a:r>
            <a:r>
              <a:rPr lang="fr-FR" dirty="0"/>
              <a:t>articuler les </a:t>
            </a:r>
            <a:r>
              <a:rPr lang="fr-FR" dirty="0" smtClean="0"/>
              <a:t>échelles </a:t>
            </a:r>
            <a:r>
              <a:rPr lang="fr-FR" dirty="0"/>
              <a:t>d’observation et d’analyse. Donc il n’est pas suffisant de </a:t>
            </a:r>
            <a:r>
              <a:rPr lang="fr-FR" dirty="0" smtClean="0"/>
              <a:t>prendre en comte les </a:t>
            </a:r>
            <a:r>
              <a:rPr lang="fr-FR" dirty="0" err="1" smtClean="0"/>
              <a:t>centres-villes</a:t>
            </a:r>
            <a:r>
              <a:rPr lang="fr-FR" dirty="0" smtClean="0"/>
              <a:t> </a:t>
            </a:r>
            <a:r>
              <a:rPr lang="fr-FR" dirty="0"/>
              <a:t>et les </a:t>
            </a:r>
            <a:r>
              <a:rPr lang="fr-FR" dirty="0" smtClean="0"/>
              <a:t>banlieues, </a:t>
            </a:r>
            <a:r>
              <a:rPr lang="fr-FR" dirty="0"/>
              <a:t>ni de prendre Istanbul et Paris. Il faut faire des recherches multi-sites en </a:t>
            </a:r>
            <a:r>
              <a:rPr lang="fr-FR" dirty="0" smtClean="0"/>
              <a:t>Turquie </a:t>
            </a:r>
            <a:r>
              <a:rPr lang="fr-FR" dirty="0"/>
              <a:t>et des recherches </a:t>
            </a:r>
            <a:r>
              <a:rPr lang="fr-FR" dirty="0" smtClean="0"/>
              <a:t>multi-sites </a:t>
            </a:r>
            <a:r>
              <a:rPr lang="fr-FR" dirty="0"/>
              <a:t>en France. C’est la </a:t>
            </a:r>
            <a:r>
              <a:rPr lang="fr-FR" dirty="0" smtClean="0"/>
              <a:t>méthodologie </a:t>
            </a:r>
            <a:r>
              <a:rPr lang="fr-FR" dirty="0"/>
              <a:t>de Michel Wieviorka, </a:t>
            </a:r>
            <a:r>
              <a:rPr lang="fr-FR" dirty="0" smtClean="0"/>
              <a:t>étudiant </a:t>
            </a:r>
            <a:r>
              <a:rPr lang="fr-FR" dirty="0"/>
              <a:t>de Touraine et le directeur du CADIS </a:t>
            </a:r>
            <a:r>
              <a:rPr lang="fr-FR" dirty="0" smtClean="0"/>
              <a:t>après </a:t>
            </a:r>
            <a:r>
              <a:rPr lang="fr-FR" dirty="0"/>
              <a:t>Touraine, qu’on </a:t>
            </a:r>
            <a:r>
              <a:rPr lang="fr-FR" dirty="0" smtClean="0"/>
              <a:t>étudiera </a:t>
            </a:r>
            <a:r>
              <a:rPr lang="fr-FR" dirty="0"/>
              <a:t>dans le cours prochain.</a:t>
            </a:r>
            <a:endParaRPr lang="en-GB" dirty="0"/>
          </a:p>
          <a:p>
            <a:pPr marL="0" indent="0">
              <a:buNone/>
            </a:pPr>
            <a:endParaRPr lang="en-US" dirty="0"/>
          </a:p>
        </p:txBody>
      </p:sp>
    </p:spTree>
    <p:extLst>
      <p:ext uri="{BB962C8B-B14F-4D97-AF65-F5344CB8AC3E}">
        <p14:creationId xmlns:p14="http://schemas.microsoft.com/office/powerpoint/2010/main" val="1079921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r>
              <a:rPr lang="fr-FR" b="1" dirty="0"/>
              <a:t>Il faut déconnecter les échelles d’action et les niveaux de signification.</a:t>
            </a:r>
            <a:r>
              <a:rPr lang="fr-FR" dirty="0"/>
              <a:t> </a:t>
            </a:r>
            <a:r>
              <a:rPr lang="en-GB" dirty="0"/>
              <a:t/>
            </a:r>
            <a:br>
              <a:rPr lang="en-GB" dirty="0"/>
            </a:br>
            <a:endParaRPr lang="en-US" dirty="0"/>
          </a:p>
        </p:txBody>
      </p:sp>
      <p:sp>
        <p:nvSpPr>
          <p:cNvPr id="3" name="Content Placeholder 2"/>
          <p:cNvSpPr>
            <a:spLocks noGrp="1"/>
          </p:cNvSpPr>
          <p:nvPr>
            <p:ph idx="1"/>
          </p:nvPr>
        </p:nvSpPr>
        <p:spPr/>
        <p:txBody>
          <a:bodyPr>
            <a:normAutofit/>
          </a:bodyPr>
          <a:lstStyle/>
          <a:p>
            <a:r>
              <a:rPr lang="fr-FR" dirty="0" smtClean="0"/>
              <a:t>Il faut donc aller du local au global</a:t>
            </a:r>
            <a:r>
              <a:rPr lang="en-US" dirty="0" smtClean="0"/>
              <a:t>. </a:t>
            </a:r>
            <a:r>
              <a:rPr lang="fr-FR" dirty="0" smtClean="0"/>
              <a:t>Les sociologues des mouvements sociaux ont souvent affirmé que les mouvements locaux n’étaient pas des mouvements matures. Il faut cependant articuler ce niveau dans la recherche.</a:t>
            </a:r>
          </a:p>
          <a:p>
            <a:r>
              <a:rPr lang="fr-FR" dirty="0"/>
              <a:t>Il </a:t>
            </a:r>
            <a:r>
              <a:rPr lang="fr-FR" dirty="0" smtClean="0"/>
              <a:t>y’a </a:t>
            </a:r>
            <a:r>
              <a:rPr lang="fr-FR" dirty="0"/>
              <a:t>des mouvements </a:t>
            </a:r>
            <a:r>
              <a:rPr lang="fr-FR" dirty="0" smtClean="0"/>
              <a:t>très </a:t>
            </a:r>
            <a:r>
              <a:rPr lang="fr-FR" dirty="0"/>
              <a:t>locales </a:t>
            </a:r>
            <a:r>
              <a:rPr lang="fr-FR" dirty="0" smtClean="0"/>
              <a:t>– non </a:t>
            </a:r>
            <a:r>
              <a:rPr lang="fr-FR" dirty="0"/>
              <a:t>parce qu’il ne sont pas assez importants pour exister au niveau national, mais parce qu’ils pensent que le local est important. C’est surtout le cas des mouvements </a:t>
            </a:r>
            <a:r>
              <a:rPr lang="fr-FR" dirty="0" smtClean="0"/>
              <a:t>paysannes.</a:t>
            </a:r>
          </a:p>
          <a:p>
            <a:r>
              <a:rPr lang="fr-FR" dirty="0"/>
              <a:t>Via </a:t>
            </a:r>
            <a:r>
              <a:rPr lang="fr-FR" dirty="0" err="1" smtClean="0"/>
              <a:t>Campesina</a:t>
            </a:r>
            <a:r>
              <a:rPr lang="fr-FR" dirty="0" smtClean="0"/>
              <a:t> </a:t>
            </a:r>
            <a:r>
              <a:rPr lang="fr-FR" dirty="0"/>
              <a:t>est le plus grand </a:t>
            </a:r>
            <a:r>
              <a:rPr lang="fr-FR" dirty="0" smtClean="0"/>
              <a:t>mouvement </a:t>
            </a:r>
            <a:r>
              <a:rPr lang="fr-FR" dirty="0"/>
              <a:t>au monde. 200 mille </a:t>
            </a:r>
            <a:r>
              <a:rPr lang="fr-FR" dirty="0" smtClean="0"/>
              <a:t>personnes. Leur slogan: « Globalisons </a:t>
            </a:r>
            <a:r>
              <a:rPr lang="fr-FR" dirty="0"/>
              <a:t>la lutte globalisons </a:t>
            </a:r>
            <a:r>
              <a:rPr lang="fr-FR" dirty="0" smtClean="0"/>
              <a:t>l’espoir »</a:t>
            </a:r>
            <a:endParaRPr lang="en-GB" dirty="0" smtClean="0">
              <a:effectLst/>
              <a:latin typeface="Calibri" charset="0"/>
              <a:ea typeface="Calibri" charset="0"/>
              <a:cs typeface="Calibri" charset="0"/>
            </a:endParaRPr>
          </a:p>
          <a:p>
            <a:endParaRPr lang="en-US" dirty="0"/>
          </a:p>
        </p:txBody>
      </p:sp>
    </p:spTree>
    <p:extLst>
      <p:ext uri="{BB962C8B-B14F-4D97-AF65-F5344CB8AC3E}">
        <p14:creationId xmlns:p14="http://schemas.microsoft.com/office/powerpoint/2010/main" val="1317975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 </a:t>
            </a:r>
            <a:r>
              <a:rPr lang="en-US" b="1" dirty="0" err="1" smtClean="0"/>
              <a:t>sociologie</a:t>
            </a:r>
            <a:r>
              <a:rPr lang="en-US" b="1" dirty="0" smtClean="0"/>
              <a:t> de </a:t>
            </a:r>
            <a:r>
              <a:rPr lang="en-US" b="1" dirty="0" err="1" smtClean="0"/>
              <a:t>l’action</a:t>
            </a:r>
            <a:r>
              <a:rPr lang="en-US" b="1" dirty="0" smtClean="0"/>
              <a:t> </a:t>
            </a:r>
            <a:r>
              <a:rPr lang="en-US" b="1" dirty="0" err="1" smtClean="0"/>
              <a:t>est</a:t>
            </a:r>
            <a:r>
              <a:rPr lang="en-US" b="1" dirty="0" smtClean="0"/>
              <a:t> </a:t>
            </a:r>
            <a:r>
              <a:rPr lang="en-US" b="1" dirty="0" err="1" smtClean="0"/>
              <a:t>une</a:t>
            </a:r>
            <a:r>
              <a:rPr lang="en-US" b="1" dirty="0" smtClean="0"/>
              <a:t> </a:t>
            </a:r>
            <a:r>
              <a:rPr lang="en-US" b="1" dirty="0" err="1" smtClean="0"/>
              <a:t>sociologie</a:t>
            </a:r>
            <a:r>
              <a:rPr lang="en-US" b="1" dirty="0" smtClean="0"/>
              <a:t> critique</a:t>
            </a:r>
            <a:endParaRPr lang="en-US" b="1" dirty="0"/>
          </a:p>
        </p:txBody>
      </p:sp>
      <p:sp>
        <p:nvSpPr>
          <p:cNvPr id="3" name="Content Placeholder 2"/>
          <p:cNvSpPr>
            <a:spLocks noGrp="1"/>
          </p:cNvSpPr>
          <p:nvPr>
            <p:ph idx="1"/>
          </p:nvPr>
        </p:nvSpPr>
        <p:spPr>
          <a:xfrm>
            <a:off x="838200" y="1828800"/>
            <a:ext cx="10515600" cy="4043363"/>
          </a:xfrm>
        </p:spPr>
        <p:txBody>
          <a:bodyPr>
            <a:normAutofit lnSpcReduction="10000"/>
          </a:bodyPr>
          <a:lstStyle/>
          <a:p>
            <a:pPr lvl="0"/>
            <a:r>
              <a:rPr lang="fr-FR" dirty="0" smtClean="0"/>
              <a:t>Double </a:t>
            </a:r>
            <a:r>
              <a:rPr lang="fr-FR" dirty="0"/>
              <a:t>exigence/ il faut faire des terrains dans </a:t>
            </a:r>
            <a:r>
              <a:rPr lang="fr-FR" dirty="0" smtClean="0"/>
              <a:t>différents </a:t>
            </a:r>
            <a:r>
              <a:rPr lang="fr-FR" dirty="0"/>
              <a:t>endroits</a:t>
            </a:r>
            <a:endParaRPr lang="en-GB" dirty="0"/>
          </a:p>
          <a:p>
            <a:pPr lvl="0"/>
            <a:r>
              <a:rPr lang="fr-FR" dirty="0"/>
              <a:t>Revendiquer les grandes pensées théoriques. Ne pas abandonner les groupes, les questions comme </a:t>
            </a:r>
            <a:r>
              <a:rPr lang="fr-FR" dirty="0" smtClean="0"/>
              <a:t>« qu’est </a:t>
            </a:r>
            <a:r>
              <a:rPr lang="fr-FR" dirty="0"/>
              <a:t>ce que c’est la </a:t>
            </a:r>
            <a:r>
              <a:rPr lang="fr-FR" dirty="0" smtClean="0"/>
              <a:t>démocratie »</a:t>
            </a:r>
            <a:endParaRPr lang="en-GB" dirty="0"/>
          </a:p>
          <a:p>
            <a:pPr lvl="0"/>
            <a:r>
              <a:rPr lang="fr-FR" dirty="0"/>
              <a:t>Les débats théoriques doivent êtres développés dans le contexte d’action collectives concrètes </a:t>
            </a:r>
            <a:endParaRPr lang="fr-FR" dirty="0" smtClean="0"/>
          </a:p>
          <a:p>
            <a:pPr lvl="0"/>
            <a:r>
              <a:rPr lang="fr-FR" dirty="0" smtClean="0"/>
              <a:t>Penser </a:t>
            </a:r>
            <a:r>
              <a:rPr lang="fr-FR" dirty="0"/>
              <a:t>les défis sociaux </a:t>
            </a:r>
            <a:r>
              <a:rPr lang="fr-FR" dirty="0" smtClean="0"/>
              <a:t>à </a:t>
            </a:r>
            <a:r>
              <a:rPr lang="fr-FR" dirty="0"/>
              <a:t>partir </a:t>
            </a:r>
            <a:r>
              <a:rPr lang="fr-FR" u="sng" dirty="0"/>
              <a:t>d’acteurs</a:t>
            </a:r>
            <a:r>
              <a:rPr lang="fr-FR" dirty="0"/>
              <a:t> concrets et non des concepts </a:t>
            </a:r>
            <a:r>
              <a:rPr lang="fr-FR" dirty="0" smtClean="0"/>
              <a:t>vagues</a:t>
            </a:r>
          </a:p>
          <a:p>
            <a:pPr lvl="0"/>
            <a:r>
              <a:rPr lang="fr-FR" dirty="0"/>
              <a:t>Les acteurs produisent des savoirs et </a:t>
            </a:r>
            <a:r>
              <a:rPr lang="fr-FR" dirty="0" smtClean="0"/>
              <a:t>des visions </a:t>
            </a:r>
            <a:r>
              <a:rPr lang="fr-FR" dirty="0"/>
              <a:t>du monde qui doivent êtres </a:t>
            </a:r>
            <a:r>
              <a:rPr lang="fr-FR" dirty="0" smtClean="0"/>
              <a:t>intégrés dans </a:t>
            </a:r>
            <a:r>
              <a:rPr lang="fr-FR" dirty="0" err="1" smtClean="0"/>
              <a:t>lq</a:t>
            </a:r>
            <a:r>
              <a:rPr lang="fr-FR" dirty="0" smtClean="0"/>
              <a:t> recherche et l’analyse</a:t>
            </a:r>
            <a:endParaRPr lang="en-GB" dirty="0"/>
          </a:p>
          <a:p>
            <a:endParaRPr lang="en-US" dirty="0"/>
          </a:p>
        </p:txBody>
      </p:sp>
    </p:spTree>
    <p:extLst>
      <p:ext uri="{BB962C8B-B14F-4D97-AF65-F5344CB8AC3E}">
        <p14:creationId xmlns:p14="http://schemas.microsoft.com/office/powerpoint/2010/main" val="126003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dirty="0" smtClean="0"/>
              <a:t>Touraine dit que la sociologie de mouvements sociaux est une sociologie globale.  </a:t>
            </a:r>
            <a:r>
              <a:rPr lang="en-GB" dirty="0" smtClean="0"/>
              <a:t/>
            </a:r>
            <a:br>
              <a:rPr lang="en-GB" dirty="0" smtClean="0"/>
            </a:br>
            <a:endParaRPr lang="en-US" dirty="0"/>
          </a:p>
        </p:txBody>
      </p:sp>
      <p:sp>
        <p:nvSpPr>
          <p:cNvPr id="3" name="Content Placeholder 2"/>
          <p:cNvSpPr>
            <a:spLocks noGrp="1"/>
          </p:cNvSpPr>
          <p:nvPr>
            <p:ph idx="1"/>
          </p:nvPr>
        </p:nvSpPr>
        <p:spPr>
          <a:xfrm>
            <a:off x="838200" y="1690688"/>
            <a:ext cx="10515600" cy="4486275"/>
          </a:xfrm>
        </p:spPr>
        <p:txBody>
          <a:bodyPr>
            <a:normAutofit fontScale="92500"/>
          </a:bodyPr>
          <a:lstStyle/>
          <a:p>
            <a:r>
              <a:rPr lang="fr-FR" dirty="0" smtClean="0"/>
              <a:t>Tout le monde a une idée de ce que c’est que la démocratie= la démocratie ne se limite pas aux élections, les élections libres et transparents ne sont pas suffisants, il faut d’autres critères mais on ne sait pas vraiment quoi. </a:t>
            </a:r>
          </a:p>
          <a:p>
            <a:r>
              <a:rPr lang="fr-FR" dirty="0" smtClean="0"/>
              <a:t>On voit émerger de nouvelles formes de démocratie: la démocratie expressive par exemple.</a:t>
            </a:r>
          </a:p>
          <a:p>
            <a:r>
              <a:rPr lang="fr-FR" dirty="0" smtClean="0"/>
              <a:t>Il faut intégrer l’</a:t>
            </a:r>
            <a:r>
              <a:rPr lang="fr-FR" dirty="0"/>
              <a:t>e</a:t>
            </a:r>
            <a:r>
              <a:rPr lang="fr-FR" dirty="0" smtClean="0"/>
              <a:t>xpérience des mouvements sociaux pour comprendre la démocratie d’aujourd’hui.</a:t>
            </a:r>
          </a:p>
          <a:p>
            <a:r>
              <a:rPr lang="fr-FR" dirty="0" smtClean="0"/>
              <a:t>Ceux </a:t>
            </a:r>
            <a:r>
              <a:rPr lang="fr-FR" dirty="0"/>
              <a:t>qui </a:t>
            </a:r>
            <a:r>
              <a:rPr lang="fr-FR" dirty="0" smtClean="0"/>
              <a:t>étudient </a:t>
            </a:r>
            <a:r>
              <a:rPr lang="fr-FR" dirty="0"/>
              <a:t>les mouvements </a:t>
            </a:r>
            <a:r>
              <a:rPr lang="fr-FR" dirty="0" smtClean="0"/>
              <a:t>sociaux sont </a:t>
            </a:r>
            <a:r>
              <a:rPr lang="fr-FR" dirty="0"/>
              <a:t>ceux qui veulent comprendre le monde </a:t>
            </a:r>
            <a:r>
              <a:rPr lang="fr-FR" dirty="0" smtClean="0"/>
              <a:t>d’aujourd’hui. Touraine </a:t>
            </a:r>
            <a:r>
              <a:rPr lang="fr-FR" dirty="0"/>
              <a:t>dit que </a:t>
            </a:r>
            <a:r>
              <a:rPr lang="fr-FR" dirty="0" smtClean="0"/>
              <a:t>c’est </a:t>
            </a:r>
            <a:r>
              <a:rPr lang="fr-FR" dirty="0"/>
              <a:t>en </a:t>
            </a:r>
            <a:r>
              <a:rPr lang="fr-FR" dirty="0" smtClean="0"/>
              <a:t>analysant </a:t>
            </a:r>
            <a:r>
              <a:rPr lang="fr-FR" dirty="0"/>
              <a:t>les mouvements sociaux qu’on peut comprendre le </a:t>
            </a:r>
            <a:r>
              <a:rPr lang="fr-FR" dirty="0" smtClean="0"/>
              <a:t>monde </a:t>
            </a:r>
            <a:r>
              <a:rPr lang="fr-FR" dirty="0"/>
              <a:t>et la société dans laquelle nous vivons.</a:t>
            </a:r>
            <a:endParaRPr lang="en-GB" dirty="0"/>
          </a:p>
          <a:p>
            <a:endParaRPr lang="fr-FR" dirty="0"/>
          </a:p>
        </p:txBody>
      </p:sp>
    </p:spTree>
    <p:extLst>
      <p:ext uri="{BB962C8B-B14F-4D97-AF65-F5344CB8AC3E}">
        <p14:creationId xmlns:p14="http://schemas.microsoft.com/office/powerpoint/2010/main" val="633391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1408</Words>
  <Application>Microsoft Office PowerPoint</Application>
  <PresentationFormat>Geniş ekran</PresentationFormat>
  <Paragraphs>94</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Calibri</vt:lpstr>
      <vt:lpstr>Calibri Light</vt:lpstr>
      <vt:lpstr>Office Theme</vt:lpstr>
      <vt:lpstr>Alain Touraine  la Sociologie de l’Action  </vt:lpstr>
      <vt:lpstr>1. Epistemologies du Sud </vt:lpstr>
      <vt:lpstr>2. Aller au delà du nationalisme méthodologique et du globalisme méthodologique </vt:lpstr>
      <vt:lpstr>PowerPoint Sunusu</vt:lpstr>
      <vt:lpstr>PowerPoint Sunusu</vt:lpstr>
      <vt:lpstr>3. Terrains multi-sites et multi-niveaux </vt:lpstr>
      <vt:lpstr>Il faut déconnecter les échelles d’action et les niveaux de signification.  </vt:lpstr>
      <vt:lpstr>La sociologie de l’action est une sociologie critique</vt:lpstr>
      <vt:lpstr>Touraine dit que la sociologie de mouvements sociaux est une sociologie globale.   </vt:lpstr>
      <vt:lpstr>La sociologie de l’action </vt:lpstr>
      <vt:lpstr> 4. Une sociologie non utilitariste: le retour au sens </vt:lpstr>
      <vt:lpstr>Les mouvements sociaux chez Alain Touraine</vt:lpstr>
      <vt:lpstr>L’Historicité chez Alain Touraine</vt:lpstr>
      <vt:lpstr>PowerPoint Sunusu</vt:lpstr>
      <vt:lpstr>PowerPoint Sunusu</vt:lpstr>
      <vt:lpstr>5. Mouvements sociaux comme producteur et produit de la société </vt:lpstr>
      <vt:lpstr>PowerPoint Sunusu</vt:lpstr>
      <vt:lpstr>Touraine: il y a 3 normes d’individualisation </vt:lpstr>
      <vt:lpstr>Touraine : la sociologie des mouvements sociaux est une sociologie générale</vt:lpstr>
      <vt:lpstr>Touraine: 3 Niveaux d’action </vt:lpstr>
      <vt:lpstr>Conflit vs construction d’alternatives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Alain Touraine  et la Sociologie de l’Action</dc:title>
  <dc:creator>esin ileri</dc:creator>
  <cp:lastModifiedBy>hyucel</cp:lastModifiedBy>
  <cp:revision>9</cp:revision>
  <dcterms:created xsi:type="dcterms:W3CDTF">2017-05-01T16:44:58Z</dcterms:created>
  <dcterms:modified xsi:type="dcterms:W3CDTF">2017-05-01T18:15:02Z</dcterms:modified>
</cp:coreProperties>
</file>