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83" r:id="rId2"/>
    <p:sldId id="288" r:id="rId3"/>
    <p:sldId id="290" r:id="rId4"/>
    <p:sldId id="281" r:id="rId5"/>
    <p:sldId id="285" r:id="rId6"/>
    <p:sldId id="294" r:id="rId7"/>
    <p:sldId id="295" r:id="rId8"/>
    <p:sldId id="267" r:id="rId9"/>
    <p:sldId id="279" r:id="rId10"/>
    <p:sldId id="269" r:id="rId11"/>
    <p:sldId id="270" r:id="rId12"/>
    <p:sldId id="271" r:id="rId13"/>
    <p:sldId id="299" r:id="rId14"/>
    <p:sldId id="300" r:id="rId15"/>
    <p:sldId id="301" r:id="rId16"/>
    <p:sldId id="307" r:id="rId17"/>
    <p:sldId id="274" r:id="rId18"/>
    <p:sldId id="303" r:id="rId19"/>
    <p:sldId id="304" r:id="rId20"/>
    <p:sldId id="30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6"/>
    <p:restoredTop sz="94595"/>
  </p:normalViewPr>
  <p:slideViewPr>
    <p:cSldViewPr snapToGrid="0" snapToObjects="1">
      <p:cViewPr varScale="1">
        <p:scale>
          <a:sx n="73" d="100"/>
          <a:sy n="73"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E23286-5120-4966-8A29-749251B3E700}" type="datetimeFigureOut">
              <a:rPr lang="fr-FR" smtClean="0"/>
              <a:t>25/05/2017</a:t>
            </a:fld>
            <a:endParaRPr lang="fr-F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47B1FD-0671-4BB3-B414-84904E025A60}" type="slidenum">
              <a:rPr lang="fr-FR" smtClean="0"/>
              <a:t>‹#›</a:t>
            </a:fld>
            <a:endParaRPr lang="fr-FR"/>
          </a:p>
        </p:txBody>
      </p:sp>
    </p:spTree>
    <p:extLst>
      <p:ext uri="{BB962C8B-B14F-4D97-AF65-F5344CB8AC3E}">
        <p14:creationId xmlns:p14="http://schemas.microsoft.com/office/powerpoint/2010/main" val="2658766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tr-TR" smtClean="0"/>
          </a:p>
        </p:txBody>
      </p:sp>
      <p:sp>
        <p:nvSpPr>
          <p:cNvPr id="410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57980F-D92C-4E54-9724-C71C72B12CDD}" type="slidenum">
              <a:rPr lang="fr-FR" altLang="tr-TR" smtClean="0"/>
              <a:pPr/>
              <a:t>1</a:t>
            </a:fld>
            <a:endParaRPr lang="fr-FR" altLang="tr-TR" smtClean="0"/>
          </a:p>
        </p:txBody>
      </p:sp>
    </p:spTree>
    <p:extLst>
      <p:ext uri="{BB962C8B-B14F-4D97-AF65-F5344CB8AC3E}">
        <p14:creationId xmlns:p14="http://schemas.microsoft.com/office/powerpoint/2010/main" val="3440980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tr-TR" smtClean="0"/>
          </a:p>
        </p:txBody>
      </p:sp>
      <p:sp>
        <p:nvSpPr>
          <p:cNvPr id="20484"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53DB1F5-08D7-4BD1-A955-A37CF28845E4}" type="slidenum">
              <a:rPr lang="fr-FR" altLang="tr-TR" smtClean="0"/>
              <a:pPr/>
              <a:t>20</a:t>
            </a:fld>
            <a:endParaRPr lang="fr-FR" altLang="tr-TR" smtClean="0"/>
          </a:p>
        </p:txBody>
      </p:sp>
    </p:spTree>
    <p:extLst>
      <p:ext uri="{BB962C8B-B14F-4D97-AF65-F5344CB8AC3E}">
        <p14:creationId xmlns:p14="http://schemas.microsoft.com/office/powerpoint/2010/main" val="2806735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579E57AE-35B2-C94F-A954-C711169BD27F}"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A4E89-11D9-3945-8E6F-18C3A88A204D}" type="slidenum">
              <a:rPr lang="en-US" smtClean="0"/>
              <a:t>‹#›</a:t>
            </a:fld>
            <a:endParaRPr lang="en-US"/>
          </a:p>
        </p:txBody>
      </p:sp>
    </p:spTree>
    <p:extLst>
      <p:ext uri="{BB962C8B-B14F-4D97-AF65-F5344CB8AC3E}">
        <p14:creationId xmlns:p14="http://schemas.microsoft.com/office/powerpoint/2010/main" val="87329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579E57AE-35B2-C94F-A954-C711169BD27F}"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A4E89-11D9-3945-8E6F-18C3A88A204D}" type="slidenum">
              <a:rPr lang="en-US" smtClean="0"/>
              <a:t>‹#›</a:t>
            </a:fld>
            <a:endParaRPr lang="en-US"/>
          </a:p>
        </p:txBody>
      </p:sp>
    </p:spTree>
    <p:extLst>
      <p:ext uri="{BB962C8B-B14F-4D97-AF65-F5344CB8AC3E}">
        <p14:creationId xmlns:p14="http://schemas.microsoft.com/office/powerpoint/2010/main" val="1999674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579E57AE-35B2-C94F-A954-C711169BD27F}"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A4E89-11D9-3945-8E6F-18C3A88A204D}" type="slidenum">
              <a:rPr lang="en-US" smtClean="0"/>
              <a:t>‹#›</a:t>
            </a:fld>
            <a:endParaRPr lang="en-US"/>
          </a:p>
        </p:txBody>
      </p:sp>
    </p:spTree>
    <p:extLst>
      <p:ext uri="{BB962C8B-B14F-4D97-AF65-F5344CB8AC3E}">
        <p14:creationId xmlns:p14="http://schemas.microsoft.com/office/powerpoint/2010/main" val="414212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579E57AE-35B2-C94F-A954-C711169BD27F}"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A4E89-11D9-3945-8E6F-18C3A88A204D}" type="slidenum">
              <a:rPr lang="en-US" smtClean="0"/>
              <a:t>‹#›</a:t>
            </a:fld>
            <a:endParaRPr lang="en-US"/>
          </a:p>
        </p:txBody>
      </p:sp>
    </p:spTree>
    <p:extLst>
      <p:ext uri="{BB962C8B-B14F-4D97-AF65-F5344CB8AC3E}">
        <p14:creationId xmlns:p14="http://schemas.microsoft.com/office/powerpoint/2010/main" val="773424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579E57AE-35B2-C94F-A954-C711169BD27F}"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A4E89-11D9-3945-8E6F-18C3A88A204D}" type="slidenum">
              <a:rPr lang="en-US" smtClean="0"/>
              <a:t>‹#›</a:t>
            </a:fld>
            <a:endParaRPr lang="en-US"/>
          </a:p>
        </p:txBody>
      </p:sp>
    </p:spTree>
    <p:extLst>
      <p:ext uri="{BB962C8B-B14F-4D97-AF65-F5344CB8AC3E}">
        <p14:creationId xmlns:p14="http://schemas.microsoft.com/office/powerpoint/2010/main" val="1019369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579E57AE-35B2-C94F-A954-C711169BD27F}" type="datetimeFigureOut">
              <a:rPr lang="en-US" smtClean="0"/>
              <a:t>5/25/2017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8A4E89-11D9-3945-8E6F-18C3A88A204D}" type="slidenum">
              <a:rPr lang="en-US" smtClean="0"/>
              <a:t>‹#›</a:t>
            </a:fld>
            <a:endParaRPr lang="en-US"/>
          </a:p>
        </p:txBody>
      </p:sp>
    </p:spTree>
    <p:extLst>
      <p:ext uri="{BB962C8B-B14F-4D97-AF65-F5344CB8AC3E}">
        <p14:creationId xmlns:p14="http://schemas.microsoft.com/office/powerpoint/2010/main" val="2066857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579E57AE-35B2-C94F-A954-C711169BD27F}" type="datetimeFigureOut">
              <a:rPr lang="en-US" smtClean="0"/>
              <a:t>5/25/2017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8A4E89-11D9-3945-8E6F-18C3A88A204D}" type="slidenum">
              <a:rPr lang="en-US" smtClean="0"/>
              <a:t>‹#›</a:t>
            </a:fld>
            <a:endParaRPr lang="en-US"/>
          </a:p>
        </p:txBody>
      </p:sp>
    </p:spTree>
    <p:extLst>
      <p:ext uri="{BB962C8B-B14F-4D97-AF65-F5344CB8AC3E}">
        <p14:creationId xmlns:p14="http://schemas.microsoft.com/office/powerpoint/2010/main" val="2118986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579E57AE-35B2-C94F-A954-C711169BD27F}" type="datetimeFigureOut">
              <a:rPr lang="en-US" smtClean="0"/>
              <a:t>5/25/2017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8A4E89-11D9-3945-8E6F-18C3A88A204D}" type="slidenum">
              <a:rPr lang="en-US" smtClean="0"/>
              <a:t>‹#›</a:t>
            </a:fld>
            <a:endParaRPr lang="en-US"/>
          </a:p>
        </p:txBody>
      </p:sp>
    </p:spTree>
    <p:extLst>
      <p:ext uri="{BB962C8B-B14F-4D97-AF65-F5344CB8AC3E}">
        <p14:creationId xmlns:p14="http://schemas.microsoft.com/office/powerpoint/2010/main" val="2092333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9E57AE-35B2-C94F-A954-C711169BD27F}" type="datetimeFigureOut">
              <a:rPr lang="en-US" smtClean="0"/>
              <a:t>5/25/2017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8A4E89-11D9-3945-8E6F-18C3A88A204D}" type="slidenum">
              <a:rPr lang="en-US" smtClean="0"/>
              <a:t>‹#›</a:t>
            </a:fld>
            <a:endParaRPr lang="en-US"/>
          </a:p>
        </p:txBody>
      </p:sp>
    </p:spTree>
    <p:extLst>
      <p:ext uri="{BB962C8B-B14F-4D97-AF65-F5344CB8AC3E}">
        <p14:creationId xmlns:p14="http://schemas.microsoft.com/office/powerpoint/2010/main" val="806801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579E57AE-35B2-C94F-A954-C711169BD27F}" type="datetimeFigureOut">
              <a:rPr lang="en-US" smtClean="0"/>
              <a:t>5/25/2017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8A4E89-11D9-3945-8E6F-18C3A88A204D}" type="slidenum">
              <a:rPr lang="en-US" smtClean="0"/>
              <a:t>‹#›</a:t>
            </a:fld>
            <a:endParaRPr lang="en-US"/>
          </a:p>
        </p:txBody>
      </p:sp>
    </p:spTree>
    <p:extLst>
      <p:ext uri="{BB962C8B-B14F-4D97-AF65-F5344CB8AC3E}">
        <p14:creationId xmlns:p14="http://schemas.microsoft.com/office/powerpoint/2010/main" val="700542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579E57AE-35B2-C94F-A954-C711169BD27F}" type="datetimeFigureOut">
              <a:rPr lang="en-US" smtClean="0"/>
              <a:t>5/25/2017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8A4E89-11D9-3945-8E6F-18C3A88A204D}" type="slidenum">
              <a:rPr lang="en-US" smtClean="0"/>
              <a:t>‹#›</a:t>
            </a:fld>
            <a:endParaRPr lang="en-US"/>
          </a:p>
        </p:txBody>
      </p:sp>
    </p:spTree>
    <p:extLst>
      <p:ext uri="{BB962C8B-B14F-4D97-AF65-F5344CB8AC3E}">
        <p14:creationId xmlns:p14="http://schemas.microsoft.com/office/powerpoint/2010/main" val="1509503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9E57AE-35B2-C94F-A954-C711169BD27F}" type="datetimeFigureOut">
              <a:rPr lang="en-US" smtClean="0"/>
              <a:t>5/25/2017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8A4E89-11D9-3945-8E6F-18C3A88A204D}" type="slidenum">
              <a:rPr lang="en-US" smtClean="0"/>
              <a:t>‹#›</a:t>
            </a:fld>
            <a:endParaRPr lang="en-US"/>
          </a:p>
        </p:txBody>
      </p:sp>
    </p:spTree>
    <p:extLst>
      <p:ext uri="{BB962C8B-B14F-4D97-AF65-F5344CB8AC3E}">
        <p14:creationId xmlns:p14="http://schemas.microsoft.com/office/powerpoint/2010/main" val="1551554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xfrm>
            <a:off x="1981200" y="1"/>
            <a:ext cx="8229600" cy="836613"/>
          </a:xfrm>
        </p:spPr>
        <p:txBody>
          <a:bodyPr/>
          <a:lstStyle/>
          <a:p>
            <a:pPr eaLnBrk="1" hangingPunct="1"/>
            <a:r>
              <a:rPr lang="tr-TR" altLang="tr-TR" b="1" smtClean="0">
                <a:solidFill>
                  <a:srgbClr val="C00000"/>
                </a:solidFill>
                <a:latin typeface="Times New Roman" panose="02020603050405020304" pitchFamily="18" charset="0"/>
                <a:cs typeface="Times New Roman" panose="02020603050405020304" pitchFamily="18" charset="0"/>
              </a:rPr>
              <a:t>Projet de Touraine</a:t>
            </a:r>
            <a:endParaRPr lang="fr-FR" altLang="tr-TR" b="1" smtClean="0">
              <a:solidFill>
                <a:srgbClr val="C00000"/>
              </a:solidFill>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a:xfrm>
            <a:off x="1774826" y="4797425"/>
            <a:ext cx="8569325" cy="1727200"/>
          </a:xfrm>
        </p:spPr>
        <p:txBody>
          <a:bodyPr rtlCol="0">
            <a:normAutofit/>
          </a:bodyPr>
          <a:lstStyle/>
          <a:p>
            <a:pPr>
              <a:defRPr/>
            </a:pPr>
            <a:r>
              <a:rPr lang="fr-FR" dirty="0">
                <a:latin typeface="Times New Roman" pitchFamily="18" charset="0"/>
                <a:cs typeface="Times New Roman" pitchFamily="18" charset="0"/>
              </a:rPr>
              <a:t>Le projet d</a:t>
            </a:r>
            <a:r>
              <a:rPr lang="tr-TR" dirty="0">
                <a:latin typeface="Times New Roman" pitchFamily="18" charset="0"/>
                <a:cs typeface="Times New Roman" pitchFamily="18" charset="0"/>
              </a:rPr>
              <a:t>’</a:t>
            </a:r>
            <a:r>
              <a:rPr lang="tr-TR" dirty="0" err="1">
                <a:latin typeface="Times New Roman" pitchFamily="18" charset="0"/>
                <a:cs typeface="Times New Roman" pitchFamily="18" charset="0"/>
              </a:rPr>
              <a:t>Alain</a:t>
            </a:r>
            <a:r>
              <a:rPr lang="fr-FR" dirty="0">
                <a:latin typeface="Times New Roman" pitchFamily="18" charset="0"/>
                <a:cs typeface="Times New Roman" pitchFamily="18" charset="0"/>
              </a:rPr>
              <a:t> Touraine est de </a:t>
            </a:r>
            <a:r>
              <a:rPr lang="fr-FR" b="1" dirty="0">
                <a:latin typeface="Times New Roman" pitchFamily="18" charset="0"/>
                <a:cs typeface="Times New Roman" pitchFamily="18" charset="0"/>
              </a:rPr>
              <a:t>fonder une sociologie de l’action dont l’objectif est de repenser la dynamique de l’histoire et la capacité d’action des individus appelés “acteurs”. </a:t>
            </a:r>
          </a:p>
        </p:txBody>
      </p:sp>
      <p:pic>
        <p:nvPicPr>
          <p:cNvPr id="3076" name="Picture 2" descr="http://e-south.blog.lemonde.fr/files/2009/11/alain_touraine_image.125899943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836614"/>
            <a:ext cx="5905500"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4 Dikdörtgen"/>
          <p:cNvSpPr>
            <a:spLocks noChangeArrowheads="1"/>
          </p:cNvSpPr>
          <p:nvPr/>
        </p:nvSpPr>
        <p:spPr bwMode="auto">
          <a:xfrm>
            <a:off x="7464425" y="1052513"/>
            <a:ext cx="30241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r>
              <a:rPr lang="tr-TR" altLang="tr-TR" sz="1800" b="1" i="1">
                <a:latin typeface="Times New Roman" panose="02020603050405020304" pitchFamily="18" charset="0"/>
                <a:cs typeface="Times New Roman" panose="02020603050405020304" pitchFamily="18" charset="0"/>
              </a:rPr>
              <a:t>“Mon projet principal avait toujours été de substituer une sociologie de l’acteur à une sociologie du système social”</a:t>
            </a:r>
          </a:p>
        </p:txBody>
      </p:sp>
      <p:sp>
        <p:nvSpPr>
          <p:cNvPr id="3078" name="Slayt Numarası Yer Tutucus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8369F3E-DDAA-4C66-999A-66CE1B0BAD3A}" type="slidenum">
              <a:rPr lang="fr-FR" altLang="tr-TR" sz="1200">
                <a:solidFill>
                  <a:srgbClr val="898989"/>
                </a:solidFill>
              </a:rPr>
              <a:pPr>
                <a:spcBef>
                  <a:spcPct val="0"/>
                </a:spcBef>
                <a:buFontTx/>
                <a:buNone/>
              </a:pPr>
              <a:t>1</a:t>
            </a:fld>
            <a:endParaRPr lang="fr-FR" altLang="tr-TR" sz="1200">
              <a:solidFill>
                <a:srgbClr val="898989"/>
              </a:solidFill>
            </a:endParaRPr>
          </a:p>
        </p:txBody>
      </p:sp>
    </p:spTree>
    <p:extLst>
      <p:ext uri="{BB962C8B-B14F-4D97-AF65-F5344CB8AC3E}">
        <p14:creationId xmlns:p14="http://schemas.microsoft.com/office/powerpoint/2010/main" val="11872671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7188"/>
            <a:ext cx="10515600" cy="5819775"/>
          </a:xfrm>
        </p:spPr>
        <p:txBody>
          <a:bodyPr>
            <a:normAutofit/>
          </a:bodyPr>
          <a:lstStyle/>
          <a:p>
            <a:r>
              <a:rPr lang="fr-FR" dirty="0"/>
              <a:t>On peut dire aujourd’hui qu’il </a:t>
            </a:r>
            <a:r>
              <a:rPr lang="fr-FR" dirty="0" smtClean="0"/>
              <a:t>y’a </a:t>
            </a:r>
            <a:r>
              <a:rPr lang="fr-FR" dirty="0"/>
              <a:t>des valeurs communes dans la société autour de </a:t>
            </a:r>
            <a:r>
              <a:rPr lang="fr-FR" b="1" dirty="0" smtClean="0"/>
              <a:t>l’individualisation</a:t>
            </a:r>
            <a:r>
              <a:rPr lang="fr-FR" dirty="0" smtClean="0"/>
              <a:t>: </a:t>
            </a:r>
            <a:r>
              <a:rPr lang="fr-FR" dirty="0"/>
              <a:t>Les divers acteurs comprennent et </a:t>
            </a:r>
            <a:r>
              <a:rPr lang="fr-FR" dirty="0" smtClean="0"/>
              <a:t>définissent </a:t>
            </a:r>
            <a:r>
              <a:rPr lang="fr-FR" dirty="0"/>
              <a:t>cette notion </a:t>
            </a:r>
            <a:r>
              <a:rPr lang="fr-FR" dirty="0" smtClean="0"/>
              <a:t>différemment </a:t>
            </a:r>
            <a:r>
              <a:rPr lang="fr-FR" dirty="0"/>
              <a:t>mais l’individu et l’individualisation restent toutefois au cœur de nos sociétés. </a:t>
            </a:r>
            <a:endParaRPr lang="en-GB" dirty="0"/>
          </a:p>
          <a:p>
            <a:pPr marL="0" indent="0">
              <a:buNone/>
            </a:pPr>
            <a:endParaRPr lang="en-GB" dirty="0"/>
          </a:p>
          <a:p>
            <a:r>
              <a:rPr lang="fr-FR" dirty="0"/>
              <a:t>Pour les </a:t>
            </a:r>
            <a:r>
              <a:rPr lang="fr-FR" dirty="0" smtClean="0"/>
              <a:t>uns, l’individualisation </a:t>
            </a:r>
            <a:r>
              <a:rPr lang="fr-FR" dirty="0"/>
              <a:t>est le clé de la </a:t>
            </a:r>
            <a:r>
              <a:rPr lang="fr-FR" dirty="0" smtClean="0"/>
              <a:t>réussite. </a:t>
            </a:r>
            <a:r>
              <a:rPr lang="fr-FR" dirty="0"/>
              <a:t>C’est chacun pour soi, c’est gagner plus pour </a:t>
            </a:r>
            <a:r>
              <a:rPr lang="fr-FR" dirty="0" smtClean="0"/>
              <a:t>dépenser </a:t>
            </a:r>
            <a:r>
              <a:rPr lang="fr-FR" dirty="0"/>
              <a:t>le plus possible, avoir une grosse voiture, partir en vacance le plus loin possible. </a:t>
            </a:r>
            <a:endParaRPr lang="en-GB" dirty="0"/>
          </a:p>
          <a:p>
            <a:pPr marL="0" indent="0">
              <a:buNone/>
            </a:pPr>
            <a:endParaRPr lang="en-GB" dirty="0"/>
          </a:p>
          <a:p>
            <a:r>
              <a:rPr lang="fr-FR" dirty="0"/>
              <a:t>Mais une partie de </a:t>
            </a:r>
            <a:r>
              <a:rPr lang="fr-FR" dirty="0" smtClean="0"/>
              <a:t>la </a:t>
            </a:r>
            <a:r>
              <a:rPr lang="fr-FR" dirty="0"/>
              <a:t>société pense qu’il faut s’individualiser d’une autre </a:t>
            </a:r>
            <a:r>
              <a:rPr lang="fr-FR" dirty="0" smtClean="0"/>
              <a:t>manière. </a:t>
            </a:r>
            <a:r>
              <a:rPr lang="fr-FR" dirty="0"/>
              <a:t>Ils luttent contre l’individualisation </a:t>
            </a:r>
            <a:r>
              <a:rPr lang="fr-FR" dirty="0" smtClean="0"/>
              <a:t>néo-libérale </a:t>
            </a:r>
            <a:r>
              <a:rPr lang="fr-FR" dirty="0"/>
              <a:t>autour de cette valeur commune, </a:t>
            </a:r>
            <a:r>
              <a:rPr lang="fr-FR" dirty="0" smtClean="0"/>
              <a:t>et </a:t>
            </a:r>
            <a:r>
              <a:rPr lang="fr-FR" dirty="0"/>
              <a:t>c’est autour ce cette valeur commune de l’individualisation que la lutte s’organise. </a:t>
            </a:r>
            <a:endParaRPr lang="en-US" dirty="0"/>
          </a:p>
        </p:txBody>
      </p:sp>
    </p:spTree>
    <p:extLst>
      <p:ext uri="{BB962C8B-B14F-4D97-AF65-F5344CB8AC3E}">
        <p14:creationId xmlns:p14="http://schemas.microsoft.com/office/powerpoint/2010/main" val="580885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0"/>
            <a:ext cx="10515600" cy="5491163"/>
          </a:xfrm>
        </p:spPr>
        <p:txBody>
          <a:bodyPr>
            <a:normAutofit/>
          </a:bodyPr>
          <a:lstStyle/>
          <a:p>
            <a:r>
              <a:rPr lang="fr-FR" dirty="0"/>
              <a:t>Dans la sociologie classique la société s’organiserait autour des structures et des institutions. </a:t>
            </a:r>
            <a:endParaRPr lang="en-GB" dirty="0"/>
          </a:p>
          <a:p>
            <a:r>
              <a:rPr lang="fr-FR" dirty="0"/>
              <a:t>Touraine dit non, </a:t>
            </a:r>
            <a:r>
              <a:rPr lang="fr-FR" b="1" dirty="0"/>
              <a:t>les mouvements sociaux ont produit la </a:t>
            </a:r>
            <a:r>
              <a:rPr lang="fr-FR" b="1" dirty="0" smtClean="0"/>
              <a:t>société</a:t>
            </a:r>
            <a:r>
              <a:rPr lang="fr-FR" dirty="0" smtClean="0"/>
              <a:t>.</a:t>
            </a:r>
          </a:p>
          <a:p>
            <a:r>
              <a:rPr lang="fr-FR" dirty="0"/>
              <a:t>J</a:t>
            </a:r>
            <a:r>
              <a:rPr lang="fr-FR" dirty="0" smtClean="0"/>
              <a:t>e </a:t>
            </a:r>
            <a:r>
              <a:rPr lang="fr-FR" dirty="0"/>
              <a:t>dirais que les mouvements contribuent a produire la </a:t>
            </a:r>
            <a:r>
              <a:rPr lang="fr-FR" dirty="0" smtClean="0"/>
              <a:t>société. </a:t>
            </a:r>
            <a:r>
              <a:rPr lang="fr-FR" dirty="0"/>
              <a:t>Car </a:t>
            </a:r>
            <a:r>
              <a:rPr lang="fr-FR" dirty="0" smtClean="0"/>
              <a:t>les mouvements sociaux </a:t>
            </a:r>
            <a:r>
              <a:rPr lang="fr-FR" dirty="0"/>
              <a:t>sont aussi un produit de la société, le reflet </a:t>
            </a:r>
            <a:r>
              <a:rPr lang="fr-FR" dirty="0" smtClean="0"/>
              <a:t>d’une </a:t>
            </a:r>
            <a:r>
              <a:rPr lang="fr-FR" dirty="0"/>
              <a:t>série de caractéristiques de la société. </a:t>
            </a:r>
            <a:endParaRPr lang="fr-FR" dirty="0" smtClean="0"/>
          </a:p>
          <a:p>
            <a:r>
              <a:rPr lang="fr-FR" dirty="0"/>
              <a:t>Le cas le plus </a:t>
            </a:r>
            <a:r>
              <a:rPr lang="fr-FR" dirty="0" smtClean="0"/>
              <a:t>intéressant </a:t>
            </a:r>
            <a:r>
              <a:rPr lang="fr-FR" dirty="0"/>
              <a:t>sont les </a:t>
            </a:r>
            <a:r>
              <a:rPr lang="fr-FR" dirty="0" smtClean="0"/>
              <a:t>réseaux </a:t>
            </a:r>
            <a:r>
              <a:rPr lang="fr-FR" dirty="0"/>
              <a:t>sociaux et I</a:t>
            </a:r>
            <a:r>
              <a:rPr lang="fr-FR" dirty="0" smtClean="0"/>
              <a:t>nternet</a:t>
            </a:r>
            <a:r>
              <a:rPr lang="fr-FR" dirty="0"/>
              <a:t>. </a:t>
            </a:r>
            <a:r>
              <a:rPr lang="fr-FR" dirty="0" smtClean="0"/>
              <a:t>Internet </a:t>
            </a:r>
            <a:r>
              <a:rPr lang="fr-FR" dirty="0"/>
              <a:t>transforme la </a:t>
            </a:r>
            <a:r>
              <a:rPr lang="fr-FR" dirty="0" smtClean="0"/>
              <a:t>société </a:t>
            </a:r>
            <a:r>
              <a:rPr lang="fr-FR" dirty="0"/>
              <a:t>et il faut analyser comment internet change les mouvement. Ce qu’on oublie souvent, c’est que les mouvements sociaux </a:t>
            </a:r>
            <a:r>
              <a:rPr lang="fr-FR" dirty="0" smtClean="0"/>
              <a:t>transforment aussi l’Internet. </a:t>
            </a:r>
            <a:r>
              <a:rPr lang="fr-FR" dirty="0"/>
              <a:t>Par exemple </a:t>
            </a:r>
            <a:r>
              <a:rPr lang="fr-FR" dirty="0" smtClean="0"/>
              <a:t>Périscope: </a:t>
            </a:r>
            <a:r>
              <a:rPr lang="fr-FR" dirty="0"/>
              <a:t>Son utilisation a transformé l’impact </a:t>
            </a:r>
            <a:r>
              <a:rPr lang="fr-FR" dirty="0" smtClean="0"/>
              <a:t>des </a:t>
            </a:r>
            <a:r>
              <a:rPr lang="fr-FR" dirty="0"/>
              <a:t>mouvements sociaux mais c’est </a:t>
            </a:r>
            <a:r>
              <a:rPr lang="fr-FR" dirty="0" smtClean="0"/>
              <a:t>à </a:t>
            </a:r>
            <a:r>
              <a:rPr lang="fr-FR" dirty="0"/>
              <a:t>partir des mouvements sociaux </a:t>
            </a:r>
            <a:r>
              <a:rPr lang="fr-FR" dirty="0" smtClean="0"/>
              <a:t>(Gezi) que </a:t>
            </a:r>
            <a:r>
              <a:rPr lang="fr-FR" dirty="0"/>
              <a:t>son </a:t>
            </a:r>
            <a:r>
              <a:rPr lang="fr-FR" dirty="0" smtClean="0"/>
              <a:t>créateur </a:t>
            </a:r>
            <a:r>
              <a:rPr lang="fr-FR" dirty="0"/>
              <a:t>à</a:t>
            </a:r>
            <a:r>
              <a:rPr lang="fr-FR" dirty="0" smtClean="0"/>
              <a:t> conçu Périscope</a:t>
            </a:r>
            <a:r>
              <a:rPr lang="fr-FR" dirty="0"/>
              <a:t>. </a:t>
            </a:r>
            <a:endParaRPr lang="en-GB" dirty="0"/>
          </a:p>
          <a:p>
            <a:endParaRPr lang="en-US" dirty="0"/>
          </a:p>
        </p:txBody>
      </p:sp>
    </p:spTree>
    <p:extLst>
      <p:ext uri="{BB962C8B-B14F-4D97-AF65-F5344CB8AC3E}">
        <p14:creationId xmlns:p14="http://schemas.microsoft.com/office/powerpoint/2010/main" val="23417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smtClean="0"/>
              <a:t>5. Mouvements sociaux </a:t>
            </a:r>
            <a:r>
              <a:rPr lang="fr-FR" b="1" dirty="0"/>
              <a:t>comme producteur et produit de la société</a:t>
            </a:r>
            <a:r>
              <a:rPr lang="en-GB" dirty="0" smtClean="0">
                <a:effectLst/>
              </a:rPr>
              <a:t> </a:t>
            </a:r>
            <a:endParaRPr lang="en-US" dirty="0"/>
          </a:p>
        </p:txBody>
      </p:sp>
      <p:sp>
        <p:nvSpPr>
          <p:cNvPr id="3" name="Content Placeholder 2"/>
          <p:cNvSpPr>
            <a:spLocks noGrp="1"/>
          </p:cNvSpPr>
          <p:nvPr>
            <p:ph idx="1"/>
          </p:nvPr>
        </p:nvSpPr>
        <p:spPr/>
        <p:txBody>
          <a:bodyPr>
            <a:normAutofit/>
          </a:bodyPr>
          <a:lstStyle/>
          <a:p>
            <a:r>
              <a:rPr lang="fr-FR" dirty="0" smtClean="0"/>
              <a:t>Dans la sociologie classique la société s’organiserait autour des structures et des institutions. Touraine dit non, </a:t>
            </a:r>
            <a:r>
              <a:rPr lang="fr-FR" b="1" dirty="0" smtClean="0"/>
              <a:t>les mouvements sociaux ont produit la société</a:t>
            </a:r>
            <a:r>
              <a:rPr lang="fr-FR" dirty="0" smtClean="0"/>
              <a:t>.</a:t>
            </a:r>
          </a:p>
          <a:p>
            <a:r>
              <a:rPr lang="fr-FR" dirty="0" smtClean="0"/>
              <a:t>Le cas le plus intéressant sont les réseaux sociaux et Internet. Internet transforme la société et il faut analyser comment internet change les mouvement. Ce qu’on oublie souvent, c’est que les mouvements sociaux transforment aussi l’Internet. Par exemple Périscope: Son utilisation a transformé l’impact des mouvements sociaux mais c’est à partir des mouvements sociaux (Gezi) que son créateur à conçu Périscope. </a:t>
            </a:r>
            <a:endParaRPr lang="en-GB" dirty="0" smtClean="0"/>
          </a:p>
          <a:p>
            <a:endParaRPr lang="en-US" dirty="0"/>
          </a:p>
        </p:txBody>
      </p:sp>
    </p:spTree>
    <p:extLst>
      <p:ext uri="{BB962C8B-B14F-4D97-AF65-F5344CB8AC3E}">
        <p14:creationId xmlns:p14="http://schemas.microsoft.com/office/powerpoint/2010/main" val="1503105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Başlık"/>
          <p:cNvSpPr>
            <a:spLocks noGrp="1"/>
          </p:cNvSpPr>
          <p:nvPr>
            <p:ph type="title"/>
          </p:nvPr>
        </p:nvSpPr>
        <p:spPr>
          <a:xfrm>
            <a:off x="5232400" y="1"/>
            <a:ext cx="4978400" cy="836613"/>
          </a:xfrm>
        </p:spPr>
        <p:txBody>
          <a:bodyPr/>
          <a:lstStyle/>
          <a:p>
            <a:pPr eaLnBrk="1" hangingPunct="1"/>
            <a:r>
              <a:rPr lang="tr-TR" altLang="tr-TR" sz="4000" b="1">
                <a:solidFill>
                  <a:srgbClr val="C00000"/>
                </a:solidFill>
                <a:latin typeface="Times New Roman" panose="02020603050405020304" pitchFamily="18" charset="0"/>
                <a:cs typeface="Times New Roman" panose="02020603050405020304" pitchFamily="18" charset="0"/>
              </a:rPr>
              <a:t>Mouvement social</a:t>
            </a:r>
            <a:endParaRPr lang="fr-FR" altLang="tr-TR" sz="4000" b="1">
              <a:solidFill>
                <a:srgbClr val="C00000"/>
              </a:solidFill>
              <a:latin typeface="Times New Roman" panose="02020603050405020304" pitchFamily="18" charset="0"/>
              <a:cs typeface="Times New Roman" panose="02020603050405020304" pitchFamily="18" charset="0"/>
            </a:endParaRPr>
          </a:p>
        </p:txBody>
      </p:sp>
      <p:sp>
        <p:nvSpPr>
          <p:cNvPr id="13315" name="2 İçerik Yer Tutucusu"/>
          <p:cNvSpPr>
            <a:spLocks noGrp="1"/>
          </p:cNvSpPr>
          <p:nvPr>
            <p:ph idx="1"/>
          </p:nvPr>
        </p:nvSpPr>
        <p:spPr>
          <a:xfrm>
            <a:off x="4367213" y="908050"/>
            <a:ext cx="6049962" cy="5761038"/>
          </a:xfrm>
        </p:spPr>
        <p:txBody>
          <a:bodyPr/>
          <a:lstStyle/>
          <a:p>
            <a:pPr eaLnBrk="1" hangingPunct="1"/>
            <a:r>
              <a:rPr lang="fr-FR" altLang="tr-TR" sz="2400">
                <a:latin typeface="Times New Roman" panose="02020603050405020304" pitchFamily="18" charset="0"/>
                <a:cs typeface="Times New Roman" panose="02020603050405020304" pitchFamily="18" charset="0"/>
              </a:rPr>
              <a:t>Concept central de la sociologie “actionnaliste” de Touraine, </a:t>
            </a:r>
            <a:endParaRPr lang="tr-TR" altLang="tr-TR" sz="2400">
              <a:latin typeface="Times New Roman" panose="02020603050405020304" pitchFamily="18" charset="0"/>
              <a:cs typeface="Times New Roman" panose="02020603050405020304" pitchFamily="18" charset="0"/>
            </a:endParaRPr>
          </a:p>
          <a:p>
            <a:pPr eaLnBrk="1" hangingPunct="1"/>
            <a:r>
              <a:rPr lang="fr-FR" altLang="tr-TR" sz="2400">
                <a:latin typeface="Times New Roman" panose="02020603050405020304" pitchFamily="18" charset="0"/>
                <a:cs typeface="Times New Roman" panose="02020603050405020304" pitchFamily="18" charset="0"/>
              </a:rPr>
              <a:t>le mouvement social </a:t>
            </a:r>
            <a:r>
              <a:rPr lang="fr-FR" altLang="tr-TR" sz="2400" b="1">
                <a:latin typeface="Times New Roman" panose="02020603050405020304" pitchFamily="18" charset="0"/>
                <a:cs typeface="Times New Roman" panose="02020603050405020304" pitchFamily="18" charset="0"/>
              </a:rPr>
              <a:t>désigne une action collective produite par les acteurs en vue d’un changement social, en vue de contrôler certaines orientations de la société</a:t>
            </a:r>
            <a:r>
              <a:rPr lang="fr-FR" altLang="tr-TR" sz="2400">
                <a:latin typeface="Times New Roman" panose="02020603050405020304" pitchFamily="18" charset="0"/>
                <a:cs typeface="Times New Roman" panose="02020603050405020304" pitchFamily="18" charset="0"/>
              </a:rPr>
              <a:t>, ce que Touraine appelle le système d’action historique.</a:t>
            </a:r>
          </a:p>
          <a:p>
            <a:pPr eaLnBrk="1" hangingPunct="1"/>
            <a:r>
              <a:rPr lang="fr-FR" altLang="tr-TR" sz="2400" b="1">
                <a:latin typeface="Times New Roman" panose="02020603050405020304" pitchFamily="18" charset="0"/>
                <a:cs typeface="Times New Roman" panose="02020603050405020304" pitchFamily="18" charset="0"/>
              </a:rPr>
              <a:t>Le mouvement social est donc “un double rapport,</a:t>
            </a:r>
            <a:r>
              <a:rPr lang="tr-TR" altLang="tr-TR" sz="2400" b="1">
                <a:latin typeface="Times New Roman" panose="02020603050405020304" pitchFamily="18" charset="0"/>
                <a:cs typeface="Times New Roman" panose="02020603050405020304" pitchFamily="18" charset="0"/>
              </a:rPr>
              <a:t> </a:t>
            </a:r>
            <a:r>
              <a:rPr lang="fr-FR" altLang="tr-TR" sz="2400" b="1">
                <a:latin typeface="Times New Roman" panose="02020603050405020304" pitchFamily="18" charset="0"/>
                <a:cs typeface="Times New Roman" panose="02020603050405020304" pitchFamily="18" charset="0"/>
              </a:rPr>
              <a:t>à un adversaire et à un enjeu</a:t>
            </a:r>
            <a:r>
              <a:rPr lang="fr-FR" altLang="tr-TR" sz="2400">
                <a:latin typeface="Times New Roman" panose="02020603050405020304" pitchFamily="18" charset="0"/>
                <a:cs typeface="Times New Roman" panose="02020603050405020304" pitchFamily="18" charset="0"/>
              </a:rPr>
              <a:t>. </a:t>
            </a:r>
            <a:endParaRPr lang="tr-TR" altLang="tr-TR" sz="2400">
              <a:latin typeface="Times New Roman" panose="02020603050405020304" pitchFamily="18" charset="0"/>
              <a:cs typeface="Times New Roman" panose="02020603050405020304" pitchFamily="18" charset="0"/>
            </a:endParaRPr>
          </a:p>
        </p:txBody>
      </p:sp>
      <p:pic>
        <p:nvPicPr>
          <p:cNvPr id="13316" name="Picture 2" descr="http://www.istravail.com/IMG/jpg/la_lutte_continu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908051"/>
            <a:ext cx="3009900" cy="454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4823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Başlık"/>
          <p:cNvSpPr>
            <a:spLocks noGrp="1"/>
          </p:cNvSpPr>
          <p:nvPr>
            <p:ph type="title"/>
          </p:nvPr>
        </p:nvSpPr>
        <p:spPr>
          <a:xfrm>
            <a:off x="2135188" y="1"/>
            <a:ext cx="8075612" cy="981075"/>
          </a:xfrm>
        </p:spPr>
        <p:txBody>
          <a:bodyPr/>
          <a:lstStyle/>
          <a:p>
            <a:pPr eaLnBrk="1" hangingPunct="1"/>
            <a:r>
              <a:rPr lang="tr-TR" altLang="tr-TR" sz="4000" b="1">
                <a:solidFill>
                  <a:srgbClr val="C00000"/>
                </a:solidFill>
                <a:latin typeface="Times New Roman" panose="02020603050405020304" pitchFamily="18" charset="0"/>
                <a:cs typeface="Times New Roman" panose="02020603050405020304" pitchFamily="18" charset="0"/>
              </a:rPr>
              <a:t>Mouvement social</a:t>
            </a:r>
            <a:endParaRPr lang="fr-FR" altLang="tr-TR" sz="4000" b="1">
              <a:solidFill>
                <a:srgbClr val="C00000"/>
              </a:solidFill>
              <a:latin typeface="Times New Roman" panose="02020603050405020304" pitchFamily="18" charset="0"/>
              <a:cs typeface="Times New Roman" panose="02020603050405020304" pitchFamily="18" charset="0"/>
            </a:endParaRPr>
          </a:p>
        </p:txBody>
      </p:sp>
      <p:sp>
        <p:nvSpPr>
          <p:cNvPr id="14339" name="2 İçerik Yer Tutucusu"/>
          <p:cNvSpPr>
            <a:spLocks noGrp="1"/>
          </p:cNvSpPr>
          <p:nvPr>
            <p:ph idx="1"/>
          </p:nvPr>
        </p:nvSpPr>
        <p:spPr>
          <a:xfrm>
            <a:off x="4727575" y="1052514"/>
            <a:ext cx="5761038" cy="5545137"/>
          </a:xfrm>
        </p:spPr>
        <p:txBody>
          <a:bodyPr/>
          <a:lstStyle/>
          <a:p>
            <a:pPr eaLnBrk="1" hangingPunct="1"/>
            <a:r>
              <a:rPr lang="fr-FR" altLang="tr-TR" sz="2400">
                <a:latin typeface="Times New Roman" panose="02020603050405020304" pitchFamily="18" charset="0"/>
                <a:cs typeface="Times New Roman" panose="02020603050405020304" pitchFamily="18" charset="0"/>
              </a:rPr>
              <a:t>Il faut reconnaitre dans le schéma Identité-Opposition-Totalité”. </a:t>
            </a:r>
          </a:p>
          <a:p>
            <a:pPr eaLnBrk="1" hangingPunct="1"/>
            <a:r>
              <a:rPr lang="fr-FR" altLang="tr-TR" sz="2400" b="1">
                <a:latin typeface="Times New Roman" panose="02020603050405020304" pitchFamily="18" charset="0"/>
                <a:cs typeface="Times New Roman" panose="02020603050405020304" pitchFamily="18" charset="0"/>
              </a:rPr>
              <a:t>Pour repérer un mouvement social, 3 conditions doivent être réunies:</a:t>
            </a:r>
          </a:p>
          <a:p>
            <a:pPr eaLnBrk="1" hangingPunct="1"/>
            <a:r>
              <a:rPr lang="fr-FR" altLang="tr-TR" sz="2400">
                <a:latin typeface="Times New Roman" panose="02020603050405020304" pitchFamily="18" charset="0"/>
                <a:cs typeface="Times New Roman" panose="02020603050405020304" pitchFamily="18" charset="0"/>
              </a:rPr>
              <a:t>1) le groupe doit se reconnaitre à travers des affinités communes (identité), </a:t>
            </a:r>
          </a:p>
          <a:p>
            <a:pPr eaLnBrk="1" hangingPunct="1"/>
            <a:r>
              <a:rPr lang="fr-FR" altLang="tr-TR" sz="2400">
                <a:latin typeface="Times New Roman" panose="02020603050405020304" pitchFamily="18" charset="0"/>
                <a:cs typeface="Times New Roman" panose="02020603050405020304" pitchFamily="18" charset="0"/>
              </a:rPr>
              <a:t>2) cette identification des acteurs doit marquer une différence avec un groupe opposé dont les intérêts divergent (opposition)</a:t>
            </a:r>
          </a:p>
          <a:p>
            <a:pPr eaLnBrk="1" hangingPunct="1"/>
            <a:r>
              <a:rPr lang="fr-FR" altLang="tr-TR" sz="2400">
                <a:latin typeface="Times New Roman" panose="02020603050405020304" pitchFamily="18" charset="0"/>
                <a:cs typeface="Times New Roman" panose="02020603050405020304" pitchFamily="18" charset="0"/>
              </a:rPr>
              <a:t>3) et le mouvement social</a:t>
            </a:r>
            <a:r>
              <a:rPr lang="tr-TR" altLang="tr-TR" sz="2400">
                <a:latin typeface="Times New Roman" panose="02020603050405020304" pitchFamily="18" charset="0"/>
                <a:cs typeface="Times New Roman" panose="02020603050405020304" pitchFamily="18" charset="0"/>
              </a:rPr>
              <a:t> </a:t>
            </a:r>
            <a:r>
              <a:rPr lang="fr-FR" altLang="tr-TR" sz="2400">
                <a:latin typeface="Times New Roman" panose="02020603050405020304" pitchFamily="18" charset="0"/>
                <a:cs typeface="Times New Roman" panose="02020603050405020304" pitchFamily="18" charset="0"/>
              </a:rPr>
              <a:t>doit etre porteur d’un projet social (totalit</a:t>
            </a:r>
            <a:r>
              <a:rPr lang="fr-FR" altLang="tr-TR">
                <a:latin typeface="Times New Roman" panose="02020603050405020304" pitchFamily="18" charset="0"/>
                <a:cs typeface="Times New Roman" panose="02020603050405020304" pitchFamily="18" charset="0"/>
              </a:rPr>
              <a:t>é). </a:t>
            </a:r>
          </a:p>
        </p:txBody>
      </p:sp>
      <p:pic>
        <p:nvPicPr>
          <p:cNvPr id="14340" name="Picture 6" descr="http://pontosandaristera.files.wordpress.com/2010/10/ephemera-poster-paris-student-political-sois-jeune-et-tais-to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1" y="1412876"/>
            <a:ext cx="3381375" cy="454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27876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Başlık"/>
          <p:cNvSpPr>
            <a:spLocks noGrp="1"/>
          </p:cNvSpPr>
          <p:nvPr>
            <p:ph type="title"/>
          </p:nvPr>
        </p:nvSpPr>
        <p:spPr>
          <a:xfrm>
            <a:off x="1981200" y="0"/>
            <a:ext cx="8229600" cy="908050"/>
          </a:xfrm>
        </p:spPr>
        <p:txBody>
          <a:bodyPr/>
          <a:lstStyle/>
          <a:p>
            <a:r>
              <a:rPr lang="tr-TR" altLang="tr-TR" sz="3200" b="1">
                <a:solidFill>
                  <a:srgbClr val="C00000"/>
                </a:solidFill>
                <a:latin typeface="Times New Roman" panose="02020603050405020304" pitchFamily="18" charset="0"/>
                <a:cs typeface="Times New Roman" panose="02020603050405020304" pitchFamily="18" charset="0"/>
              </a:rPr>
              <a:t>Mouvement social</a:t>
            </a:r>
            <a:endParaRPr lang="fr-FR" altLang="tr-TR" sz="3200" b="1">
              <a:solidFill>
                <a:srgbClr val="C00000"/>
              </a:solidFill>
              <a:latin typeface="Times New Roman" panose="02020603050405020304" pitchFamily="18" charset="0"/>
              <a:cs typeface="Times New Roman" panose="02020603050405020304" pitchFamily="18" charset="0"/>
            </a:endParaRPr>
          </a:p>
        </p:txBody>
      </p:sp>
      <p:sp>
        <p:nvSpPr>
          <p:cNvPr id="15363" name="2 İçerik Yer Tutucusu"/>
          <p:cNvSpPr>
            <a:spLocks noGrp="1"/>
          </p:cNvSpPr>
          <p:nvPr>
            <p:ph idx="1"/>
          </p:nvPr>
        </p:nvSpPr>
        <p:spPr>
          <a:xfrm>
            <a:off x="1524001" y="836614"/>
            <a:ext cx="8964613" cy="5545137"/>
          </a:xfrm>
        </p:spPr>
        <p:txBody>
          <a:bodyPr/>
          <a:lstStyle/>
          <a:p>
            <a:r>
              <a:rPr lang="tr-TR" altLang="tr-TR" sz="2000">
                <a:latin typeface="Times New Roman" panose="02020603050405020304" pitchFamily="18" charset="0"/>
                <a:cs typeface="Times New Roman" panose="02020603050405020304" pitchFamily="18" charset="0"/>
              </a:rPr>
              <a:t>C</a:t>
            </a:r>
            <a:r>
              <a:rPr lang="fr-FR" altLang="tr-TR" sz="2000">
                <a:latin typeface="Times New Roman" panose="02020603050405020304" pitchFamily="18" charset="0"/>
                <a:cs typeface="Times New Roman" panose="02020603050405020304" pitchFamily="18" charset="0"/>
              </a:rPr>
              <a:t>haque type sociétal correspondrait un seul et unique mouvement social. </a:t>
            </a:r>
            <a:r>
              <a:rPr lang="fr-FR" altLang="tr-TR" sz="2000" b="1">
                <a:latin typeface="Times New Roman" panose="02020603050405020304" pitchFamily="18" charset="0"/>
                <a:cs typeface="Times New Roman" panose="02020603050405020304" pitchFamily="18" charset="0"/>
              </a:rPr>
              <a:t>La société industrielle se caractériserait par les luttes du mouvement ouvrier, la société marchande par la lutte pour les droits civiques,  et la société </a:t>
            </a:r>
            <a:r>
              <a:rPr lang="tr-TR" altLang="tr-TR" sz="2000" b="1">
                <a:latin typeface="Times New Roman" panose="02020603050405020304" pitchFamily="18" charset="0"/>
                <a:cs typeface="Times New Roman" panose="02020603050405020304" pitchFamily="18" charset="0"/>
              </a:rPr>
              <a:t>dite </a:t>
            </a:r>
            <a:r>
              <a:rPr lang="fr-FR" altLang="tr-TR" sz="2000" b="1">
                <a:latin typeface="Times New Roman" panose="02020603050405020304" pitchFamily="18" charset="0"/>
                <a:cs typeface="Times New Roman" panose="02020603050405020304" pitchFamily="18" charset="0"/>
              </a:rPr>
              <a:t>« post-industrielle » par les « nouveaux mouvements sociaux » (NSM). </a:t>
            </a:r>
            <a:r>
              <a:rPr lang="fr-FR" altLang="tr-TR" sz="2000">
                <a:latin typeface="Times New Roman" panose="02020603050405020304" pitchFamily="18" charset="0"/>
                <a:cs typeface="Times New Roman" panose="02020603050405020304" pitchFamily="18" charset="0"/>
              </a:rPr>
              <a:t>C’est dans une telle optique que Touraine a analysé les mobilisations étudiantes de Mai 68, les mouvements antinucléaires ou les conflits régionaliste… </a:t>
            </a:r>
            <a:endParaRPr lang="tr-TR" altLang="tr-TR" sz="2000">
              <a:latin typeface="Times New Roman" panose="02020603050405020304" pitchFamily="18" charset="0"/>
              <a:cs typeface="Times New Roman" panose="02020603050405020304" pitchFamily="18" charset="0"/>
            </a:endParaRPr>
          </a:p>
          <a:p>
            <a:r>
              <a:rPr lang="fr-FR" altLang="tr-TR" sz="2000">
                <a:latin typeface="Times New Roman" panose="02020603050405020304" pitchFamily="18" charset="0"/>
                <a:cs typeface="Times New Roman" panose="02020603050405020304" pitchFamily="18" charset="0"/>
              </a:rPr>
              <a:t>Les mouvements sociaux pour Touraine représentent deux choses:</a:t>
            </a:r>
            <a:endParaRPr lang="tr-TR" altLang="tr-TR" sz="2000">
              <a:latin typeface="Times New Roman" panose="02020603050405020304" pitchFamily="18" charset="0"/>
              <a:cs typeface="Times New Roman" panose="02020603050405020304" pitchFamily="18" charset="0"/>
            </a:endParaRPr>
          </a:p>
          <a:p>
            <a:r>
              <a:rPr lang="fr-FR" altLang="tr-TR" sz="2000" b="1">
                <a:latin typeface="Times New Roman" panose="02020603050405020304" pitchFamily="18" charset="0"/>
                <a:cs typeface="Times New Roman" panose="02020603050405020304" pitchFamily="18" charset="0"/>
              </a:rPr>
              <a:t>-Le dépassement de la revendication du groupe ou d’une classe</a:t>
            </a:r>
            <a:endParaRPr lang="tr-TR" altLang="tr-TR" sz="2000" b="1">
              <a:latin typeface="Times New Roman" panose="02020603050405020304" pitchFamily="18" charset="0"/>
              <a:cs typeface="Times New Roman" panose="02020603050405020304" pitchFamily="18" charset="0"/>
            </a:endParaRPr>
          </a:p>
          <a:p>
            <a:r>
              <a:rPr lang="fr-FR" altLang="tr-TR" sz="2000" b="1">
                <a:latin typeface="Times New Roman" panose="02020603050405020304" pitchFamily="18" charset="0"/>
                <a:cs typeface="Times New Roman" panose="02020603050405020304" pitchFamily="18" charset="0"/>
              </a:rPr>
              <a:t>-La mise en cause de la domination établie et le contrôle du développement</a:t>
            </a:r>
            <a:endParaRPr lang="tr-TR" altLang="tr-TR" sz="2000" b="1">
              <a:latin typeface="Times New Roman" panose="02020603050405020304" pitchFamily="18" charset="0"/>
              <a:cs typeface="Times New Roman" panose="02020603050405020304" pitchFamily="18" charset="0"/>
            </a:endParaRPr>
          </a:p>
          <a:p>
            <a:r>
              <a:rPr lang="fr-FR" altLang="tr-TR" sz="2000" b="1">
                <a:latin typeface="Times New Roman" panose="02020603050405020304" pitchFamily="18" charset="0"/>
                <a:cs typeface="Times New Roman" panose="02020603050405020304" pitchFamily="18" charset="0"/>
              </a:rPr>
              <a:t>Un mouvement social est à la fois un conflit social et un projet culturel. Il vise toujours</a:t>
            </a:r>
            <a:r>
              <a:rPr lang="fr-FR" altLang="tr-TR" sz="2000">
                <a:latin typeface="Times New Roman" panose="02020603050405020304" pitchFamily="18" charset="0"/>
                <a:cs typeface="Times New Roman" panose="02020603050405020304" pitchFamily="18" charset="0"/>
              </a:rPr>
              <a:t> </a:t>
            </a:r>
            <a:r>
              <a:rPr lang="fr-FR" altLang="tr-TR" sz="2000" b="1">
                <a:latin typeface="Times New Roman" panose="02020603050405020304" pitchFamily="18" charset="0"/>
                <a:cs typeface="Times New Roman" panose="02020603050405020304" pitchFamily="18" charset="0"/>
              </a:rPr>
              <a:t>à la réalisation de valeurs culturelles en même temps qu’à la victoire sur un adversaire social. </a:t>
            </a:r>
            <a:endParaRPr lang="tr-TR" altLang="tr-TR" sz="2000">
              <a:latin typeface="Times New Roman" panose="02020603050405020304" pitchFamily="18" charset="0"/>
              <a:cs typeface="Times New Roman" panose="02020603050405020304" pitchFamily="18" charset="0"/>
            </a:endParaRPr>
          </a:p>
          <a:p>
            <a:r>
              <a:rPr lang="fr-FR" altLang="tr-TR" sz="2000">
                <a:latin typeface="Times New Roman" panose="02020603050405020304" pitchFamily="18" charset="0"/>
                <a:cs typeface="Times New Roman" panose="02020603050405020304" pitchFamily="18" charset="0"/>
              </a:rPr>
              <a:t>En bref, </a:t>
            </a:r>
            <a:r>
              <a:rPr lang="fr-FR" altLang="tr-TR" sz="2000" b="1" u="sng">
                <a:latin typeface="Times New Roman" panose="02020603050405020304" pitchFamily="18" charset="0"/>
                <a:cs typeface="Times New Roman" panose="02020603050405020304" pitchFamily="18" charset="0"/>
              </a:rPr>
              <a:t>ce qui différencie fondamentalement action collective et mouvement social selon Touraine est la recherche d’une orientation générale de la société.</a:t>
            </a:r>
            <a:r>
              <a:rPr lang="fr-FR" altLang="tr-TR" sz="2000">
                <a:latin typeface="Times New Roman" panose="02020603050405020304" pitchFamily="18" charset="0"/>
                <a:cs typeface="Times New Roman" panose="02020603050405020304" pitchFamily="18" charset="0"/>
              </a:rPr>
              <a:t>  </a:t>
            </a:r>
            <a:endParaRPr lang="tr-TR" altLang="tr-TR" sz="2000">
              <a:latin typeface="Times New Roman" panose="02020603050405020304" pitchFamily="18" charset="0"/>
              <a:cs typeface="Times New Roman" panose="02020603050405020304" pitchFamily="18" charset="0"/>
            </a:endParaRPr>
          </a:p>
          <a:p>
            <a:endParaRPr lang="fr-FR" altLang="tr-TR" sz="1400"/>
          </a:p>
        </p:txBody>
      </p:sp>
    </p:spTree>
    <p:extLst>
      <p:ext uri="{BB962C8B-B14F-4D97-AF65-F5344CB8AC3E}">
        <p14:creationId xmlns:p14="http://schemas.microsoft.com/office/powerpoint/2010/main" val="8214821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Touraine : la sociologie des mouvements sociaux est une </a:t>
            </a:r>
            <a:r>
              <a:rPr lang="fr-FR" b="1" dirty="0" smtClean="0"/>
              <a:t>sociologie générale</a:t>
            </a:r>
            <a:endParaRPr lang="en-US" dirty="0"/>
          </a:p>
        </p:txBody>
      </p:sp>
      <p:sp>
        <p:nvSpPr>
          <p:cNvPr id="3" name="Content Placeholder 2"/>
          <p:cNvSpPr>
            <a:spLocks noGrp="1"/>
          </p:cNvSpPr>
          <p:nvPr>
            <p:ph idx="1"/>
          </p:nvPr>
        </p:nvSpPr>
        <p:spPr/>
        <p:txBody>
          <a:bodyPr/>
          <a:lstStyle/>
          <a:p>
            <a:r>
              <a:rPr lang="fr-FR" dirty="0" smtClean="0"/>
              <a:t>Elle permet</a:t>
            </a:r>
            <a:r>
              <a:rPr lang="fr-FR" dirty="0"/>
              <a:t>, par un angle spécifique, de comprendre la société dans son ensemble. Ils sont des produits de la société, et à la fois des producteurs de la société. Du moins, ils contribuent à la </a:t>
            </a:r>
            <a:r>
              <a:rPr lang="fr-FR" dirty="0" smtClean="0"/>
              <a:t>produire.</a:t>
            </a:r>
          </a:p>
          <a:p>
            <a:r>
              <a:rPr lang="fr-FR" dirty="0" smtClean="0"/>
              <a:t>Il faut rechercher </a:t>
            </a:r>
            <a:r>
              <a:rPr lang="fr-FR" dirty="0"/>
              <a:t>les significations</a:t>
            </a:r>
            <a:endParaRPr lang="en-GB" dirty="0"/>
          </a:p>
          <a:p>
            <a:r>
              <a:rPr lang="fr-FR" dirty="0" smtClean="0"/>
              <a:t>Les mouvements </a:t>
            </a:r>
            <a:r>
              <a:rPr lang="fr-FR" dirty="0"/>
              <a:t>et </a:t>
            </a:r>
            <a:r>
              <a:rPr lang="fr-FR" dirty="0" smtClean="0"/>
              <a:t>les sujets </a:t>
            </a:r>
            <a:r>
              <a:rPr lang="fr-FR" dirty="0"/>
              <a:t>ne se limitent pas a une vision utilitariste</a:t>
            </a:r>
            <a:endParaRPr lang="en-GB" dirty="0"/>
          </a:p>
          <a:p>
            <a:r>
              <a:rPr lang="fr-FR" dirty="0"/>
              <a:t>S</a:t>
            </a:r>
            <a:r>
              <a:rPr lang="fr-FR" dirty="0" smtClean="0"/>
              <a:t>aisir </a:t>
            </a:r>
            <a:r>
              <a:rPr lang="fr-FR" dirty="0"/>
              <a:t>un « enjeu central » qui, pris dans </a:t>
            </a:r>
            <a:r>
              <a:rPr lang="fr-FR" dirty="0" smtClean="0"/>
              <a:t>sa </a:t>
            </a:r>
            <a:r>
              <a:rPr lang="fr-FR" dirty="0"/>
              <a:t>plus haute abstraction </a:t>
            </a:r>
            <a:r>
              <a:rPr lang="fr-FR" dirty="0" smtClean="0"/>
              <a:t>théorique, </a:t>
            </a:r>
            <a:r>
              <a:rPr lang="fr-FR" dirty="0"/>
              <a:t>s’incarne ensuite dans </a:t>
            </a:r>
            <a:r>
              <a:rPr lang="fr-FR" dirty="0" smtClean="0"/>
              <a:t>différents </a:t>
            </a:r>
            <a:r>
              <a:rPr lang="fr-FR" dirty="0"/>
              <a:t>conflits et niveaux sociaux.</a:t>
            </a:r>
            <a:endParaRPr lang="en-GB" dirty="0"/>
          </a:p>
          <a:p>
            <a:endParaRPr lang="fr-FR" dirty="0" smtClean="0"/>
          </a:p>
          <a:p>
            <a:endParaRPr lang="en-GB" dirty="0"/>
          </a:p>
          <a:p>
            <a:endParaRPr lang="en-US" dirty="0"/>
          </a:p>
        </p:txBody>
      </p:sp>
    </p:spTree>
    <p:extLst>
      <p:ext uri="{BB962C8B-B14F-4D97-AF65-F5344CB8AC3E}">
        <p14:creationId xmlns:p14="http://schemas.microsoft.com/office/powerpoint/2010/main" val="3723543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C00000"/>
                </a:solidFill>
              </a:rPr>
              <a:t>Touraine: </a:t>
            </a:r>
            <a:r>
              <a:rPr lang="fr-FR" b="1" dirty="0" smtClean="0">
                <a:solidFill>
                  <a:srgbClr val="C00000"/>
                </a:solidFill>
              </a:rPr>
              <a:t>il y a 3 normes d’individualisation</a:t>
            </a:r>
            <a:r>
              <a:rPr lang="en-GB" b="1" dirty="0" smtClean="0">
                <a:solidFill>
                  <a:srgbClr val="C00000"/>
                </a:solidFill>
              </a:rPr>
              <a:t/>
            </a:r>
            <a:br>
              <a:rPr lang="en-GB" b="1" dirty="0" smtClean="0">
                <a:solidFill>
                  <a:srgbClr val="C00000"/>
                </a:solidFill>
              </a:rPr>
            </a:br>
            <a:endParaRPr lang="en-US" b="1" dirty="0">
              <a:solidFill>
                <a:srgbClr val="C00000"/>
              </a:solidFill>
            </a:endParaRPr>
          </a:p>
        </p:txBody>
      </p:sp>
      <p:sp>
        <p:nvSpPr>
          <p:cNvPr id="3" name="Content Placeholder 2"/>
          <p:cNvSpPr>
            <a:spLocks noGrp="1"/>
          </p:cNvSpPr>
          <p:nvPr>
            <p:ph idx="1"/>
          </p:nvPr>
        </p:nvSpPr>
        <p:spPr>
          <a:xfrm>
            <a:off x="838200" y="1228725"/>
            <a:ext cx="10515600" cy="4948238"/>
          </a:xfrm>
        </p:spPr>
        <p:txBody>
          <a:bodyPr>
            <a:normAutofit/>
          </a:bodyPr>
          <a:lstStyle/>
          <a:p>
            <a:pPr marL="0" indent="0">
              <a:buNone/>
            </a:pPr>
            <a:r>
              <a:rPr lang="fr-FR" dirty="0" smtClean="0"/>
              <a:t> </a:t>
            </a:r>
          </a:p>
          <a:p>
            <a:pPr lvl="0"/>
            <a:r>
              <a:rPr lang="fr-FR" u="sng" dirty="0" smtClean="0"/>
              <a:t>Utilitariste rationaliste - homo </a:t>
            </a:r>
            <a:r>
              <a:rPr lang="fr-FR" u="sng" dirty="0" err="1" smtClean="0"/>
              <a:t>economicus</a:t>
            </a:r>
            <a:r>
              <a:rPr lang="fr-FR" dirty="0" smtClean="0"/>
              <a:t>. La sociologie et l’économie ne peuvent pas s’arrêt</a:t>
            </a:r>
            <a:r>
              <a:rPr lang="fr-FR" dirty="0"/>
              <a:t>e</a:t>
            </a:r>
            <a:r>
              <a:rPr lang="fr-FR" dirty="0" smtClean="0"/>
              <a:t>r au mot </a:t>
            </a:r>
            <a:r>
              <a:rPr lang="fr-FR" dirty="0" err="1"/>
              <a:t>E</a:t>
            </a:r>
            <a:r>
              <a:rPr lang="fr-FR" dirty="0" err="1" smtClean="0"/>
              <a:t>conomicus</a:t>
            </a:r>
            <a:r>
              <a:rPr lang="fr-FR" dirty="0" smtClean="0"/>
              <a:t>. </a:t>
            </a:r>
          </a:p>
          <a:p>
            <a:pPr lvl="0"/>
            <a:r>
              <a:rPr lang="fr-FR" dirty="0" smtClean="0"/>
              <a:t>Individualisation hédoniste: Ce qui comte est de profiter, se réaliser soi même dans la consommation. C’est la condition de la post modernité où ce qui importe sont mes intérêts. Postmodernité, jouissance.</a:t>
            </a:r>
          </a:p>
          <a:p>
            <a:r>
              <a:rPr lang="fr-FR" dirty="0" smtClean="0"/>
              <a:t>Le Sujet: un individu qui se prend, qui prends soi m comme principe de sens. La </a:t>
            </a:r>
            <a:r>
              <a:rPr lang="fr-FR" b="1" dirty="0" smtClean="0"/>
              <a:t>Subjectivation</a:t>
            </a:r>
            <a:r>
              <a:rPr lang="fr-FR" dirty="0" smtClean="0"/>
              <a:t> est un processus qui ne jamais termine. Un individu qui est total acteur de sa vie n’existe pas. </a:t>
            </a:r>
          </a:p>
          <a:p>
            <a:pPr lvl="0"/>
            <a:endParaRPr lang="en-GB" dirty="0"/>
          </a:p>
          <a:p>
            <a:endParaRPr lang="en-US" dirty="0"/>
          </a:p>
        </p:txBody>
      </p:sp>
    </p:spTree>
    <p:extLst>
      <p:ext uri="{BB962C8B-B14F-4D97-AF65-F5344CB8AC3E}">
        <p14:creationId xmlns:p14="http://schemas.microsoft.com/office/powerpoint/2010/main" val="1171735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Başlık"/>
          <p:cNvSpPr>
            <a:spLocks noGrp="1"/>
          </p:cNvSpPr>
          <p:nvPr>
            <p:ph type="title"/>
          </p:nvPr>
        </p:nvSpPr>
        <p:spPr>
          <a:xfrm>
            <a:off x="4079876" y="0"/>
            <a:ext cx="6588125" cy="692150"/>
          </a:xfrm>
        </p:spPr>
        <p:txBody>
          <a:bodyPr/>
          <a:lstStyle/>
          <a:p>
            <a:pPr eaLnBrk="1" hangingPunct="1"/>
            <a:r>
              <a:rPr lang="tr-TR" altLang="tr-TR" sz="4000" b="1" i="1">
                <a:solidFill>
                  <a:srgbClr val="C00000"/>
                </a:solidFill>
                <a:latin typeface="Times New Roman" panose="02020603050405020304" pitchFamily="18" charset="0"/>
                <a:cs typeface="Times New Roman" panose="02020603050405020304" pitchFamily="18" charset="0"/>
              </a:rPr>
              <a:t>Sujet</a:t>
            </a:r>
            <a:endParaRPr lang="fr-FR" altLang="tr-TR" sz="4000" b="1" i="1">
              <a:solidFill>
                <a:srgbClr val="C00000"/>
              </a:solidFill>
              <a:latin typeface="Times New Roman" panose="02020603050405020304" pitchFamily="18" charset="0"/>
              <a:cs typeface="Times New Roman" panose="02020603050405020304" pitchFamily="18" charset="0"/>
            </a:endParaRPr>
          </a:p>
        </p:txBody>
      </p:sp>
      <p:sp>
        <p:nvSpPr>
          <p:cNvPr id="17411" name="2 İçerik Yer Tutucusu"/>
          <p:cNvSpPr>
            <a:spLocks noGrp="1"/>
          </p:cNvSpPr>
          <p:nvPr>
            <p:ph idx="1"/>
          </p:nvPr>
        </p:nvSpPr>
        <p:spPr>
          <a:xfrm>
            <a:off x="3935414" y="836614"/>
            <a:ext cx="6732587" cy="5329237"/>
          </a:xfrm>
        </p:spPr>
        <p:txBody>
          <a:bodyPr/>
          <a:lstStyle/>
          <a:p>
            <a:pPr eaLnBrk="1" hangingPunct="1"/>
            <a:r>
              <a:rPr lang="fr-FR" altLang="tr-TR" sz="2200" b="1">
                <a:latin typeface="Times New Roman" panose="02020603050405020304" pitchFamily="18" charset="0"/>
                <a:cs typeface="Times New Roman" panose="02020603050405020304" pitchFamily="18" charset="0"/>
              </a:rPr>
              <a:t>“L’affirmation de la liberté et de la capacité des êtres humaines de se créer et de se transformer individuellement et collectivement”. </a:t>
            </a:r>
          </a:p>
          <a:p>
            <a:pPr eaLnBrk="1" hangingPunct="1"/>
            <a:r>
              <a:rPr lang="fr-FR" altLang="tr-TR" sz="2200">
                <a:latin typeface="Times New Roman" panose="02020603050405020304" pitchFamily="18" charset="0"/>
                <a:cs typeface="Times New Roman" panose="02020603050405020304" pitchFamily="18" charset="0"/>
              </a:rPr>
              <a:t>Cette affirmation passant selon lui, par “la volonté d’échapper aux forces, aux règles, aux pouvoirs qui empêchent d’etre nous-mêmes”. </a:t>
            </a:r>
          </a:p>
          <a:p>
            <a:pPr eaLnBrk="1" hangingPunct="1"/>
            <a:r>
              <a:rPr lang="fr-FR" altLang="tr-TR" sz="2200">
                <a:latin typeface="Times New Roman" panose="02020603050405020304" pitchFamily="18" charset="0"/>
                <a:cs typeface="Times New Roman" panose="02020603050405020304" pitchFamily="18" charset="0"/>
              </a:rPr>
              <a:t>Les droits culturels(langue, croyance, sexualité..) sont les ressources sur lesquelles le sujet s’appuie.</a:t>
            </a:r>
          </a:p>
          <a:p>
            <a:pPr eaLnBrk="1" hangingPunct="1"/>
            <a:r>
              <a:rPr lang="fr-FR" altLang="tr-TR" sz="2200">
                <a:latin typeface="Times New Roman" panose="02020603050405020304" pitchFamily="18" charset="0"/>
                <a:cs typeface="Times New Roman" panose="02020603050405020304" pitchFamily="18" charset="0"/>
              </a:rPr>
              <a:t>Au niveau de l’individu, </a:t>
            </a:r>
            <a:r>
              <a:rPr lang="fr-FR" altLang="tr-TR" sz="2200" b="1">
                <a:latin typeface="Times New Roman" panose="02020603050405020304" pitchFamily="18" charset="0"/>
                <a:cs typeface="Times New Roman" panose="02020603050405020304" pitchFamily="18" charset="0"/>
              </a:rPr>
              <a:t>être sujet signifie avoir la volonté d’etre acteur, modifier son environnement plutôt  que d’etre déterminé par lui </a:t>
            </a:r>
            <a:r>
              <a:rPr lang="fr-FR" altLang="tr-TR" sz="2200">
                <a:latin typeface="Times New Roman" panose="02020603050405020304" pitchFamily="18" charset="0"/>
                <a:cs typeface="Times New Roman" panose="02020603050405020304" pitchFamily="18" charset="0"/>
              </a:rPr>
              <a:t>(ne pas être le pion dans le système)</a:t>
            </a:r>
          </a:p>
          <a:p>
            <a:pPr eaLnBrk="1" hangingPunct="1"/>
            <a:r>
              <a:rPr lang="fr-FR" altLang="tr-TR" sz="2200">
                <a:latin typeface="Times New Roman" panose="02020603050405020304" pitchFamily="18" charset="0"/>
                <a:cs typeface="Times New Roman" panose="02020603050405020304" pitchFamily="18" charset="0"/>
              </a:rPr>
              <a:t>Le sujet </a:t>
            </a:r>
            <a:r>
              <a:rPr lang="tr-TR" altLang="tr-TR" sz="2200">
                <a:latin typeface="Times New Roman" panose="02020603050405020304" pitchFamily="18" charset="0"/>
                <a:cs typeface="Times New Roman" panose="02020603050405020304" pitchFamily="18" charset="0"/>
              </a:rPr>
              <a:t>est un</a:t>
            </a:r>
            <a:r>
              <a:rPr lang="fr-FR" altLang="tr-TR" sz="2200">
                <a:latin typeface="Times New Roman" panose="02020603050405020304" pitchFamily="18" charset="0"/>
                <a:cs typeface="Times New Roman" panose="02020603050405020304" pitchFamily="18" charset="0"/>
              </a:rPr>
              <a:t> acteur avec ses propres aspirations,</a:t>
            </a:r>
            <a:r>
              <a:rPr lang="tr-TR" altLang="tr-TR" sz="2200">
                <a:latin typeface="Times New Roman" panose="02020603050405020304" pitchFamily="18" charset="0"/>
                <a:cs typeface="Times New Roman" panose="02020603050405020304" pitchFamily="18" charset="0"/>
              </a:rPr>
              <a:t> </a:t>
            </a:r>
            <a:r>
              <a:rPr lang="fr-FR" altLang="tr-TR" sz="2200">
                <a:latin typeface="Times New Roman" panose="02020603050405020304" pitchFamily="18" charset="0"/>
                <a:cs typeface="Times New Roman" panose="02020603050405020304" pitchFamily="18" charset="0"/>
              </a:rPr>
              <a:t>lutte contre les logiques de domination, du marché (ex: femme-sujet)    </a:t>
            </a:r>
          </a:p>
          <a:p>
            <a:pPr eaLnBrk="1" hangingPunct="1"/>
            <a:endParaRPr lang="fr-FR" altLang="tr-TR" sz="2400">
              <a:latin typeface="Times New Roman" panose="02020603050405020304" pitchFamily="18" charset="0"/>
              <a:cs typeface="Times New Roman" panose="02020603050405020304" pitchFamily="18" charset="0"/>
            </a:endParaRPr>
          </a:p>
        </p:txBody>
      </p:sp>
      <p:pic>
        <p:nvPicPr>
          <p:cNvPr id="17412" name="Picture 2" descr="http://www.editionsbdl.com/images/manifeste%20du%20sujet%20NE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1" y="620714"/>
            <a:ext cx="2714625" cy="376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56295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p:cNvSpPr>
            <a:spLocks noGrp="1"/>
          </p:cNvSpPr>
          <p:nvPr>
            <p:ph type="title"/>
          </p:nvPr>
        </p:nvSpPr>
        <p:spPr>
          <a:xfrm>
            <a:off x="1981200" y="274639"/>
            <a:ext cx="8229600" cy="706437"/>
          </a:xfrm>
        </p:spPr>
        <p:txBody>
          <a:bodyPr/>
          <a:lstStyle/>
          <a:p>
            <a:r>
              <a:rPr lang="tr-TR" altLang="tr-TR" sz="4000" b="1" i="1">
                <a:solidFill>
                  <a:srgbClr val="C00000"/>
                </a:solidFill>
                <a:latin typeface="Times New Roman" panose="02020603050405020304" pitchFamily="18" charset="0"/>
                <a:cs typeface="Times New Roman" panose="02020603050405020304" pitchFamily="18" charset="0"/>
              </a:rPr>
              <a:t>Sujet</a:t>
            </a:r>
            <a:endParaRPr lang="fr-FR" altLang="tr-TR" sz="4000" b="1" i="1">
              <a:solidFill>
                <a:srgbClr val="C00000"/>
              </a:solidFill>
              <a:latin typeface="Times New Roman" panose="02020603050405020304" pitchFamily="18" charset="0"/>
              <a:cs typeface="Times New Roman" panose="02020603050405020304" pitchFamily="18" charset="0"/>
            </a:endParaRPr>
          </a:p>
        </p:txBody>
      </p:sp>
      <p:sp>
        <p:nvSpPr>
          <p:cNvPr id="18435" name="2 İçerik Yer Tutucusu"/>
          <p:cNvSpPr>
            <a:spLocks noGrp="1"/>
          </p:cNvSpPr>
          <p:nvPr>
            <p:ph idx="1"/>
          </p:nvPr>
        </p:nvSpPr>
        <p:spPr>
          <a:xfrm>
            <a:off x="1703389" y="1052513"/>
            <a:ext cx="8785225" cy="5073650"/>
          </a:xfrm>
        </p:spPr>
        <p:txBody>
          <a:bodyPr/>
          <a:lstStyle/>
          <a:p>
            <a:r>
              <a:rPr lang="fr-FR" altLang="tr-TR">
                <a:latin typeface="Times New Roman" panose="02020603050405020304" pitchFamily="18" charset="0"/>
                <a:cs typeface="Times New Roman" panose="02020603050405020304" pitchFamily="18" charset="0"/>
              </a:rPr>
              <a:t>Sujet : </a:t>
            </a:r>
            <a:r>
              <a:rPr lang="fr-FR" altLang="tr-TR" b="1">
                <a:latin typeface="Times New Roman" panose="02020603050405020304" pitchFamily="18" charset="0"/>
                <a:cs typeface="Times New Roman" panose="02020603050405020304" pitchFamily="18" charset="0"/>
              </a:rPr>
              <a:t>L’individu ne devient que s’il s’oppose à la logique de domination sociale au nom d’une logique de la liberté, de la libre production de soi </a:t>
            </a:r>
            <a:r>
              <a:rPr lang="fr-FR" altLang="tr-TR">
                <a:latin typeface="Times New Roman" panose="02020603050405020304" pitchFamily="18" charset="0"/>
                <a:cs typeface="Times New Roman" panose="02020603050405020304" pitchFamily="18" charset="0"/>
              </a:rPr>
              <a:t>: « Quand je parle du Sujet c’est-à-dire de la construction de l’individu comme acteur, il est impossible de séparer l’individu de sa situation sociale ». </a:t>
            </a:r>
            <a:endParaRPr lang="tr-TR" altLang="tr-TR">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None/>
            </a:pPr>
            <a:r>
              <a:rPr lang="fr-FR" altLang="tr-TR">
                <a:latin typeface="Times New Roman" panose="02020603050405020304" pitchFamily="18" charset="0"/>
                <a:cs typeface="Times New Roman" panose="02020603050405020304" pitchFamily="18" charset="0"/>
              </a:rPr>
              <a:t>Le sujet n’acquiert de contenu qu’en devenant social d’abord par la relation interpersonnelle, mais aussi par la reconnaissance des droits humains de tous, surtout dans la pensée juridique et dans l’éducation.  </a:t>
            </a:r>
            <a:endParaRPr lang="tr-TR" altLang="tr-TR">
              <a:latin typeface="Times New Roman" panose="02020603050405020304" pitchFamily="18" charset="0"/>
              <a:cs typeface="Times New Roman" panose="02020603050405020304" pitchFamily="18" charset="0"/>
            </a:endParaRPr>
          </a:p>
          <a:p>
            <a:endParaRPr lang="tr-TR" altLang="tr-TR">
              <a:latin typeface="Times New Roman" panose="02020603050405020304" pitchFamily="18" charset="0"/>
              <a:cs typeface="Times New Roman" panose="02020603050405020304" pitchFamily="18" charset="0"/>
            </a:endParaRPr>
          </a:p>
          <a:p>
            <a:endParaRPr lang="fr-FR" altLang="tr-TR"/>
          </a:p>
        </p:txBody>
      </p:sp>
    </p:spTree>
    <p:extLst>
      <p:ext uri="{BB962C8B-B14F-4D97-AF65-F5344CB8AC3E}">
        <p14:creationId xmlns:p14="http://schemas.microsoft.com/office/powerpoint/2010/main" val="32102854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La sociologie de l’action</a:t>
            </a:r>
            <a:r>
              <a:rPr lang="en-GB" dirty="0" smtClean="0"/>
              <a:t/>
            </a:r>
            <a:br>
              <a:rPr lang="en-GB" dirty="0" smtClean="0"/>
            </a:br>
            <a:endParaRPr lang="en-US" dirty="0"/>
          </a:p>
        </p:txBody>
      </p:sp>
      <p:sp>
        <p:nvSpPr>
          <p:cNvPr id="3" name="Content Placeholder 2"/>
          <p:cNvSpPr>
            <a:spLocks noGrp="1"/>
          </p:cNvSpPr>
          <p:nvPr>
            <p:ph idx="1"/>
          </p:nvPr>
        </p:nvSpPr>
        <p:spPr/>
        <p:txBody>
          <a:bodyPr/>
          <a:lstStyle/>
          <a:p>
            <a:endParaRPr lang="en-GB" dirty="0"/>
          </a:p>
          <a:p>
            <a:pPr lvl="0"/>
            <a:r>
              <a:rPr lang="fr-FR" dirty="0" smtClean="0"/>
              <a:t>Penser </a:t>
            </a:r>
            <a:r>
              <a:rPr lang="fr-FR" dirty="0"/>
              <a:t>les défis a partir des </a:t>
            </a:r>
            <a:r>
              <a:rPr lang="fr-FR" dirty="0" smtClean="0"/>
              <a:t>acteurs</a:t>
            </a:r>
          </a:p>
          <a:p>
            <a:pPr lvl="0"/>
            <a:endParaRPr lang="en-GB" dirty="0"/>
          </a:p>
          <a:p>
            <a:pPr lvl="0"/>
            <a:r>
              <a:rPr lang="fr-FR" dirty="0"/>
              <a:t>Analyser les actions et visions du </a:t>
            </a:r>
            <a:r>
              <a:rPr lang="fr-FR" dirty="0" smtClean="0"/>
              <a:t>monde</a:t>
            </a:r>
          </a:p>
          <a:p>
            <a:pPr marL="0" lvl="0" indent="0">
              <a:buNone/>
            </a:pPr>
            <a:endParaRPr lang="en-GB" dirty="0"/>
          </a:p>
          <a:p>
            <a:pPr lvl="0"/>
            <a:r>
              <a:rPr lang="fr-FR" dirty="0"/>
              <a:t>Identifier et </a:t>
            </a:r>
            <a:r>
              <a:rPr lang="fr-FR" dirty="0" smtClean="0"/>
              <a:t>analyser </a:t>
            </a:r>
            <a:r>
              <a:rPr lang="fr-FR" dirty="0"/>
              <a:t>les expériences en cours et leurs potentiels</a:t>
            </a:r>
            <a:endParaRPr lang="en-GB" dirty="0"/>
          </a:p>
          <a:p>
            <a:endParaRPr lang="en-US" dirty="0"/>
          </a:p>
        </p:txBody>
      </p:sp>
    </p:spTree>
    <p:extLst>
      <p:ext uri="{BB962C8B-B14F-4D97-AF65-F5344CB8AC3E}">
        <p14:creationId xmlns:p14="http://schemas.microsoft.com/office/powerpoint/2010/main" val="39482601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Unvan 1"/>
          <p:cNvSpPr>
            <a:spLocks noGrp="1"/>
          </p:cNvSpPr>
          <p:nvPr>
            <p:ph type="title"/>
          </p:nvPr>
        </p:nvSpPr>
        <p:spPr>
          <a:xfrm>
            <a:off x="1981200" y="115888"/>
            <a:ext cx="8229600" cy="792162"/>
          </a:xfrm>
        </p:spPr>
        <p:txBody>
          <a:bodyPr/>
          <a:lstStyle/>
          <a:p>
            <a:r>
              <a:rPr lang="tr-TR" altLang="tr-TR" sz="4000" b="1" i="1">
                <a:solidFill>
                  <a:srgbClr val="C00000"/>
                </a:solidFill>
                <a:latin typeface="Times New Roman" panose="02020603050405020304" pitchFamily="18" charset="0"/>
                <a:cs typeface="Times New Roman" panose="02020603050405020304" pitchFamily="18" charset="0"/>
              </a:rPr>
              <a:t>Sujet</a:t>
            </a:r>
            <a:endParaRPr lang="fr-FR" altLang="tr-TR" sz="4000" b="1" i="1">
              <a:solidFill>
                <a:srgbClr val="C00000"/>
              </a:solidFill>
              <a:latin typeface="Times New Roman" panose="02020603050405020304" pitchFamily="18" charset="0"/>
              <a:cs typeface="Times New Roman" panose="02020603050405020304" pitchFamily="18" charset="0"/>
            </a:endParaRPr>
          </a:p>
        </p:txBody>
      </p:sp>
      <p:sp>
        <p:nvSpPr>
          <p:cNvPr id="19459" name="İçerik Yer Tutucusu 2"/>
          <p:cNvSpPr>
            <a:spLocks noGrp="1"/>
          </p:cNvSpPr>
          <p:nvPr>
            <p:ph idx="1"/>
          </p:nvPr>
        </p:nvSpPr>
        <p:spPr>
          <a:xfrm>
            <a:off x="1981200" y="908051"/>
            <a:ext cx="8229600" cy="5218113"/>
          </a:xfrm>
        </p:spPr>
        <p:txBody>
          <a:bodyPr/>
          <a:lstStyle/>
          <a:p>
            <a:r>
              <a:rPr lang="tr-TR" altLang="tr-TR">
                <a:latin typeface="Times New Roman" panose="02020603050405020304" pitchFamily="18" charset="0"/>
                <a:cs typeface="Times New Roman" panose="02020603050405020304" pitchFamily="18" charset="0"/>
              </a:rPr>
              <a:t>Ainsi c</a:t>
            </a:r>
            <a:r>
              <a:rPr lang="fr-FR" altLang="tr-TR">
                <a:latin typeface="Times New Roman" panose="02020603050405020304" pitchFamily="18" charset="0"/>
                <a:cs typeface="Times New Roman" panose="02020603050405020304" pitchFamily="18" charset="0"/>
              </a:rPr>
              <a:t>’est </a:t>
            </a:r>
            <a:r>
              <a:rPr lang="fr-FR" altLang="tr-TR" u="sng">
                <a:latin typeface="Times New Roman" panose="02020603050405020304" pitchFamily="18" charset="0"/>
                <a:cs typeface="Times New Roman" panose="02020603050405020304" pitchFamily="18" charset="0"/>
              </a:rPr>
              <a:t>en termes d’acteur et de conflit sociaux qu’il faut définir</a:t>
            </a:r>
            <a:r>
              <a:rPr lang="fr-FR" altLang="tr-TR">
                <a:latin typeface="Times New Roman" panose="02020603050405020304" pitchFamily="18" charset="0"/>
                <a:cs typeface="Times New Roman" panose="02020603050405020304" pitchFamily="18" charset="0"/>
              </a:rPr>
              <a:t> </a:t>
            </a:r>
            <a:r>
              <a:rPr lang="fr-FR" altLang="tr-TR" b="1">
                <a:latin typeface="Times New Roman" panose="02020603050405020304" pitchFamily="18" charset="0"/>
                <a:cs typeface="Times New Roman" panose="02020603050405020304" pitchFamily="18" charset="0"/>
              </a:rPr>
              <a:t>le Sujet</a:t>
            </a:r>
            <a:r>
              <a:rPr lang="fr-FR" altLang="tr-TR">
                <a:latin typeface="Times New Roman" panose="02020603050405020304" pitchFamily="18" charset="0"/>
                <a:cs typeface="Times New Roman" panose="02020603050405020304" pitchFamily="18" charset="0"/>
              </a:rPr>
              <a:t>: il n’est ni un principe qui plane au-dessus de la société ni l’individu dans sa particularité; il </a:t>
            </a:r>
            <a:r>
              <a:rPr lang="fr-FR" altLang="tr-TR" b="1">
                <a:latin typeface="Times New Roman" panose="02020603050405020304" pitchFamily="18" charset="0"/>
                <a:cs typeface="Times New Roman" panose="02020603050405020304" pitchFamily="18" charset="0"/>
              </a:rPr>
              <a:t>est un mode de construction de l’expérience sociale</a:t>
            </a:r>
            <a:r>
              <a:rPr lang="fr-FR" altLang="tr-TR">
                <a:latin typeface="Times New Roman" panose="02020603050405020304" pitchFamily="18" charset="0"/>
                <a:cs typeface="Times New Roman" panose="02020603050405020304" pitchFamily="18" charset="0"/>
              </a:rPr>
              <a:t>. </a:t>
            </a:r>
            <a:endParaRPr lang="tr-TR" altLang="tr-TR">
              <a:latin typeface="Times New Roman" panose="02020603050405020304" pitchFamily="18" charset="0"/>
              <a:cs typeface="Times New Roman" panose="02020603050405020304" pitchFamily="18" charset="0"/>
            </a:endParaRPr>
          </a:p>
          <a:p>
            <a:r>
              <a:rPr lang="fr-FR" altLang="tr-TR">
                <a:latin typeface="Times New Roman" panose="02020603050405020304" pitchFamily="18" charset="0"/>
                <a:cs typeface="Times New Roman" panose="02020603050405020304" pitchFamily="18" charset="0"/>
              </a:rPr>
              <a:t>Les nouveaux mouvements sociaux prennent d’ailleurs la forme de la défense du sujet, et l’action collective bascule des thèmes économiques vers les thèmes personnels et moraux, tels </a:t>
            </a:r>
            <a:r>
              <a:rPr lang="fr-FR" altLang="tr-TR" b="1">
                <a:latin typeface="Times New Roman" panose="02020603050405020304" pitchFamily="18" charset="0"/>
                <a:cs typeface="Times New Roman" panose="02020603050405020304" pitchFamily="18" charset="0"/>
              </a:rPr>
              <a:t>la défense de la dignité humaine, le respect des droits de l’homme, la revendication des choix de vie personnels</a:t>
            </a:r>
            <a:r>
              <a:rPr lang="fr-FR" altLang="tr-TR">
                <a:latin typeface="Times New Roman" panose="02020603050405020304" pitchFamily="18" charset="0"/>
                <a:cs typeface="Times New Roman" panose="02020603050405020304" pitchFamily="18" charset="0"/>
              </a:rPr>
              <a:t>… </a:t>
            </a:r>
            <a:endParaRPr lang="tr-TR" altLang="tr-TR">
              <a:latin typeface="Times New Roman" panose="02020603050405020304" pitchFamily="18" charset="0"/>
              <a:cs typeface="Times New Roman" panose="02020603050405020304" pitchFamily="18" charset="0"/>
            </a:endParaRPr>
          </a:p>
          <a:p>
            <a:endParaRPr lang="fr-FR" altLang="tr-TR" smtClean="0"/>
          </a:p>
        </p:txBody>
      </p:sp>
      <p:sp>
        <p:nvSpPr>
          <p:cNvPr id="19460"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7851150-432C-4C9E-AE71-779AC0CA978D}" type="slidenum">
              <a:rPr lang="fr-FR" altLang="tr-TR" sz="1200">
                <a:solidFill>
                  <a:srgbClr val="898989"/>
                </a:solidFill>
              </a:rPr>
              <a:pPr>
                <a:spcBef>
                  <a:spcPct val="0"/>
                </a:spcBef>
                <a:buFontTx/>
                <a:buNone/>
              </a:pPr>
              <a:t>20</a:t>
            </a:fld>
            <a:endParaRPr lang="fr-FR" altLang="tr-TR" sz="1200">
              <a:solidFill>
                <a:srgbClr val="898989"/>
              </a:solidFill>
            </a:endParaRPr>
          </a:p>
        </p:txBody>
      </p:sp>
    </p:spTree>
    <p:extLst>
      <p:ext uri="{BB962C8B-B14F-4D97-AF65-F5344CB8AC3E}">
        <p14:creationId xmlns:p14="http://schemas.microsoft.com/office/powerpoint/2010/main" val="1038168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4.</a:t>
            </a:r>
            <a:r>
              <a:rPr lang="fr-FR" b="1" dirty="0"/>
              <a:t> Une sociologie non </a:t>
            </a:r>
            <a:r>
              <a:rPr lang="fr-FR" b="1" dirty="0" smtClean="0"/>
              <a:t>utilitariste: </a:t>
            </a:r>
            <a:r>
              <a:rPr lang="fr-FR" b="1" dirty="0"/>
              <a:t>le retour au sens</a:t>
            </a:r>
            <a:r>
              <a:rPr lang="en-GB" b="1" dirty="0"/>
              <a:t/>
            </a:r>
            <a:br>
              <a:rPr lang="en-GB" b="1" dirty="0"/>
            </a:br>
            <a:endParaRPr lang="en-US" dirty="0"/>
          </a:p>
        </p:txBody>
      </p:sp>
      <p:sp>
        <p:nvSpPr>
          <p:cNvPr id="3" name="Content Placeholder 2"/>
          <p:cNvSpPr>
            <a:spLocks noGrp="1"/>
          </p:cNvSpPr>
          <p:nvPr>
            <p:ph idx="1"/>
          </p:nvPr>
        </p:nvSpPr>
        <p:spPr/>
        <p:txBody>
          <a:bodyPr/>
          <a:lstStyle/>
          <a:p>
            <a:r>
              <a:rPr lang="fr-FR" dirty="0"/>
              <a:t>weber/ </a:t>
            </a:r>
            <a:r>
              <a:rPr lang="de-DE" i="1" dirty="0"/>
              <a:t>Weltanschauung</a:t>
            </a:r>
            <a:r>
              <a:rPr lang="fr-FR" dirty="0"/>
              <a:t> comme moteur de </a:t>
            </a:r>
            <a:r>
              <a:rPr lang="fr-FR" dirty="0" smtClean="0"/>
              <a:t>l’action</a:t>
            </a:r>
            <a:r>
              <a:rPr lang="en-GB" dirty="0" smtClean="0"/>
              <a:t>. </a:t>
            </a:r>
            <a:r>
              <a:rPr lang="de-DE" i="1" dirty="0" smtClean="0"/>
              <a:t>Weltanschauung</a:t>
            </a:r>
            <a:r>
              <a:rPr lang="de-DE" dirty="0" smtClean="0"/>
              <a:t> </a:t>
            </a:r>
            <a:r>
              <a:rPr lang="fr-FR" dirty="0"/>
              <a:t>est un terme allemand désignant une « conception du monde ». Il associe </a:t>
            </a:r>
            <a:r>
              <a:rPr lang="de-DE" i="1" dirty="0"/>
              <a:t>Welt</a:t>
            </a:r>
            <a:r>
              <a:rPr lang="fr-FR" dirty="0"/>
              <a:t> (monde) et </a:t>
            </a:r>
            <a:r>
              <a:rPr lang="de-DE" i="1" dirty="0"/>
              <a:t>Anschauung</a:t>
            </a:r>
            <a:r>
              <a:rPr lang="fr-FR" dirty="0"/>
              <a:t> (vision, opinion, représentation</a:t>
            </a:r>
            <a:r>
              <a:rPr lang="fr-FR" dirty="0" smtClean="0"/>
              <a:t>)</a:t>
            </a:r>
          </a:p>
          <a:p>
            <a:endParaRPr lang="fr-FR" dirty="0" smtClean="0"/>
          </a:p>
          <a:p>
            <a:r>
              <a:rPr lang="fr-FR" dirty="0"/>
              <a:t>Les acteurs portent –et parfois imposent, des visions du monde qui conduisent a voir ou a rendre –invisible des acteurs et des enjeux- </a:t>
            </a:r>
            <a:r>
              <a:rPr lang="fr-FR" dirty="0" smtClean="0"/>
              <a:t>Gramsci </a:t>
            </a:r>
            <a:r>
              <a:rPr lang="fr-FR" dirty="0"/>
              <a:t>– parle de </a:t>
            </a:r>
            <a:r>
              <a:rPr lang="fr-FR" dirty="0" smtClean="0"/>
              <a:t>hégémonie </a:t>
            </a:r>
            <a:r>
              <a:rPr lang="fr-FR" dirty="0"/>
              <a:t>pour expliquer cette condition.</a:t>
            </a:r>
            <a:r>
              <a:rPr lang="en-GB" dirty="0" smtClean="0">
                <a:effectLst/>
              </a:rPr>
              <a:t>  </a:t>
            </a:r>
            <a:endParaRPr lang="en-US" dirty="0"/>
          </a:p>
        </p:txBody>
      </p:sp>
    </p:spTree>
    <p:extLst>
      <p:ext uri="{BB962C8B-B14F-4D97-AF65-F5344CB8AC3E}">
        <p14:creationId xmlns:p14="http://schemas.microsoft.com/office/powerpoint/2010/main" val="3058492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L’Historicité chez Alain Touraine</a:t>
            </a:r>
            <a:endParaRPr lang="en-US" dirty="0"/>
          </a:p>
        </p:txBody>
      </p:sp>
      <p:sp>
        <p:nvSpPr>
          <p:cNvPr id="3" name="Content Placeholder 2"/>
          <p:cNvSpPr>
            <a:spLocks noGrp="1"/>
          </p:cNvSpPr>
          <p:nvPr>
            <p:ph idx="1"/>
          </p:nvPr>
        </p:nvSpPr>
        <p:spPr/>
        <p:txBody>
          <a:bodyPr>
            <a:normAutofit fontScale="92500" lnSpcReduction="20000"/>
          </a:bodyPr>
          <a:lstStyle/>
          <a:p>
            <a:r>
              <a:rPr lang="fr-FR" b="1" dirty="0"/>
              <a:t>L’Historicité</a:t>
            </a:r>
            <a:r>
              <a:rPr lang="fr-FR" dirty="0"/>
              <a:t> est le contrôle des valeurs culturelles par les acteurs, pour contrôler la société. C’est la lutte pour le contrôle des organisations normatives de la société. </a:t>
            </a:r>
            <a:r>
              <a:rPr lang="tr-TR" dirty="0"/>
              <a:t> </a:t>
            </a:r>
            <a:r>
              <a:rPr lang="tr-TR" altLang="tr-TR" dirty="0" err="1" smtClean="0">
                <a:latin typeface="Times New Roman" panose="02020603050405020304" pitchFamily="18" charset="0"/>
                <a:cs typeface="Times New Roman" panose="02020603050405020304" pitchFamily="18" charset="0"/>
              </a:rPr>
              <a:t>C’est</a:t>
            </a:r>
            <a:r>
              <a:rPr lang="tr-TR" altLang="tr-TR" dirty="0" smtClean="0">
                <a:latin typeface="Times New Roman" panose="02020603050405020304" pitchFamily="18" charset="0"/>
                <a:cs typeface="Times New Roman" panose="02020603050405020304" pitchFamily="18" charset="0"/>
              </a:rPr>
              <a:t> </a:t>
            </a:r>
            <a:r>
              <a:rPr lang="tr-TR" altLang="tr-TR" dirty="0" err="1" smtClean="0">
                <a:latin typeface="Times New Roman" panose="02020603050405020304" pitchFamily="18" charset="0"/>
                <a:cs typeface="Times New Roman" panose="02020603050405020304" pitchFamily="18" charset="0"/>
              </a:rPr>
              <a:t>l’ac</a:t>
            </a:r>
            <a:r>
              <a:rPr lang="fr-FR" altLang="tr-TR" dirty="0" err="1" smtClean="0">
                <a:latin typeface="Times New Roman" panose="02020603050405020304" pitchFamily="18" charset="0"/>
                <a:cs typeface="Times New Roman" panose="02020603050405020304" pitchFamily="18" charset="0"/>
              </a:rPr>
              <a:t>tion</a:t>
            </a:r>
            <a:r>
              <a:rPr lang="fr-FR" altLang="tr-TR" dirty="0" smtClean="0">
                <a:latin typeface="Times New Roman" panose="02020603050405020304" pitchFamily="18" charset="0"/>
                <a:cs typeface="Times New Roman" panose="02020603050405020304" pitchFamily="18" charset="0"/>
              </a:rPr>
              <a:t> </a:t>
            </a:r>
            <a:r>
              <a:rPr lang="fr-FR" altLang="tr-TR" dirty="0">
                <a:latin typeface="Times New Roman" panose="02020603050405020304" pitchFamily="18" charset="0"/>
                <a:cs typeface="Times New Roman" panose="02020603050405020304" pitchFamily="18" charset="0"/>
              </a:rPr>
              <a:t>que la société exerce sur elle-même, la capacité d’une société à se produire elle-même</a:t>
            </a:r>
            <a:r>
              <a:rPr lang="tr-TR" altLang="tr-TR" dirty="0">
                <a:latin typeface="Times New Roman" panose="02020603050405020304" pitchFamily="18" charset="0"/>
                <a:cs typeface="Times New Roman" panose="02020603050405020304" pitchFamily="18" charset="0"/>
              </a:rPr>
              <a:t> “</a:t>
            </a:r>
            <a:r>
              <a:rPr lang="fr-FR" altLang="tr-TR" b="1" dirty="0">
                <a:latin typeface="Times New Roman" panose="02020603050405020304" pitchFamily="18" charset="0"/>
                <a:cs typeface="Times New Roman" panose="02020603050405020304" pitchFamily="18" charset="0"/>
              </a:rPr>
              <a:t>Capacité d’une société de construire ses pratiques à partir de modèles culturels et à travers des conflits et des mouvements sociaux</a:t>
            </a:r>
            <a:r>
              <a:rPr lang="fr-FR" altLang="tr-TR" dirty="0">
                <a:latin typeface="Times New Roman" panose="02020603050405020304" pitchFamily="18" charset="0"/>
                <a:cs typeface="Times New Roman" panose="02020603050405020304" pitchFamily="18" charset="0"/>
              </a:rPr>
              <a:t>” </a:t>
            </a:r>
            <a:r>
              <a:rPr lang="tr-TR" altLang="tr-TR" dirty="0">
                <a:latin typeface="Times New Roman" panose="02020603050405020304" pitchFamily="18" charset="0"/>
                <a:cs typeface="Times New Roman" panose="02020603050405020304" pitchFamily="18" charset="0"/>
              </a:rPr>
              <a:t>.</a:t>
            </a:r>
          </a:p>
          <a:p>
            <a:endParaRPr lang="fr-FR" dirty="0" smtClean="0"/>
          </a:p>
          <a:p>
            <a:r>
              <a:rPr lang="fr-FR" dirty="0" smtClean="0"/>
              <a:t>Pour </a:t>
            </a:r>
            <a:r>
              <a:rPr lang="fr-FR" dirty="0"/>
              <a:t>Touraine, chaque société est défini par des conflit centraux. Dans la société industrielle, </a:t>
            </a:r>
            <a:r>
              <a:rPr lang="fr-FR" dirty="0" smtClean="0"/>
              <a:t>ce </a:t>
            </a:r>
            <a:r>
              <a:rPr lang="fr-FR" dirty="0"/>
              <a:t>conflit est assez claire, le Capitalisme et le mouvement ouvrier partagent une valeur commune : l’industrialisation. Les capitalistes </a:t>
            </a:r>
            <a:r>
              <a:rPr lang="fr-FR" dirty="0" smtClean="0"/>
              <a:t>veulent faire plus </a:t>
            </a:r>
            <a:r>
              <a:rPr lang="fr-FR" dirty="0"/>
              <a:t>de gain personnel et les ouvriers pensent qu’ils sont au cœur de ce </a:t>
            </a:r>
            <a:r>
              <a:rPr lang="fr-FR" dirty="0" smtClean="0"/>
              <a:t>système. </a:t>
            </a:r>
            <a:r>
              <a:rPr lang="fr-FR" dirty="0"/>
              <a:t>Les conflits </a:t>
            </a:r>
            <a:r>
              <a:rPr lang="fr-FR" dirty="0" smtClean="0"/>
              <a:t>s’organisent </a:t>
            </a:r>
            <a:r>
              <a:rPr lang="fr-FR" dirty="0"/>
              <a:t>autour de la même </a:t>
            </a:r>
            <a:r>
              <a:rPr lang="fr-FR" u="sng" dirty="0"/>
              <a:t>valeur commune </a:t>
            </a:r>
            <a:r>
              <a:rPr lang="fr-FR" dirty="0"/>
              <a:t>et de la même </a:t>
            </a:r>
            <a:r>
              <a:rPr lang="fr-FR" u="sng" dirty="0"/>
              <a:t>norme centrale</a:t>
            </a:r>
            <a:r>
              <a:rPr lang="fr-FR" dirty="0"/>
              <a:t>.</a:t>
            </a:r>
            <a:endParaRPr lang="en-GB" dirty="0"/>
          </a:p>
          <a:p>
            <a:endParaRPr lang="en-US" dirty="0"/>
          </a:p>
        </p:txBody>
      </p:sp>
    </p:spTree>
    <p:extLst>
      <p:ext uri="{BB962C8B-B14F-4D97-AF65-F5344CB8AC3E}">
        <p14:creationId xmlns:p14="http://schemas.microsoft.com/office/powerpoint/2010/main" val="3435296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
            <a:ext cx="8229600" cy="549275"/>
          </a:xfrm>
        </p:spPr>
        <p:txBody>
          <a:bodyPr rtlCol="0">
            <a:normAutofit fontScale="90000"/>
          </a:bodyPr>
          <a:lstStyle/>
          <a:p>
            <a:pPr>
              <a:defRPr/>
            </a:pPr>
            <a:r>
              <a:rPr lang="tr-TR" dirty="0" smtClean="0"/>
              <a:t/>
            </a:r>
            <a:br>
              <a:rPr lang="tr-TR" dirty="0" smtClean="0"/>
            </a:br>
            <a:r>
              <a:rPr lang="fr-FR" b="1" dirty="0" smtClean="0">
                <a:solidFill>
                  <a:srgbClr val="C00000"/>
                </a:solidFill>
                <a:latin typeface="Times New Roman" panose="02020603050405020304" pitchFamily="18" charset="0"/>
                <a:cs typeface="Times New Roman" panose="02020603050405020304" pitchFamily="18" charset="0"/>
              </a:rPr>
              <a:t>Historicité</a:t>
            </a:r>
          </a:p>
        </p:txBody>
      </p:sp>
      <p:sp>
        <p:nvSpPr>
          <p:cNvPr id="6147" name="2 İçerik Yer Tutucusu"/>
          <p:cNvSpPr>
            <a:spLocks noGrp="1"/>
          </p:cNvSpPr>
          <p:nvPr>
            <p:ph idx="1"/>
          </p:nvPr>
        </p:nvSpPr>
        <p:spPr>
          <a:xfrm>
            <a:off x="1524001" y="981076"/>
            <a:ext cx="8964613" cy="5040313"/>
          </a:xfrm>
        </p:spPr>
        <p:txBody>
          <a:bodyPr>
            <a:normAutofit fontScale="92500" lnSpcReduction="10000"/>
          </a:bodyPr>
          <a:lstStyle/>
          <a:p>
            <a:endParaRPr lang="tr-TR" altLang="tr-TR" sz="2400" dirty="0">
              <a:latin typeface="Times New Roman" panose="02020603050405020304" pitchFamily="18" charset="0"/>
              <a:cs typeface="Times New Roman" panose="02020603050405020304" pitchFamily="18" charset="0"/>
            </a:endParaRPr>
          </a:p>
          <a:p>
            <a:r>
              <a:rPr lang="fr-FR" altLang="tr-TR" sz="2400" dirty="0">
                <a:latin typeface="Times New Roman" panose="02020603050405020304" pitchFamily="18" charset="0"/>
                <a:cs typeface="Times New Roman" panose="02020603050405020304" pitchFamily="18" charset="0"/>
              </a:rPr>
              <a:t>Cette historicité dépend de 3 éléments :</a:t>
            </a:r>
            <a:endParaRPr lang="tr-TR" altLang="tr-TR" sz="2400" dirty="0">
              <a:latin typeface="Times New Roman" panose="02020603050405020304" pitchFamily="18" charset="0"/>
              <a:cs typeface="Times New Roman" panose="02020603050405020304" pitchFamily="18" charset="0"/>
            </a:endParaRPr>
          </a:p>
          <a:p>
            <a:r>
              <a:rPr lang="fr-FR" altLang="tr-TR" sz="2400" b="1" dirty="0">
                <a:latin typeface="Times New Roman" panose="02020603050405020304" pitchFamily="18" charset="0"/>
                <a:cs typeface="Times New Roman" panose="02020603050405020304" pitchFamily="18" charset="0"/>
              </a:rPr>
              <a:t>Mode de connaissance </a:t>
            </a:r>
            <a:r>
              <a:rPr lang="fr-FR" altLang="tr-TR" sz="2400" dirty="0">
                <a:latin typeface="Times New Roman" panose="02020603050405020304" pitchFamily="18" charset="0"/>
                <a:cs typeface="Times New Roman" panose="02020603050405020304" pitchFamily="18" charset="0"/>
              </a:rPr>
              <a:t>qui offre une représentation de la société, des relations sociales et de la nature.</a:t>
            </a:r>
            <a:endParaRPr lang="tr-TR" altLang="tr-TR" sz="2400" dirty="0">
              <a:latin typeface="Times New Roman" panose="02020603050405020304" pitchFamily="18" charset="0"/>
              <a:cs typeface="Times New Roman" panose="02020603050405020304" pitchFamily="18" charset="0"/>
            </a:endParaRPr>
          </a:p>
          <a:p>
            <a:r>
              <a:rPr lang="fr-FR" altLang="tr-TR" sz="2400" b="1" dirty="0">
                <a:latin typeface="Times New Roman" panose="02020603050405020304" pitchFamily="18" charset="0"/>
                <a:cs typeface="Times New Roman" panose="02020603050405020304" pitchFamily="18" charset="0"/>
              </a:rPr>
              <a:t>De l’accumulation </a:t>
            </a:r>
            <a:r>
              <a:rPr lang="fr-FR" altLang="tr-TR" sz="2400" dirty="0">
                <a:latin typeface="Times New Roman" panose="02020603050405020304" pitchFamily="18" charset="0"/>
                <a:cs typeface="Times New Roman" panose="02020603050405020304" pitchFamily="18" charset="0"/>
              </a:rPr>
              <a:t>(le capital, les connaissances etc.)</a:t>
            </a:r>
            <a:endParaRPr lang="tr-TR" altLang="tr-TR" sz="2400" dirty="0">
              <a:latin typeface="Times New Roman" panose="02020603050405020304" pitchFamily="18" charset="0"/>
              <a:cs typeface="Times New Roman" panose="02020603050405020304" pitchFamily="18" charset="0"/>
            </a:endParaRPr>
          </a:p>
          <a:p>
            <a:r>
              <a:rPr lang="fr-FR" altLang="tr-TR" sz="2400" b="1" dirty="0">
                <a:latin typeface="Times New Roman" panose="02020603050405020304" pitchFamily="18" charset="0"/>
                <a:cs typeface="Times New Roman" panose="02020603050405020304" pitchFamily="18" charset="0"/>
              </a:rPr>
              <a:t>Du modèle culturel</a:t>
            </a:r>
            <a:r>
              <a:rPr lang="fr-FR" altLang="tr-TR" sz="2400" dirty="0">
                <a:latin typeface="Times New Roman" panose="02020603050405020304" pitchFamily="18" charset="0"/>
                <a:cs typeface="Times New Roman" panose="02020603050405020304" pitchFamily="18" charset="0"/>
              </a:rPr>
              <a:t>, l’attitude des hommes face à la créativité. Les société primitives se réfèrent à la tradition et intègrent difficilement la nouveauté mais les sociétés modernes valorisent l’innovation. </a:t>
            </a:r>
            <a:endParaRPr lang="tr-TR" altLang="tr-TR" sz="2400" dirty="0" smtClean="0">
              <a:latin typeface="Times New Roman" panose="02020603050405020304" pitchFamily="18" charset="0"/>
              <a:cs typeface="Times New Roman" panose="02020603050405020304" pitchFamily="18" charset="0"/>
            </a:endParaRPr>
          </a:p>
          <a:p>
            <a:r>
              <a:rPr lang="fr-FR" altLang="tr-TR" sz="2400" b="1" dirty="0">
                <a:latin typeface="Times New Roman" panose="02020603050405020304" pitchFamily="18" charset="0"/>
                <a:cs typeface="Times New Roman" panose="02020603050405020304" pitchFamily="18" charset="0"/>
              </a:rPr>
              <a:t>L’historicité est contrôlée par une classe dirigeante</a:t>
            </a:r>
            <a:r>
              <a:rPr lang="fr-FR" altLang="tr-TR" sz="2400" dirty="0">
                <a:latin typeface="Times New Roman" panose="02020603050405020304" pitchFamily="18" charset="0"/>
                <a:cs typeface="Times New Roman" panose="02020603050405020304" pitchFamily="18" charset="0"/>
              </a:rPr>
              <a:t>, qui, en s’identifiant à elle, gère le modèle de connaissance, l’accumulation et le modèle éthique. </a:t>
            </a:r>
            <a:endParaRPr lang="tr-TR" altLang="tr-TR" sz="2400" dirty="0">
              <a:latin typeface="Times New Roman" panose="02020603050405020304" pitchFamily="18" charset="0"/>
              <a:cs typeface="Times New Roman" panose="02020603050405020304" pitchFamily="18" charset="0"/>
            </a:endParaRPr>
          </a:p>
          <a:p>
            <a:endParaRPr lang="fr-FR" altLang="tr-TR" sz="2400" dirty="0">
              <a:latin typeface="Times New Roman" panose="02020603050405020304" pitchFamily="18" charset="0"/>
              <a:cs typeface="Times New Roman" panose="02020603050405020304" pitchFamily="18" charset="0"/>
            </a:endParaRPr>
          </a:p>
          <a:p>
            <a:r>
              <a:rPr lang="fr-FR" altLang="tr-TR" sz="2400" dirty="0">
                <a:latin typeface="Times New Roman" panose="02020603050405020304" pitchFamily="18" charset="0"/>
                <a:cs typeface="Times New Roman" panose="02020603050405020304" pitchFamily="18" charset="0"/>
              </a:rPr>
              <a:t>Face </a:t>
            </a:r>
            <a:r>
              <a:rPr lang="tr-TR" altLang="tr-TR" sz="2400" dirty="0">
                <a:latin typeface="Times New Roman" panose="02020603050405020304" pitchFamily="18" charset="0"/>
                <a:cs typeface="Times New Roman" panose="02020603050405020304" pitchFamily="18" charset="0"/>
              </a:rPr>
              <a:t>à</a:t>
            </a:r>
            <a:r>
              <a:rPr lang="fr-FR" altLang="tr-TR" sz="2400" dirty="0">
                <a:latin typeface="Times New Roman" panose="02020603050405020304" pitchFamily="18" charset="0"/>
                <a:cs typeface="Times New Roman" panose="02020603050405020304" pitchFamily="18" charset="0"/>
              </a:rPr>
              <a:t> cette classe, </a:t>
            </a:r>
            <a:r>
              <a:rPr lang="fr-FR" altLang="tr-TR" sz="2400" b="1" dirty="0">
                <a:latin typeface="Times New Roman" panose="02020603050405020304" pitchFamily="18" charset="0"/>
                <a:cs typeface="Times New Roman" panose="02020603050405020304" pitchFamily="18" charset="0"/>
              </a:rPr>
              <a:t>la classe dominée va à la fois contester cette domination au nom même de l’historicité, et de défendre sa propre identité sociale culturelle contre le modèle imposé. </a:t>
            </a:r>
          </a:p>
          <a:p>
            <a:endParaRPr lang="tr-TR" altLang="tr-TR" sz="2400" dirty="0">
              <a:latin typeface="Times New Roman" panose="02020603050405020304" pitchFamily="18" charset="0"/>
              <a:cs typeface="Times New Roman" panose="02020603050405020304" pitchFamily="18" charset="0"/>
            </a:endParaRPr>
          </a:p>
          <a:p>
            <a:pPr eaLnBrk="1" hangingPunct="1"/>
            <a:endParaRPr lang="fr-FR" altLang="tr-TR" sz="2400" dirty="0">
              <a:latin typeface="Times New Roman" panose="02020603050405020304" pitchFamily="18" charset="0"/>
              <a:cs typeface="Times New Roman" panose="02020603050405020304" pitchFamily="18" charset="0"/>
            </a:endParaRPr>
          </a:p>
          <a:p>
            <a:pPr eaLnBrk="1" hangingPunct="1"/>
            <a:endParaRPr lang="tr-TR" alt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11852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Başlık"/>
          <p:cNvSpPr>
            <a:spLocks noGrp="1"/>
          </p:cNvSpPr>
          <p:nvPr>
            <p:ph type="title"/>
          </p:nvPr>
        </p:nvSpPr>
        <p:spPr>
          <a:xfrm>
            <a:off x="1981200" y="0"/>
            <a:ext cx="8229600" cy="908050"/>
          </a:xfrm>
        </p:spPr>
        <p:txBody>
          <a:bodyPr/>
          <a:lstStyle/>
          <a:p>
            <a:pPr eaLnBrk="1" hangingPunct="1"/>
            <a:r>
              <a:rPr lang="tr-TR" altLang="tr-TR" sz="4000" b="1">
                <a:solidFill>
                  <a:srgbClr val="C00000"/>
                </a:solidFill>
                <a:latin typeface="Times New Roman" panose="02020603050405020304" pitchFamily="18" charset="0"/>
                <a:cs typeface="Times New Roman" panose="02020603050405020304" pitchFamily="18" charset="0"/>
              </a:rPr>
              <a:t>Société programmée</a:t>
            </a:r>
            <a:endParaRPr lang="fr-FR" altLang="tr-TR" sz="4000" b="1">
              <a:solidFill>
                <a:srgbClr val="C00000"/>
              </a:solidFill>
              <a:latin typeface="Times New Roman" panose="02020603050405020304" pitchFamily="18" charset="0"/>
              <a:cs typeface="Times New Roman" panose="02020603050405020304" pitchFamily="18" charset="0"/>
            </a:endParaRPr>
          </a:p>
        </p:txBody>
      </p:sp>
      <p:sp>
        <p:nvSpPr>
          <p:cNvPr id="8195" name="2 İçerik Yer Tutucusu"/>
          <p:cNvSpPr>
            <a:spLocks noGrp="1"/>
          </p:cNvSpPr>
          <p:nvPr>
            <p:ph idx="1"/>
          </p:nvPr>
        </p:nvSpPr>
        <p:spPr>
          <a:xfrm>
            <a:off x="4367212" y="1125539"/>
            <a:ext cx="7337107" cy="5399087"/>
          </a:xfrm>
        </p:spPr>
        <p:txBody>
          <a:bodyPr/>
          <a:lstStyle/>
          <a:p>
            <a:pPr eaLnBrk="1" hangingPunct="1"/>
            <a:r>
              <a:rPr lang="fr-FR" altLang="tr-TR" dirty="0">
                <a:latin typeface="Times New Roman" panose="02020603050405020304" pitchFamily="18" charset="0"/>
                <a:cs typeface="Times New Roman" panose="02020603050405020304" pitchFamily="18" charset="0"/>
              </a:rPr>
              <a:t>Suite à la crise de mai 1968, </a:t>
            </a:r>
            <a:r>
              <a:rPr lang="fr-FR" altLang="tr-TR" b="1" dirty="0">
                <a:latin typeface="Times New Roman" panose="02020603050405020304" pitchFamily="18" charset="0"/>
                <a:cs typeface="Times New Roman" panose="02020603050405020304" pitchFamily="18" charset="0"/>
              </a:rPr>
              <a:t>il diagnostique la transition d’une pure domination économique vers la domination culturelle:</a:t>
            </a:r>
            <a:r>
              <a:rPr lang="fr-FR" altLang="tr-TR" dirty="0">
                <a:latin typeface="Times New Roman" panose="02020603050405020304" pitchFamily="18" charset="0"/>
                <a:cs typeface="Times New Roman" panose="02020603050405020304" pitchFamily="18" charset="0"/>
              </a:rPr>
              <a:t> à l’opposition entre prolétaires et bourgeois se </a:t>
            </a:r>
            <a:r>
              <a:rPr lang="fr-FR" altLang="tr-TR" b="1" dirty="0">
                <a:latin typeface="Times New Roman" panose="02020603050405020304" pitchFamily="18" charset="0"/>
                <a:cs typeface="Times New Roman" panose="02020603050405020304" pitchFamily="18" charset="0"/>
              </a:rPr>
              <a:t>substituerait l’opposition entre ceux qui ont des savoir-faire et ceux dont la position dans le système médiatique assure une large influence. </a:t>
            </a:r>
            <a:endParaRPr lang="tr-TR" altLang="tr-TR" b="1" dirty="0">
              <a:latin typeface="Times New Roman" panose="02020603050405020304" pitchFamily="18" charset="0"/>
              <a:cs typeface="Times New Roman" panose="02020603050405020304" pitchFamily="18" charset="0"/>
            </a:endParaRPr>
          </a:p>
          <a:p>
            <a:pPr eaLnBrk="1" hangingPunct="1"/>
            <a:endParaRPr lang="tr-TR" altLang="tr-TR" sz="3400" b="1" dirty="0">
              <a:latin typeface="Times New Roman" panose="02020603050405020304" pitchFamily="18" charset="0"/>
              <a:cs typeface="Times New Roman" panose="02020603050405020304" pitchFamily="18" charset="0"/>
            </a:endParaRPr>
          </a:p>
          <a:p>
            <a:pPr eaLnBrk="1" hangingPunct="1"/>
            <a:endParaRPr lang="fr-FR" altLang="tr-TR" sz="2600" dirty="0"/>
          </a:p>
        </p:txBody>
      </p:sp>
      <p:pic>
        <p:nvPicPr>
          <p:cNvPr id="8196" name="Picture 2" descr="http://peacesymbol.org/openclipart.org/Propaganda/May_1968_Posters/retour_la_normale_return_to_normal-2500px.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0046" y="1125538"/>
            <a:ext cx="3019425"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09150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
            <a:ext cx="8229600" cy="549275"/>
          </a:xfrm>
        </p:spPr>
        <p:txBody>
          <a:bodyPr rtlCol="0">
            <a:normAutofit fontScale="90000"/>
          </a:bodyPr>
          <a:lstStyle/>
          <a:p>
            <a:pPr>
              <a:defRPr/>
            </a:pPr>
            <a:r>
              <a:rPr lang="tr-TR" b="1" dirty="0" err="1" smtClean="0">
                <a:solidFill>
                  <a:srgbClr val="C00000"/>
                </a:solidFill>
              </a:rPr>
              <a:t>Société</a:t>
            </a:r>
            <a:r>
              <a:rPr lang="tr-TR" b="1" dirty="0" smtClean="0">
                <a:solidFill>
                  <a:srgbClr val="C00000"/>
                </a:solidFill>
              </a:rPr>
              <a:t> </a:t>
            </a:r>
            <a:r>
              <a:rPr lang="tr-TR" b="1" dirty="0" err="1" smtClean="0">
                <a:solidFill>
                  <a:srgbClr val="C00000"/>
                </a:solidFill>
              </a:rPr>
              <a:t>programmée</a:t>
            </a:r>
            <a:endParaRPr lang="fr-FR" b="1" dirty="0" smtClean="0">
              <a:solidFill>
                <a:srgbClr val="C00000"/>
              </a:solidFill>
            </a:endParaRPr>
          </a:p>
        </p:txBody>
      </p:sp>
      <p:sp>
        <p:nvSpPr>
          <p:cNvPr id="9219" name="2 İçerik Yer Tutucusu"/>
          <p:cNvSpPr>
            <a:spLocks noGrp="1"/>
          </p:cNvSpPr>
          <p:nvPr>
            <p:ph idx="1"/>
          </p:nvPr>
        </p:nvSpPr>
        <p:spPr>
          <a:xfrm>
            <a:off x="627017" y="3573464"/>
            <a:ext cx="10998926" cy="3095625"/>
          </a:xfrm>
        </p:spPr>
        <p:txBody>
          <a:bodyPr/>
          <a:lstStyle/>
          <a:p>
            <a:pPr eaLnBrk="1" hangingPunct="1"/>
            <a:r>
              <a:rPr lang="fr-FR" altLang="tr-TR" b="1" dirty="0">
                <a:latin typeface="Times New Roman" panose="02020603050405020304" pitchFamily="18" charset="0"/>
                <a:cs typeface="Times New Roman" panose="02020603050405020304" pitchFamily="18" charset="0"/>
              </a:rPr>
              <a:t>La société programmée est celle où la production et la diffusion massive des biens culturels occupent la place centrale qui avait été celle des biens matériels dans la société industrielle. </a:t>
            </a:r>
            <a:endParaRPr lang="tr-TR" altLang="tr-TR" dirty="0">
              <a:latin typeface="Times New Roman" panose="02020603050405020304" pitchFamily="18" charset="0"/>
              <a:cs typeface="Times New Roman" panose="02020603050405020304" pitchFamily="18" charset="0"/>
            </a:endParaRPr>
          </a:p>
          <a:p>
            <a:pPr eaLnBrk="1" hangingPunct="1"/>
            <a:r>
              <a:rPr lang="fr-FR" altLang="tr-TR" dirty="0">
                <a:latin typeface="Times New Roman" panose="02020603050405020304" pitchFamily="18" charset="0"/>
                <a:cs typeface="Times New Roman" panose="02020603050405020304" pitchFamily="18" charset="0"/>
              </a:rPr>
              <a:t>Le passage de la société industrielle à la société programmée est celui de l’administration des choses au gouvernement des hommes, ce qui exprime bien l’expression, lancée par les philosophes de Francfort, d’industries culturelles.</a:t>
            </a:r>
            <a:endParaRPr lang="tr-TR" altLang="tr-TR" dirty="0">
              <a:latin typeface="Times New Roman" panose="02020603050405020304" pitchFamily="18" charset="0"/>
              <a:cs typeface="Times New Roman" panose="02020603050405020304" pitchFamily="18" charset="0"/>
            </a:endParaRPr>
          </a:p>
          <a:p>
            <a:pPr eaLnBrk="1" hangingPunct="1"/>
            <a:endParaRPr lang="fr-FR" altLang="tr-TR" sz="2000" dirty="0">
              <a:latin typeface="Times New Roman" panose="02020603050405020304" pitchFamily="18" charset="0"/>
              <a:cs typeface="Times New Roman" panose="02020603050405020304" pitchFamily="18" charset="0"/>
            </a:endParaRPr>
          </a:p>
        </p:txBody>
      </p:sp>
      <p:pic>
        <p:nvPicPr>
          <p:cNvPr id="9220" name="Picture 2" descr="http://www.mutinerie.org/wp-content/uploads/2011/03/jeffs-angry-2-7962911-1024x84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67637" y="1"/>
            <a:ext cx="4424363"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9365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smtClean="0">
                <a:solidFill>
                  <a:srgbClr val="C00000"/>
                </a:solidFill>
              </a:rPr>
              <a:t>Les mouvements sociaux chez Alain Touraine</a:t>
            </a:r>
            <a:endParaRPr lang="en-US" b="1" dirty="0">
              <a:solidFill>
                <a:srgbClr val="C00000"/>
              </a:solidFill>
            </a:endParaRPr>
          </a:p>
        </p:txBody>
      </p:sp>
      <p:sp>
        <p:nvSpPr>
          <p:cNvPr id="3" name="Content Placeholder 2"/>
          <p:cNvSpPr>
            <a:spLocks noGrp="1"/>
          </p:cNvSpPr>
          <p:nvPr>
            <p:ph idx="1"/>
          </p:nvPr>
        </p:nvSpPr>
        <p:spPr/>
        <p:txBody>
          <a:bodyPr>
            <a:normAutofit/>
          </a:bodyPr>
          <a:lstStyle/>
          <a:p>
            <a:r>
              <a:rPr lang="fr-FR" dirty="0"/>
              <a:t>Les mouvements sociaux chez A</a:t>
            </a:r>
            <a:r>
              <a:rPr lang="fr-FR" dirty="0" smtClean="0"/>
              <a:t>lain Touraine</a:t>
            </a:r>
            <a:r>
              <a:rPr lang="fr-FR" dirty="0"/>
              <a:t>, c’est d’abord un </a:t>
            </a:r>
            <a:r>
              <a:rPr lang="fr-FR" b="1" dirty="0"/>
              <a:t>concept </a:t>
            </a:r>
            <a:r>
              <a:rPr lang="fr-FR" b="1" dirty="0" smtClean="0"/>
              <a:t>analytique</a:t>
            </a:r>
            <a:r>
              <a:rPr lang="fr-FR" dirty="0" smtClean="0"/>
              <a:t>, </a:t>
            </a:r>
            <a:r>
              <a:rPr lang="fr-FR" dirty="0"/>
              <a:t>une dimension d’une lutte collective qui remet en cause  certaines orientations normatives centrales dans la société. </a:t>
            </a:r>
            <a:endParaRPr lang="fr-FR" dirty="0" smtClean="0"/>
          </a:p>
          <a:p>
            <a:r>
              <a:rPr lang="fr-FR" dirty="0"/>
              <a:t>I</a:t>
            </a:r>
            <a:r>
              <a:rPr lang="fr-FR" dirty="0" smtClean="0"/>
              <a:t>l </a:t>
            </a:r>
            <a:r>
              <a:rPr lang="fr-FR" dirty="0"/>
              <a:t>faut voir, observer et analyser les liens entre acteurs concrets et leurs projets de </a:t>
            </a:r>
            <a:r>
              <a:rPr lang="fr-FR" dirty="0" smtClean="0"/>
              <a:t>sociétés, </a:t>
            </a:r>
            <a:r>
              <a:rPr lang="fr-FR" dirty="0"/>
              <a:t>leurs </a:t>
            </a:r>
            <a:r>
              <a:rPr lang="fr-FR" dirty="0" smtClean="0"/>
              <a:t>différents </a:t>
            </a:r>
            <a:r>
              <a:rPr lang="fr-FR" dirty="0"/>
              <a:t>visions du monde, leur conceptions de l’avenir.</a:t>
            </a:r>
            <a:endParaRPr lang="en-GB" dirty="0"/>
          </a:p>
          <a:p>
            <a:r>
              <a:rPr lang="fr-FR" b="1" dirty="0"/>
              <a:t>Le sens de monde</a:t>
            </a:r>
            <a:r>
              <a:rPr lang="fr-FR" dirty="0"/>
              <a:t> et </a:t>
            </a:r>
            <a:r>
              <a:rPr lang="fr-FR" dirty="0" smtClean="0"/>
              <a:t>important. </a:t>
            </a:r>
            <a:r>
              <a:rPr lang="fr-FR" dirty="0"/>
              <a:t>Il faut </a:t>
            </a:r>
            <a:r>
              <a:rPr lang="fr-FR" dirty="0" smtClean="0"/>
              <a:t>intégrer </a:t>
            </a:r>
            <a:r>
              <a:rPr lang="fr-FR" dirty="0"/>
              <a:t>ces </a:t>
            </a:r>
            <a:r>
              <a:rPr lang="fr-FR" dirty="0" smtClean="0"/>
              <a:t>aspects non-instrumentaux </a:t>
            </a:r>
            <a:r>
              <a:rPr lang="fr-FR" dirty="0"/>
              <a:t>et </a:t>
            </a:r>
            <a:r>
              <a:rPr lang="fr-FR" dirty="0" smtClean="0"/>
              <a:t>non-utilitaristes; ce </a:t>
            </a:r>
            <a:r>
              <a:rPr lang="fr-FR" dirty="0"/>
              <a:t>qui veut dire penser la subjectivation et les émotions. </a:t>
            </a:r>
            <a:r>
              <a:rPr lang="fr-FR" dirty="0" smtClean="0"/>
              <a:t>Pour </a:t>
            </a:r>
            <a:r>
              <a:rPr lang="fr-FR" dirty="0"/>
              <a:t>les acteurs, affirmer leur vision du monde ce n’est pas imposer leurs </a:t>
            </a:r>
            <a:r>
              <a:rPr lang="fr-FR" dirty="0" smtClean="0"/>
              <a:t>intérêts. </a:t>
            </a:r>
            <a:endParaRPr lang="en-GB" dirty="0"/>
          </a:p>
          <a:p>
            <a:endParaRPr lang="en-US" dirty="0"/>
          </a:p>
        </p:txBody>
      </p:sp>
    </p:spTree>
    <p:extLst>
      <p:ext uri="{BB962C8B-B14F-4D97-AF65-F5344CB8AC3E}">
        <p14:creationId xmlns:p14="http://schemas.microsoft.com/office/powerpoint/2010/main" val="1733636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b="1" dirty="0" smtClean="0"/>
              <a:t>Touraine dit que la sociologie de mouvements sociaux est une sociologie globale.  </a:t>
            </a:r>
            <a:r>
              <a:rPr lang="en-GB" dirty="0" smtClean="0"/>
              <a:t/>
            </a:r>
            <a:br>
              <a:rPr lang="en-GB" dirty="0" smtClean="0"/>
            </a:br>
            <a:endParaRPr lang="en-US" dirty="0"/>
          </a:p>
        </p:txBody>
      </p:sp>
      <p:sp>
        <p:nvSpPr>
          <p:cNvPr id="3" name="Content Placeholder 2"/>
          <p:cNvSpPr>
            <a:spLocks noGrp="1"/>
          </p:cNvSpPr>
          <p:nvPr>
            <p:ph idx="1"/>
          </p:nvPr>
        </p:nvSpPr>
        <p:spPr>
          <a:xfrm>
            <a:off x="838200" y="1690688"/>
            <a:ext cx="10515600" cy="4486275"/>
          </a:xfrm>
        </p:spPr>
        <p:txBody>
          <a:bodyPr>
            <a:normAutofit fontScale="92500"/>
          </a:bodyPr>
          <a:lstStyle/>
          <a:p>
            <a:r>
              <a:rPr lang="fr-FR" dirty="0" smtClean="0"/>
              <a:t>Tout le monde a une idée de ce que c’est que la démocratie= la démocratie ne se limite pas aux élections, les élections libres et transparents ne sont pas suffisants, il faut d’autres critères mais on ne sait pas vraiment quoi. </a:t>
            </a:r>
          </a:p>
          <a:p>
            <a:r>
              <a:rPr lang="fr-FR" dirty="0" smtClean="0"/>
              <a:t>On voit émerger de nouvelles formes de démocratie: la démocratie expressive par exemple.</a:t>
            </a:r>
          </a:p>
          <a:p>
            <a:r>
              <a:rPr lang="fr-FR" dirty="0" smtClean="0"/>
              <a:t>Il faut intégrer l’</a:t>
            </a:r>
            <a:r>
              <a:rPr lang="fr-FR" dirty="0"/>
              <a:t>e</a:t>
            </a:r>
            <a:r>
              <a:rPr lang="fr-FR" dirty="0" smtClean="0"/>
              <a:t>xpérience des mouvements sociaux pour comprendre la démocratie d’aujourd’hui.</a:t>
            </a:r>
          </a:p>
          <a:p>
            <a:r>
              <a:rPr lang="fr-FR" dirty="0" smtClean="0"/>
              <a:t>Ceux </a:t>
            </a:r>
            <a:r>
              <a:rPr lang="fr-FR" dirty="0"/>
              <a:t>qui </a:t>
            </a:r>
            <a:r>
              <a:rPr lang="fr-FR" dirty="0" smtClean="0"/>
              <a:t>étudient </a:t>
            </a:r>
            <a:r>
              <a:rPr lang="fr-FR" dirty="0"/>
              <a:t>les mouvements </a:t>
            </a:r>
            <a:r>
              <a:rPr lang="fr-FR" dirty="0" smtClean="0"/>
              <a:t>sociaux sont </a:t>
            </a:r>
            <a:r>
              <a:rPr lang="fr-FR" dirty="0"/>
              <a:t>ceux qui veulent comprendre le monde </a:t>
            </a:r>
            <a:r>
              <a:rPr lang="fr-FR" dirty="0" smtClean="0"/>
              <a:t>d’aujourd’hui. Touraine </a:t>
            </a:r>
            <a:r>
              <a:rPr lang="fr-FR" dirty="0"/>
              <a:t>dit que </a:t>
            </a:r>
            <a:r>
              <a:rPr lang="fr-FR" dirty="0" smtClean="0"/>
              <a:t>c’est </a:t>
            </a:r>
            <a:r>
              <a:rPr lang="fr-FR" dirty="0"/>
              <a:t>en </a:t>
            </a:r>
            <a:r>
              <a:rPr lang="fr-FR" dirty="0" smtClean="0"/>
              <a:t>analysant </a:t>
            </a:r>
            <a:r>
              <a:rPr lang="fr-FR" dirty="0"/>
              <a:t>les mouvements sociaux qu’on peut comprendre le </a:t>
            </a:r>
            <a:r>
              <a:rPr lang="fr-FR" dirty="0" smtClean="0"/>
              <a:t>monde </a:t>
            </a:r>
            <a:r>
              <a:rPr lang="fr-FR" dirty="0"/>
              <a:t>et la société dans laquelle nous vivons.</a:t>
            </a:r>
            <a:endParaRPr lang="en-GB" dirty="0"/>
          </a:p>
          <a:p>
            <a:endParaRPr lang="fr-FR" dirty="0"/>
          </a:p>
        </p:txBody>
      </p:sp>
    </p:spTree>
    <p:extLst>
      <p:ext uri="{BB962C8B-B14F-4D97-AF65-F5344CB8AC3E}">
        <p14:creationId xmlns:p14="http://schemas.microsoft.com/office/powerpoint/2010/main" val="2445947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1370</Words>
  <Application>Microsoft Office PowerPoint</Application>
  <PresentationFormat>Geniş ekran</PresentationFormat>
  <Paragraphs>98</Paragraphs>
  <Slides>20</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20</vt:i4>
      </vt:variant>
    </vt:vector>
  </HeadingPairs>
  <TitlesOfParts>
    <vt:vector size="25" baseType="lpstr">
      <vt:lpstr>Arial</vt:lpstr>
      <vt:lpstr>Calibri</vt:lpstr>
      <vt:lpstr>Calibri Light</vt:lpstr>
      <vt:lpstr>Times New Roman</vt:lpstr>
      <vt:lpstr>Office Theme</vt:lpstr>
      <vt:lpstr>Projet de Touraine</vt:lpstr>
      <vt:lpstr>La sociologie de l’action </vt:lpstr>
      <vt:lpstr> 4. Une sociologie non utilitariste: le retour au sens </vt:lpstr>
      <vt:lpstr>L’Historicité chez Alain Touraine</vt:lpstr>
      <vt:lpstr> Historicité</vt:lpstr>
      <vt:lpstr>Société programmée</vt:lpstr>
      <vt:lpstr>Société programmée</vt:lpstr>
      <vt:lpstr>Les mouvements sociaux chez Alain Touraine</vt:lpstr>
      <vt:lpstr>Touraine dit que la sociologie de mouvements sociaux est une sociologie globale.   </vt:lpstr>
      <vt:lpstr>PowerPoint Sunusu</vt:lpstr>
      <vt:lpstr>PowerPoint Sunusu</vt:lpstr>
      <vt:lpstr>5. Mouvements sociaux comme producteur et produit de la société </vt:lpstr>
      <vt:lpstr>Mouvement social</vt:lpstr>
      <vt:lpstr>Mouvement social</vt:lpstr>
      <vt:lpstr>Mouvement social</vt:lpstr>
      <vt:lpstr>Touraine : la sociologie des mouvements sociaux est une sociologie générale</vt:lpstr>
      <vt:lpstr>Touraine: il y a 3 normes d’individualisation </vt:lpstr>
      <vt:lpstr>Sujet</vt:lpstr>
      <vt:lpstr>Sujet</vt:lpstr>
      <vt:lpstr>Sujet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Alain Touraine  et la Sociologie de l’Action</dc:title>
  <dc:creator>esin ileri</dc:creator>
  <cp:lastModifiedBy>hyucel</cp:lastModifiedBy>
  <cp:revision>13</cp:revision>
  <dcterms:created xsi:type="dcterms:W3CDTF">2017-05-01T16:44:58Z</dcterms:created>
  <dcterms:modified xsi:type="dcterms:W3CDTF">2017-05-25T15:09:58Z</dcterms:modified>
</cp:coreProperties>
</file>