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9" r:id="rId4"/>
    <p:sldId id="270" r:id="rId5"/>
    <p:sldId id="271" r:id="rId6"/>
    <p:sldId id="259" r:id="rId7"/>
    <p:sldId id="260" r:id="rId8"/>
    <p:sldId id="261" r:id="rId9"/>
    <p:sldId id="262" r:id="rId10"/>
    <p:sldId id="263" r:id="rId11"/>
    <p:sldId id="264" r:id="rId12"/>
    <p:sldId id="265" r:id="rId13"/>
    <p:sldId id="266" r:id="rId14"/>
    <p:sldId id="273" r:id="rId15"/>
    <p:sldId id="274" r:id="rId16"/>
    <p:sldId id="276" r:id="rId17"/>
    <p:sldId id="278" r:id="rId18"/>
    <p:sldId id="279" r:id="rId19"/>
    <p:sldId id="280" r:id="rId20"/>
    <p:sldId id="281"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CCF521A-279C-4147-84B0-28C9A7CADF96}" type="datetimeFigureOut">
              <a:rPr lang="tr-TR" smtClean="0"/>
              <a:t>21.12.2016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22612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CF521A-279C-4147-84B0-28C9A7CADF96}" type="datetimeFigureOut">
              <a:rPr lang="tr-TR" smtClean="0"/>
              <a:t>21.12.2016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288509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CF521A-279C-4147-84B0-28C9A7CADF96}" type="datetimeFigureOut">
              <a:rPr lang="tr-TR" smtClean="0"/>
              <a:t>21.12.2016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167583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fr-F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6" name="Rectangle 2"/>
          <p:cNvSpPr>
            <a:spLocks noGrp="1" noChangeArrowheads="1"/>
          </p:cNvSpPr>
          <p:nvPr>
            <p:ph type="dt" sz="half" idx="10"/>
          </p:nvPr>
        </p:nvSpPr>
        <p:spPr/>
        <p:txBody>
          <a:bodyPr/>
          <a:lstStyle>
            <a:lvl1pPr>
              <a:defRPr/>
            </a:lvl1pPr>
          </a:lstStyle>
          <a:p>
            <a:pPr>
              <a:defRPr/>
            </a:pPr>
            <a:endParaRPr lang="tr-TR"/>
          </a:p>
        </p:txBody>
      </p:sp>
      <p:sp>
        <p:nvSpPr>
          <p:cNvPr id="7" name="Rectangle 3"/>
          <p:cNvSpPr>
            <a:spLocks noGrp="1" noChangeArrowheads="1"/>
          </p:cNvSpPr>
          <p:nvPr>
            <p:ph type="sldNum" sz="quarter" idx="11"/>
          </p:nvPr>
        </p:nvSpPr>
        <p:spPr/>
        <p:txBody>
          <a:bodyPr/>
          <a:lstStyle>
            <a:lvl1pPr>
              <a:defRPr/>
            </a:lvl1pPr>
          </a:lstStyle>
          <a:p>
            <a:pPr>
              <a:defRPr/>
            </a:pPr>
            <a:fld id="{AC407519-B091-4A87-AA6C-F8BCBC1FE332}" type="slidenum">
              <a:rPr lang="tr-TR"/>
              <a:pPr>
                <a:defRPr/>
              </a:pPr>
              <a:t>‹#›</a:t>
            </a:fld>
            <a:endParaRPr lang="tr-TR"/>
          </a:p>
        </p:txBody>
      </p:sp>
      <p:sp>
        <p:nvSpPr>
          <p:cNvPr id="8" name="Rectangle 14"/>
          <p:cNvSpPr>
            <a:spLocks noGrp="1" noChangeArrowheads="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345007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CF521A-279C-4147-84B0-28C9A7CADF96}" type="datetimeFigureOut">
              <a:rPr lang="tr-TR" smtClean="0"/>
              <a:t>21.12.2016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222987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CCF521A-279C-4147-84B0-28C9A7CADF96}" type="datetimeFigureOut">
              <a:rPr lang="tr-TR" smtClean="0"/>
              <a:t>21.12.2016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5428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CCF521A-279C-4147-84B0-28C9A7CADF96}" type="datetimeFigureOut">
              <a:rPr lang="tr-TR" smtClean="0"/>
              <a:t>21.12.2016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86572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CCF521A-279C-4147-84B0-28C9A7CADF96}" type="datetimeFigureOut">
              <a:rPr lang="tr-TR" smtClean="0"/>
              <a:t>21.12.2016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39730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CCF521A-279C-4147-84B0-28C9A7CADF96}" type="datetimeFigureOut">
              <a:rPr lang="tr-TR" smtClean="0"/>
              <a:t>21.12.2016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34415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CCF521A-279C-4147-84B0-28C9A7CADF96}" type="datetimeFigureOut">
              <a:rPr lang="tr-TR" smtClean="0"/>
              <a:t>21.12.2016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105706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CCF521A-279C-4147-84B0-28C9A7CADF96}" type="datetimeFigureOut">
              <a:rPr lang="tr-TR" smtClean="0"/>
              <a:t>21.12.2016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138217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CCF521A-279C-4147-84B0-28C9A7CADF96}" type="datetimeFigureOut">
              <a:rPr lang="tr-TR" smtClean="0"/>
              <a:t>21.12.2016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33CE54A-9539-4421-AF48-837B96A0FC31}" type="slidenum">
              <a:rPr lang="tr-TR" smtClean="0"/>
              <a:t>‹#›</a:t>
            </a:fld>
            <a:endParaRPr lang="tr-TR"/>
          </a:p>
        </p:txBody>
      </p:sp>
    </p:spTree>
    <p:extLst>
      <p:ext uri="{BB962C8B-B14F-4D97-AF65-F5344CB8AC3E}">
        <p14:creationId xmlns:p14="http://schemas.microsoft.com/office/powerpoint/2010/main" val="218059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F521A-279C-4147-84B0-28C9A7CADF96}" type="datetimeFigureOut">
              <a:rPr lang="tr-TR" smtClean="0"/>
              <a:t>21.12.2016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CE54A-9539-4421-AF48-837B96A0FC31}" type="slidenum">
              <a:rPr lang="tr-TR" smtClean="0"/>
              <a:t>‹#›</a:t>
            </a:fld>
            <a:endParaRPr lang="tr-TR"/>
          </a:p>
        </p:txBody>
      </p:sp>
    </p:spTree>
    <p:extLst>
      <p:ext uri="{BB962C8B-B14F-4D97-AF65-F5344CB8AC3E}">
        <p14:creationId xmlns:p14="http://schemas.microsoft.com/office/powerpoint/2010/main" val="335636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echnopat.net/wp-content/uploads/2013/06/new_map_turkey.pn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verywheretaksim.net/wp-content/uploads/2013/08/kent-hakki.jp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gercekgazetesi.net/sites/default/files/main/articles/genel_haber_fotosu.jp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tr/5/54/Newsweek_22_Eyl%C3%BCl_1980_kapak.jpg"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77E9AD-BD0D-4213-B7FA-0E159D9D4046}" type="slidenum">
              <a:rPr lang="fr-FR" altLang="tr-TR" sz="1200">
                <a:solidFill>
                  <a:srgbClr val="898989"/>
                </a:solidFill>
              </a:rPr>
              <a:pPr>
                <a:spcBef>
                  <a:spcPct val="0"/>
                </a:spcBef>
                <a:buFontTx/>
                <a:buNone/>
              </a:pPr>
              <a:t>1</a:t>
            </a:fld>
            <a:endParaRPr lang="fr-FR" altLang="tr-TR" sz="1200">
              <a:solidFill>
                <a:srgbClr val="898989"/>
              </a:solidFill>
            </a:endParaRPr>
          </a:p>
        </p:txBody>
      </p:sp>
      <p:sp>
        <p:nvSpPr>
          <p:cNvPr id="3075" name="Rectangle 2"/>
          <p:cNvSpPr>
            <a:spLocks noGrp="1"/>
          </p:cNvSpPr>
          <p:nvPr>
            <p:ph type="title"/>
          </p:nvPr>
        </p:nvSpPr>
        <p:spPr>
          <a:xfrm>
            <a:off x="1485900" y="2"/>
            <a:ext cx="6172200" cy="981075"/>
          </a:xfrm>
        </p:spPr>
        <p:txBody>
          <a:bodyPr/>
          <a:lstStyle/>
          <a:p>
            <a:r>
              <a:rPr lang="tr-TR" altLang="tr-TR" sz="3600" b="1" dirty="0">
                <a:solidFill>
                  <a:srgbClr val="800000"/>
                </a:solidFill>
                <a:latin typeface="Times New Roman" panose="02020603050405020304" pitchFamily="18" charset="0"/>
              </a:rPr>
              <a:t>D</a:t>
            </a:r>
            <a:r>
              <a:rPr lang="fr-FR" altLang="tr-TR" sz="3600" b="1" dirty="0" smtClean="0">
                <a:solidFill>
                  <a:srgbClr val="800000"/>
                </a:solidFill>
                <a:latin typeface="Times New Roman" panose="02020603050405020304" pitchFamily="18" charset="0"/>
              </a:rPr>
              <a:t>e </a:t>
            </a:r>
            <a:r>
              <a:rPr lang="fr-FR" altLang="tr-TR" sz="3600" b="1" dirty="0">
                <a:solidFill>
                  <a:srgbClr val="800000"/>
                </a:solidFill>
                <a:latin typeface="Times New Roman" panose="02020603050405020304" pitchFamily="18" charset="0"/>
              </a:rPr>
              <a:t>mai 68 au Parc </a:t>
            </a:r>
            <a:r>
              <a:rPr lang="fr-FR" altLang="tr-TR" sz="3600" b="1" dirty="0" err="1">
                <a:solidFill>
                  <a:srgbClr val="800000"/>
                </a:solidFill>
                <a:latin typeface="Times New Roman" panose="02020603050405020304" pitchFamily="18" charset="0"/>
              </a:rPr>
              <a:t>Gezi</a:t>
            </a:r>
            <a:r>
              <a:rPr lang="fr-FR" altLang="tr-TR" sz="3600" b="1" dirty="0">
                <a:solidFill>
                  <a:srgbClr val="800000"/>
                </a:solidFill>
                <a:latin typeface="Times New Roman" panose="02020603050405020304" pitchFamily="18" charset="0"/>
              </a:rPr>
              <a:t> 2013</a:t>
            </a:r>
          </a:p>
        </p:txBody>
      </p:sp>
      <p:sp>
        <p:nvSpPr>
          <p:cNvPr id="3076" name="Rectangle 3"/>
          <p:cNvSpPr>
            <a:spLocks noGrp="1"/>
          </p:cNvSpPr>
          <p:nvPr>
            <p:ph type="body" idx="1"/>
          </p:nvPr>
        </p:nvSpPr>
        <p:spPr>
          <a:xfrm>
            <a:off x="1143001" y="6021388"/>
            <a:ext cx="3383756" cy="576262"/>
          </a:xfrm>
        </p:spPr>
        <p:txBody>
          <a:bodyPr>
            <a:normAutofit/>
          </a:bodyPr>
          <a:lstStyle/>
          <a:p>
            <a:pPr algn="ctr">
              <a:lnSpc>
                <a:spcPct val="80000"/>
              </a:lnSpc>
              <a:buFont typeface="Arial" panose="020B0604020202020204" pitchFamily="34" charset="0"/>
              <a:buNone/>
            </a:pPr>
            <a:endParaRPr lang="fr-FR" altLang="tr-TR" sz="1600" b="1" dirty="0">
              <a:latin typeface="Times New Roman" panose="02020603050405020304" pitchFamily="18" charset="0"/>
            </a:endParaRPr>
          </a:p>
        </p:txBody>
      </p:sp>
      <p:pic>
        <p:nvPicPr>
          <p:cNvPr id="3077" name="Picture 2" descr="http://www.denizgezmis.org/Album/foto/denizgezmis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 y="1028997"/>
            <a:ext cx="393763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biber+gaz%C4%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993778"/>
            <a:ext cx="4444841" cy="565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32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1"/>
          <p:cNvSpPr>
            <a:spLocks noGrp="1"/>
          </p:cNvSpPr>
          <p:nvPr>
            <p:ph type="title"/>
          </p:nvPr>
        </p:nvSpPr>
        <p:spPr/>
        <p:txBody>
          <a:bodyPr/>
          <a:lstStyle/>
          <a:p>
            <a:pPr algn="ctr"/>
            <a:r>
              <a:rPr lang="tr-TR" altLang="tr-TR" sz="4000" b="1" dirty="0" err="1">
                <a:solidFill>
                  <a:srgbClr val="C00000"/>
                </a:solidFill>
              </a:rPr>
              <a:t>Mythes</a:t>
            </a:r>
            <a:r>
              <a:rPr lang="tr-TR" altLang="tr-TR" sz="4000" b="1" dirty="0">
                <a:solidFill>
                  <a:srgbClr val="C00000"/>
                </a:solidFill>
              </a:rPr>
              <a:t> de </a:t>
            </a:r>
            <a:r>
              <a:rPr lang="tr-TR" altLang="tr-TR" sz="4000" b="1" dirty="0" err="1">
                <a:solidFill>
                  <a:srgbClr val="C00000"/>
                </a:solidFill>
              </a:rPr>
              <a:t>jeunesse</a:t>
            </a:r>
            <a:endParaRPr lang="fr-FR" altLang="tr-TR" sz="4000" b="1" dirty="0">
              <a:solidFill>
                <a:srgbClr val="C00000"/>
              </a:solidFill>
            </a:endParaRPr>
          </a:p>
        </p:txBody>
      </p:sp>
      <p:sp>
        <p:nvSpPr>
          <p:cNvPr id="17411" name="İçerik Yer Tutucusu 2"/>
          <p:cNvSpPr>
            <a:spLocks noGrp="1"/>
          </p:cNvSpPr>
          <p:nvPr>
            <p:ph idx="1"/>
          </p:nvPr>
        </p:nvSpPr>
        <p:spPr>
          <a:xfrm>
            <a:off x="628650" y="1600202"/>
            <a:ext cx="8017809" cy="4525963"/>
          </a:xfrm>
        </p:spPr>
        <p:txBody>
          <a:bodyPr>
            <a:normAutofit fontScale="85000" lnSpcReduction="20000"/>
          </a:bodyPr>
          <a:lstStyle/>
          <a:p>
            <a:r>
              <a:rPr lang="tr-TR" altLang="tr-TR" dirty="0"/>
              <a:t>C</a:t>
            </a:r>
            <a:r>
              <a:rPr lang="fr-FR" altLang="tr-TR" dirty="0"/>
              <a:t>e nouveau mythe est à la fois conservateur et néolibéral. Il ne faut pas oublier que les politiques démographiques du gouvernement qui souligne l’importance de rester en tant que société jeune permettent de maintenir une main d’œuvre bon marché pour la concurrence dans les marchés internationaux. </a:t>
            </a:r>
            <a:endParaRPr lang="tr-TR" altLang="tr-TR" dirty="0"/>
          </a:p>
          <a:p>
            <a:r>
              <a:rPr lang="fr-FR" altLang="tr-TR" dirty="0"/>
              <a:t>C’est toujours dans cette logique « néolibérale » que les jeunes drogués sans domicile sont marginalisés dans les discours du Premier Ministre défini presque comme les « déchets humains », en empruntant le concept utilisé par </a:t>
            </a:r>
            <a:r>
              <a:rPr lang="fr-FR" altLang="tr-TR" dirty="0" err="1"/>
              <a:t>Bauman</a:t>
            </a:r>
            <a:r>
              <a:rPr lang="fr-FR" altLang="tr-TR" sz="2400" dirty="0"/>
              <a:t>.</a:t>
            </a:r>
          </a:p>
        </p:txBody>
      </p:sp>
      <p:sp>
        <p:nvSpPr>
          <p:cNvPr id="1741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02EFD8-5A23-46D2-B3EC-AF3B0987CD32}" type="slidenum">
              <a:rPr lang="fr-FR" altLang="tr-TR" sz="1200">
                <a:solidFill>
                  <a:srgbClr val="898989"/>
                </a:solidFill>
              </a:rPr>
              <a:pPr>
                <a:spcBef>
                  <a:spcPct val="0"/>
                </a:spcBef>
                <a:buFontTx/>
                <a:buNone/>
              </a:pPr>
              <a:t>10</a:t>
            </a:fld>
            <a:endParaRPr lang="fr-FR" altLang="tr-TR" sz="1200">
              <a:solidFill>
                <a:srgbClr val="898989"/>
              </a:solidFill>
            </a:endParaRPr>
          </a:p>
        </p:txBody>
      </p:sp>
    </p:spTree>
    <p:extLst>
      <p:ext uri="{BB962C8B-B14F-4D97-AF65-F5344CB8AC3E}">
        <p14:creationId xmlns:p14="http://schemas.microsoft.com/office/powerpoint/2010/main" val="260962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p:cNvSpPr>
            <a:spLocks noGrp="1"/>
          </p:cNvSpPr>
          <p:nvPr>
            <p:ph type="title"/>
          </p:nvPr>
        </p:nvSpPr>
        <p:spPr/>
        <p:txBody>
          <a:bodyPr/>
          <a:lstStyle/>
          <a:p>
            <a:pPr algn="ctr"/>
            <a:r>
              <a:rPr lang="tr-TR" altLang="tr-TR" sz="4000" b="1" dirty="0" err="1">
                <a:solidFill>
                  <a:srgbClr val="C00000"/>
                </a:solidFill>
              </a:rPr>
              <a:t>Mythes</a:t>
            </a:r>
            <a:r>
              <a:rPr lang="tr-TR" altLang="tr-TR" sz="4000" b="1" dirty="0">
                <a:solidFill>
                  <a:srgbClr val="C00000"/>
                </a:solidFill>
              </a:rPr>
              <a:t> de </a:t>
            </a:r>
            <a:r>
              <a:rPr lang="tr-TR" altLang="tr-TR" sz="4000" b="1" dirty="0" err="1">
                <a:solidFill>
                  <a:srgbClr val="C00000"/>
                </a:solidFill>
              </a:rPr>
              <a:t>jeunesse</a:t>
            </a:r>
            <a:endParaRPr lang="fr-FR" altLang="tr-TR" sz="4000" b="1" dirty="0">
              <a:solidFill>
                <a:srgbClr val="C00000"/>
              </a:solidFill>
            </a:endParaRPr>
          </a:p>
        </p:txBody>
      </p:sp>
      <p:sp>
        <p:nvSpPr>
          <p:cNvPr id="18435" name="İçerik Yer Tutucusu 2"/>
          <p:cNvSpPr>
            <a:spLocks noGrp="1"/>
          </p:cNvSpPr>
          <p:nvPr>
            <p:ph idx="1"/>
          </p:nvPr>
        </p:nvSpPr>
        <p:spPr/>
        <p:txBody>
          <a:bodyPr/>
          <a:lstStyle/>
          <a:p>
            <a:pPr algn="just"/>
            <a:r>
              <a:rPr lang="fr-FR" altLang="tr-TR" sz="2400" dirty="0"/>
              <a:t>C’est alors possible de parler des « mythes au pluriel » qui entrent en jeu dans la scène politique turque. Il y a d’un cote, le mythe conservateur et néolibéral de l’AKP mais il ne faut pas oublier que le mythe de jeunesse républicain continue à exister toujours de l’autre côté. </a:t>
            </a:r>
            <a:endParaRPr lang="tr-TR" altLang="tr-TR" sz="2400" dirty="0"/>
          </a:p>
          <a:p>
            <a:pPr algn="just"/>
            <a:r>
              <a:rPr lang="fr-FR" altLang="tr-TR" sz="2400" dirty="0"/>
              <a:t>*Par contre, ces mythes n’arrivent  pas à comprendre ce qui s’est changé avec la génération contemporaine et que leur projet de jeunesse n’est en fin de compte qu’un autre « mythe ».</a:t>
            </a:r>
            <a:endParaRPr lang="tr-TR" altLang="tr-TR" sz="2400" dirty="0"/>
          </a:p>
          <a:p>
            <a:endParaRPr lang="fr-FR" altLang="tr-TR" dirty="0" smtClean="0"/>
          </a:p>
        </p:txBody>
      </p:sp>
      <p:sp>
        <p:nvSpPr>
          <p:cNvPr id="1843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5789D4-0C1B-4D34-830D-D85DC6AD5970}" type="slidenum">
              <a:rPr lang="fr-FR" altLang="tr-TR" sz="1200">
                <a:solidFill>
                  <a:srgbClr val="898989"/>
                </a:solidFill>
              </a:rPr>
              <a:pPr>
                <a:spcBef>
                  <a:spcPct val="0"/>
                </a:spcBef>
                <a:buFontTx/>
                <a:buNone/>
              </a:pPr>
              <a:t>11</a:t>
            </a:fld>
            <a:endParaRPr lang="fr-FR" altLang="tr-TR" sz="1200">
              <a:solidFill>
                <a:srgbClr val="898989"/>
              </a:solidFill>
            </a:endParaRPr>
          </a:p>
        </p:txBody>
      </p:sp>
    </p:spTree>
    <p:extLst>
      <p:ext uri="{BB962C8B-B14F-4D97-AF65-F5344CB8AC3E}">
        <p14:creationId xmlns:p14="http://schemas.microsoft.com/office/powerpoint/2010/main" val="2052675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Unvan 1"/>
          <p:cNvSpPr>
            <a:spLocks noGrp="1"/>
          </p:cNvSpPr>
          <p:nvPr>
            <p:ph type="title"/>
          </p:nvPr>
        </p:nvSpPr>
        <p:spPr>
          <a:xfrm>
            <a:off x="1485900" y="274640"/>
            <a:ext cx="6172200" cy="777875"/>
          </a:xfrm>
        </p:spPr>
        <p:txBody>
          <a:bodyPr/>
          <a:lstStyle/>
          <a:p>
            <a:r>
              <a:rPr lang="tr-TR" altLang="tr-TR" sz="4000" b="1" dirty="0" err="1">
                <a:solidFill>
                  <a:srgbClr val="C00000"/>
                </a:solidFill>
              </a:rPr>
              <a:t>Mythes</a:t>
            </a:r>
            <a:r>
              <a:rPr lang="tr-TR" altLang="tr-TR" sz="4000" b="1" dirty="0">
                <a:solidFill>
                  <a:srgbClr val="C00000"/>
                </a:solidFill>
              </a:rPr>
              <a:t> de </a:t>
            </a:r>
            <a:r>
              <a:rPr lang="tr-TR" altLang="tr-TR" sz="4000" b="1" dirty="0" err="1">
                <a:solidFill>
                  <a:srgbClr val="C00000"/>
                </a:solidFill>
              </a:rPr>
              <a:t>jeunesse</a:t>
            </a:r>
            <a:endParaRPr lang="fr-FR" altLang="tr-TR" sz="4000" b="1" dirty="0">
              <a:solidFill>
                <a:srgbClr val="C00000"/>
              </a:solidFill>
            </a:endParaRPr>
          </a:p>
        </p:txBody>
      </p:sp>
      <p:sp>
        <p:nvSpPr>
          <p:cNvPr id="19459" name="İçerik Yer Tutucusu 2"/>
          <p:cNvSpPr>
            <a:spLocks noGrp="1"/>
          </p:cNvSpPr>
          <p:nvPr>
            <p:ph idx="1"/>
          </p:nvPr>
        </p:nvSpPr>
        <p:spPr>
          <a:xfrm>
            <a:off x="773206" y="1196975"/>
            <a:ext cx="7742144" cy="4929188"/>
          </a:xfrm>
        </p:spPr>
        <p:txBody>
          <a:bodyPr/>
          <a:lstStyle/>
          <a:p>
            <a:r>
              <a:rPr lang="tr-TR" altLang="tr-TR" sz="1600" dirty="0"/>
              <a:t>L</a:t>
            </a:r>
            <a:r>
              <a:rPr lang="fr-FR" altLang="tr-TR" sz="2000" dirty="0"/>
              <a:t>es jeunes ont utilisé la tactique de se réaliser dans l’espace privé, par contre le nouveau mythe de la jeunesse essaie d’entrer dans leurs espaces privés aussi. Ces intrusions à l’espace privé ne s’agit pas seulement :</a:t>
            </a:r>
            <a:endParaRPr lang="tr-TR" altLang="tr-TR" sz="2000" dirty="0"/>
          </a:p>
          <a:p>
            <a:endParaRPr lang="tr-TR" altLang="tr-TR" sz="2000" dirty="0"/>
          </a:p>
          <a:p>
            <a:r>
              <a:rPr lang="tr-TR" altLang="tr-TR" sz="2000" b="1" dirty="0"/>
              <a:t>- D</a:t>
            </a:r>
            <a:r>
              <a:rPr lang="fr-FR" altLang="tr-TR" sz="2000" b="1" dirty="0"/>
              <a:t>es restrictions sur les ventes d’alcool </a:t>
            </a:r>
            <a:endParaRPr lang="tr-TR" altLang="tr-TR" sz="2000" b="1" dirty="0"/>
          </a:p>
          <a:p>
            <a:r>
              <a:rPr lang="tr-TR" altLang="tr-TR" sz="2000" b="1" dirty="0"/>
              <a:t>- </a:t>
            </a:r>
            <a:r>
              <a:rPr lang="tr-TR" altLang="tr-TR" sz="2000" b="1" dirty="0" err="1"/>
              <a:t>Des</a:t>
            </a:r>
            <a:r>
              <a:rPr lang="fr-FR" altLang="tr-TR" sz="2000" b="1" dirty="0"/>
              <a:t> discours contre l’avortement</a:t>
            </a:r>
            <a:endParaRPr lang="tr-TR" altLang="tr-TR" sz="2000" b="1" dirty="0"/>
          </a:p>
          <a:p>
            <a:r>
              <a:rPr lang="tr-TR" altLang="tr-TR" sz="2000" b="1" dirty="0"/>
              <a:t>- </a:t>
            </a:r>
            <a:r>
              <a:rPr lang="fr-FR" altLang="tr-TR" sz="2000" b="1" dirty="0"/>
              <a:t>ou bien des discours polarisant la culture de la jeunesse en tant que « immorale » comme nous avons vu dans les discours pour la colocation des étudiants de différents sexes dans le même appartement</a:t>
            </a:r>
            <a:endParaRPr lang="tr-TR" altLang="tr-TR" sz="2000" b="1" dirty="0"/>
          </a:p>
          <a:p>
            <a:r>
              <a:rPr lang="tr-TR" altLang="tr-TR" sz="2000" b="1" dirty="0"/>
              <a:t>- </a:t>
            </a:r>
            <a:r>
              <a:rPr lang="fr-FR" altLang="tr-TR" sz="2000" b="1" dirty="0"/>
              <a:t>Mais aussi des restrictions dans les séries télévisées comme </a:t>
            </a:r>
            <a:r>
              <a:rPr lang="fr-FR" altLang="tr-TR" sz="2000" b="1" dirty="0" err="1"/>
              <a:t>Behzat</a:t>
            </a:r>
            <a:r>
              <a:rPr lang="fr-FR" altLang="tr-TR" sz="2000" b="1" dirty="0"/>
              <a:t> Ç ou bien </a:t>
            </a:r>
            <a:r>
              <a:rPr lang="fr-FR" altLang="tr-TR" sz="2000" b="1" dirty="0" err="1"/>
              <a:t>Leyla</a:t>
            </a:r>
            <a:r>
              <a:rPr lang="fr-FR" altLang="tr-TR" sz="2000" b="1" dirty="0"/>
              <a:t> ile </a:t>
            </a:r>
            <a:r>
              <a:rPr lang="fr-FR" altLang="tr-TR" sz="2000" b="1" dirty="0" err="1"/>
              <a:t>Mecnun</a:t>
            </a:r>
            <a:r>
              <a:rPr lang="fr-FR" altLang="tr-TR" sz="2000" b="1" dirty="0"/>
              <a:t>, très populaire chez la culture juvénile </a:t>
            </a:r>
            <a:endParaRPr lang="tr-TR" altLang="tr-TR" sz="2000" b="1" dirty="0"/>
          </a:p>
          <a:p>
            <a:r>
              <a:rPr lang="tr-TR" altLang="tr-TR" sz="2000" b="1" dirty="0"/>
              <a:t>- </a:t>
            </a:r>
            <a:r>
              <a:rPr lang="fr-FR" altLang="tr-TR" sz="2000" b="1" dirty="0"/>
              <a:t>Mais aussi de la censure sur l’internet </a:t>
            </a:r>
            <a:endParaRPr lang="tr-TR" altLang="tr-TR" sz="2000" b="1" dirty="0"/>
          </a:p>
          <a:p>
            <a:endParaRPr lang="fr-FR" altLang="tr-TR" dirty="0" smtClean="0"/>
          </a:p>
        </p:txBody>
      </p:sp>
      <p:sp>
        <p:nvSpPr>
          <p:cNvPr id="19460"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5BCBC4-64A0-401F-9996-5E60EC29F640}" type="slidenum">
              <a:rPr lang="fr-FR" altLang="tr-TR" sz="1200">
                <a:solidFill>
                  <a:srgbClr val="898989"/>
                </a:solidFill>
              </a:rPr>
              <a:pPr>
                <a:spcBef>
                  <a:spcPct val="0"/>
                </a:spcBef>
                <a:buFontTx/>
                <a:buNone/>
              </a:pPr>
              <a:t>12</a:t>
            </a:fld>
            <a:endParaRPr lang="fr-FR" altLang="tr-TR" sz="1200">
              <a:solidFill>
                <a:srgbClr val="898989"/>
              </a:solidFill>
            </a:endParaRPr>
          </a:p>
        </p:txBody>
      </p:sp>
    </p:spTree>
    <p:extLst>
      <p:ext uri="{BB962C8B-B14F-4D97-AF65-F5344CB8AC3E}">
        <p14:creationId xmlns:p14="http://schemas.microsoft.com/office/powerpoint/2010/main" val="2264199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9A1493-A5BF-47F2-853B-5E6963055FA9}" type="slidenum">
              <a:rPr lang="fr-FR" altLang="tr-TR" sz="1200">
                <a:solidFill>
                  <a:srgbClr val="898989"/>
                </a:solidFill>
              </a:rPr>
              <a:pPr>
                <a:spcBef>
                  <a:spcPct val="0"/>
                </a:spcBef>
                <a:buFontTx/>
                <a:buNone/>
              </a:pPr>
              <a:t>13</a:t>
            </a:fld>
            <a:endParaRPr lang="fr-FR" altLang="tr-TR" sz="1200">
              <a:solidFill>
                <a:srgbClr val="898989"/>
              </a:solidFill>
            </a:endParaRPr>
          </a:p>
        </p:txBody>
      </p:sp>
      <p:sp>
        <p:nvSpPr>
          <p:cNvPr id="20483" name="Rectangle 2"/>
          <p:cNvSpPr>
            <a:spLocks noGrp="1"/>
          </p:cNvSpPr>
          <p:nvPr>
            <p:ph type="title"/>
          </p:nvPr>
        </p:nvSpPr>
        <p:spPr>
          <a:xfrm>
            <a:off x="1485900" y="2"/>
            <a:ext cx="6172200" cy="981075"/>
          </a:xfrm>
        </p:spPr>
        <p:txBody>
          <a:bodyPr>
            <a:normAutofit/>
          </a:bodyPr>
          <a:lstStyle/>
          <a:p>
            <a:r>
              <a:rPr lang="fr-FR" altLang="tr-TR" sz="2400" b="1" dirty="0">
                <a:solidFill>
                  <a:srgbClr val="800000"/>
                </a:solidFill>
                <a:latin typeface="Times New Roman" panose="02020603050405020304" pitchFamily="18" charset="0"/>
              </a:rPr>
              <a:t>Diabolisation de la jeunesse </a:t>
            </a:r>
            <a:r>
              <a:rPr lang="fr-FR" altLang="tr-TR" sz="2400" b="1" dirty="0" smtClean="0">
                <a:solidFill>
                  <a:srgbClr val="800000"/>
                </a:solidFill>
                <a:latin typeface="Times New Roman" panose="02020603050405020304" pitchFamily="18" charset="0"/>
              </a:rPr>
              <a:t>et </a:t>
            </a:r>
            <a:r>
              <a:rPr lang="fr-FR" altLang="tr-TR" sz="2400" b="1" dirty="0">
                <a:solidFill>
                  <a:srgbClr val="800000"/>
                </a:solidFill>
                <a:latin typeface="Times New Roman" panose="02020603050405020304" pitchFamily="18" charset="0"/>
              </a:rPr>
              <a:t>détournement de cette diabolisation: les étudiants d’ODTU</a:t>
            </a:r>
          </a:p>
        </p:txBody>
      </p:sp>
      <p:sp>
        <p:nvSpPr>
          <p:cNvPr id="20484" name="Rectangle 3"/>
          <p:cNvSpPr>
            <a:spLocks noGrp="1"/>
          </p:cNvSpPr>
          <p:nvPr>
            <p:ph type="body" idx="1"/>
          </p:nvPr>
        </p:nvSpPr>
        <p:spPr>
          <a:xfrm>
            <a:off x="3869531" y="1600202"/>
            <a:ext cx="1728788" cy="1973263"/>
          </a:xfrm>
        </p:spPr>
        <p:txBody>
          <a:bodyPr/>
          <a:lstStyle/>
          <a:p>
            <a:endParaRPr lang="fr-FR" altLang="tr-TR" smtClean="0"/>
          </a:p>
        </p:txBody>
      </p:sp>
      <p:pic>
        <p:nvPicPr>
          <p:cNvPr id="20485" name="Picture 7" descr="ODTÜ'lü öğrencilerden 'Star Wars'lı tepk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882" y="981077"/>
            <a:ext cx="4379119"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direnis%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49500"/>
            <a:ext cx="2776439"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222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A33B24D-CCB2-43DF-B564-BF5B5867294A}" type="slidenum">
              <a:rPr lang="fr-FR" altLang="tr-TR" sz="1200">
                <a:solidFill>
                  <a:srgbClr val="898989"/>
                </a:solidFill>
              </a:rPr>
              <a:pPr>
                <a:spcBef>
                  <a:spcPct val="0"/>
                </a:spcBef>
                <a:buFontTx/>
                <a:buNone/>
              </a:pPr>
              <a:t>14</a:t>
            </a:fld>
            <a:endParaRPr lang="fr-FR" altLang="tr-TR" sz="1200">
              <a:solidFill>
                <a:srgbClr val="898989"/>
              </a:solidFill>
            </a:endParaRPr>
          </a:p>
        </p:txBody>
      </p:sp>
      <p:sp>
        <p:nvSpPr>
          <p:cNvPr id="48131" name="Rectangle 2"/>
          <p:cNvSpPr>
            <a:spLocks noGrp="1"/>
          </p:cNvSpPr>
          <p:nvPr>
            <p:ph type="title"/>
          </p:nvPr>
        </p:nvSpPr>
        <p:spPr/>
        <p:txBody>
          <a:bodyPr/>
          <a:lstStyle/>
          <a:p>
            <a:r>
              <a:rPr lang="fr-FR" altLang="tr-TR" sz="3200" b="1" smtClean="0">
                <a:solidFill>
                  <a:srgbClr val="800000"/>
                </a:solidFill>
                <a:latin typeface="Times New Roman" pitchFamily="18" charset="0"/>
              </a:rPr>
              <a:t>Espace virtuel versus espace pyhsique</a:t>
            </a:r>
          </a:p>
        </p:txBody>
      </p:sp>
      <p:sp>
        <p:nvSpPr>
          <p:cNvPr id="48132" name="Rectangle 3"/>
          <p:cNvSpPr>
            <a:spLocks noGrp="1"/>
          </p:cNvSpPr>
          <p:nvPr>
            <p:ph type="body" idx="1"/>
          </p:nvPr>
        </p:nvSpPr>
        <p:spPr>
          <a:xfrm>
            <a:off x="179388" y="4652963"/>
            <a:ext cx="8785225" cy="1800225"/>
          </a:xfrm>
        </p:spPr>
        <p:txBody>
          <a:bodyPr/>
          <a:lstStyle/>
          <a:p>
            <a:pPr>
              <a:lnSpc>
                <a:spcPct val="80000"/>
              </a:lnSpc>
            </a:pPr>
            <a:r>
              <a:rPr lang="fr-FR" altLang="tr-TR" sz="1600" smtClean="0">
                <a:latin typeface="Times New Roman" pitchFamily="18" charset="0"/>
              </a:rPr>
              <a:t>Espace virtuel comme source d’information et champ de résistence…  par le biais de facebook et twitter. </a:t>
            </a:r>
          </a:p>
          <a:p>
            <a:pPr>
              <a:lnSpc>
                <a:spcPct val="80000"/>
              </a:lnSpc>
            </a:pPr>
            <a:r>
              <a:rPr lang="fr-FR" altLang="tr-TR" sz="1600" smtClean="0">
                <a:latin typeface="Times New Roman" pitchFamily="18" charset="0"/>
              </a:rPr>
              <a:t>Le 29 mai 2013 1,819.403 10 juin 2013 9.548.503 tweet. </a:t>
            </a:r>
          </a:p>
          <a:p>
            <a:pPr>
              <a:lnSpc>
                <a:spcPct val="80000"/>
              </a:lnSpc>
            </a:pPr>
            <a:r>
              <a:rPr lang="fr-FR" altLang="tr-TR" sz="1600" smtClean="0">
                <a:latin typeface="Times New Roman" pitchFamily="18" charset="0"/>
              </a:rPr>
              <a:t>Selon les sources du gouvernement 88 % des tweet sur Gezi Park sont en turc % 12 sont en langues étrangères. </a:t>
            </a:r>
          </a:p>
          <a:p>
            <a:pPr>
              <a:lnSpc>
                <a:spcPct val="80000"/>
              </a:lnSpc>
            </a:pPr>
            <a:r>
              <a:rPr lang="fr-FR" altLang="tr-TR" sz="1600" smtClean="0">
                <a:latin typeface="Times New Roman" pitchFamily="18" charset="0"/>
              </a:rPr>
              <a:t>Mouvement Gezi fait partie des grands mouvements sociaux marqués par l’influence des médias sociaux comme Occupy Wall Street; Printemps Arabe pqr 143 millIons de tweet et la multiplication par 5 des utilisateurs actifs. ( environ de 2 millions à 10 millions)   </a:t>
            </a:r>
          </a:p>
        </p:txBody>
      </p:sp>
      <p:pic>
        <p:nvPicPr>
          <p:cNvPr id="48133" name="Picture 4" descr="1015862_527913033935454_630293729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81057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988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F345913-CA54-4073-8436-C979A72FB61E}" type="slidenum">
              <a:rPr lang="fr-FR" altLang="tr-TR" sz="1200">
                <a:solidFill>
                  <a:srgbClr val="898989"/>
                </a:solidFill>
              </a:rPr>
              <a:pPr>
                <a:spcBef>
                  <a:spcPct val="0"/>
                </a:spcBef>
                <a:buFontTx/>
                <a:buNone/>
              </a:pPr>
              <a:t>15</a:t>
            </a:fld>
            <a:endParaRPr lang="fr-FR" altLang="tr-TR" sz="1200">
              <a:solidFill>
                <a:srgbClr val="898989"/>
              </a:solidFill>
            </a:endParaRPr>
          </a:p>
        </p:txBody>
      </p:sp>
      <p:sp>
        <p:nvSpPr>
          <p:cNvPr id="49155" name="Rectangle 2"/>
          <p:cNvSpPr>
            <a:spLocks noGrp="1"/>
          </p:cNvSpPr>
          <p:nvPr>
            <p:ph type="title"/>
          </p:nvPr>
        </p:nvSpPr>
        <p:spPr>
          <a:xfrm>
            <a:off x="457200" y="274638"/>
            <a:ext cx="8229600" cy="561975"/>
          </a:xfrm>
        </p:spPr>
        <p:txBody>
          <a:bodyPr>
            <a:normAutofit fontScale="90000"/>
          </a:bodyPr>
          <a:lstStyle/>
          <a:p>
            <a:r>
              <a:rPr lang="fr-FR" altLang="tr-TR" sz="3200" b="1" smtClean="0">
                <a:solidFill>
                  <a:srgbClr val="800000"/>
                </a:solidFill>
              </a:rPr>
              <a:t>Effets de twitter</a:t>
            </a:r>
          </a:p>
        </p:txBody>
      </p:sp>
      <p:sp>
        <p:nvSpPr>
          <p:cNvPr id="49156" name="Rectangle 3"/>
          <p:cNvSpPr>
            <a:spLocks noGrp="1"/>
          </p:cNvSpPr>
          <p:nvPr>
            <p:ph type="body" idx="1"/>
          </p:nvPr>
        </p:nvSpPr>
        <p:spPr>
          <a:xfrm>
            <a:off x="2700338" y="1600200"/>
            <a:ext cx="2232025" cy="4525963"/>
          </a:xfrm>
        </p:spPr>
        <p:txBody>
          <a:bodyPr/>
          <a:lstStyle/>
          <a:p>
            <a:endParaRPr lang="fr-FR" altLang="tr-TR" smtClean="0"/>
          </a:p>
        </p:txBody>
      </p:sp>
      <p:pic>
        <p:nvPicPr>
          <p:cNvPr id="49157" name="Picture 4" descr="new map turkey 600x600 Gezi Parkı ve Sosyal Medya Etkisi">
            <a:hlinkClick r:id="rId2" tooltip="Gezi Parkı ve Sosyal Medya Etkisi"/>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descr="1661111_619729851439607_1670826916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213100"/>
            <a:ext cx="324008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descr="safe_imageCAI2VN8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125538"/>
            <a:ext cx="35639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56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p:cNvSpPr>
          <p:nvPr>
            <p:ph type="title" idx="4294967295"/>
          </p:nvPr>
        </p:nvSpPr>
        <p:spPr>
          <a:xfrm>
            <a:off x="457200" y="274638"/>
            <a:ext cx="4762500" cy="1143000"/>
          </a:xfrm>
        </p:spPr>
        <p:txBody>
          <a:bodyPr/>
          <a:lstStyle/>
          <a:p>
            <a:r>
              <a:rPr lang="fr-FR" altLang="tr-TR" smtClean="0">
                <a:latin typeface="Calibri" pitchFamily="34" charset="0"/>
              </a:rPr>
              <a:t>Tags </a:t>
            </a:r>
          </a:p>
        </p:txBody>
      </p:sp>
      <p:sp>
        <p:nvSpPr>
          <p:cNvPr id="211971" name="Rectangle 3"/>
          <p:cNvSpPr>
            <a:spLocks noGrp="1"/>
          </p:cNvSpPr>
          <p:nvPr>
            <p:ph type="body" idx="4294967295"/>
          </p:nvPr>
        </p:nvSpPr>
        <p:spPr/>
        <p:txBody>
          <a:bodyPr/>
          <a:lstStyle/>
          <a:p>
            <a:endParaRPr lang="fr-FR" altLang="tr-TR" smtClean="0">
              <a:latin typeface="Calibri" pitchFamily="34" charset="0"/>
            </a:endParaRPr>
          </a:p>
        </p:txBody>
      </p:sp>
      <p:pic>
        <p:nvPicPr>
          <p:cNvPr id="211972" name="Picture 4" descr="g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455295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211973" name="Picture 5" descr="gezi la porte du consulat français 2 juin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908050"/>
            <a:ext cx="3786187" cy="548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8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0C25BBF-8F85-433D-BF03-734CF58F8586}" type="slidenum">
              <a:rPr lang="fr-FR" altLang="tr-TR" sz="1200" smtClean="0">
                <a:solidFill>
                  <a:srgbClr val="898989"/>
                </a:solidFill>
              </a:rPr>
              <a:pPr>
                <a:spcBef>
                  <a:spcPct val="0"/>
                </a:spcBef>
                <a:buFontTx/>
                <a:buNone/>
              </a:pPr>
              <a:t>17</a:t>
            </a:fld>
            <a:endParaRPr lang="fr-FR" altLang="tr-TR" sz="1200" smtClean="0">
              <a:solidFill>
                <a:srgbClr val="898989"/>
              </a:solidFill>
            </a:endParaRPr>
          </a:p>
        </p:txBody>
      </p:sp>
      <p:sp>
        <p:nvSpPr>
          <p:cNvPr id="82947" name="Rectangle 2"/>
          <p:cNvSpPr>
            <a:spLocks noGrp="1"/>
          </p:cNvSpPr>
          <p:nvPr>
            <p:ph type="title"/>
          </p:nvPr>
        </p:nvSpPr>
        <p:spPr>
          <a:xfrm>
            <a:off x="3851275" y="274638"/>
            <a:ext cx="4835525" cy="777875"/>
          </a:xfrm>
        </p:spPr>
        <p:txBody>
          <a:bodyPr/>
          <a:lstStyle/>
          <a:p>
            <a:r>
              <a:rPr lang="fr-FR" altLang="tr-TR" sz="2800" b="1" smtClean="0">
                <a:solidFill>
                  <a:srgbClr val="800000"/>
                </a:solidFill>
                <a:latin typeface="Times New Roman" pitchFamily="18" charset="0"/>
              </a:rPr>
              <a:t>FORUMS </a:t>
            </a:r>
          </a:p>
        </p:txBody>
      </p:sp>
      <p:sp>
        <p:nvSpPr>
          <p:cNvPr id="82948" name="Rectangle 3"/>
          <p:cNvSpPr>
            <a:spLocks noGrp="1"/>
          </p:cNvSpPr>
          <p:nvPr>
            <p:ph type="body" idx="1"/>
          </p:nvPr>
        </p:nvSpPr>
        <p:spPr/>
        <p:txBody>
          <a:bodyPr/>
          <a:lstStyle/>
          <a:p>
            <a:endParaRPr lang="fr-FR" altLang="tr-TR" smtClean="0"/>
          </a:p>
        </p:txBody>
      </p:sp>
      <p:pic>
        <p:nvPicPr>
          <p:cNvPr id="82949" name="Picture 4" descr="kent-hakk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9113"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6" descr="genel_haber_fotos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28775"/>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712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F9713D8-4FB7-4A6E-8946-1AD3AB0C6B9F}" type="slidenum">
              <a:rPr lang="fr-FR" altLang="tr-TR" sz="1200" smtClean="0">
                <a:solidFill>
                  <a:srgbClr val="898989"/>
                </a:solidFill>
              </a:rPr>
              <a:pPr>
                <a:spcBef>
                  <a:spcPct val="0"/>
                </a:spcBef>
                <a:buFontTx/>
                <a:buNone/>
              </a:pPr>
              <a:t>18</a:t>
            </a:fld>
            <a:endParaRPr lang="fr-FR" altLang="tr-TR" sz="1200" smtClean="0">
              <a:solidFill>
                <a:srgbClr val="898989"/>
              </a:solidFill>
            </a:endParaRPr>
          </a:p>
        </p:txBody>
      </p:sp>
      <p:sp>
        <p:nvSpPr>
          <p:cNvPr id="83971" name="Rectangle 2"/>
          <p:cNvSpPr>
            <a:spLocks noGrp="1"/>
          </p:cNvSpPr>
          <p:nvPr>
            <p:ph type="title"/>
          </p:nvPr>
        </p:nvSpPr>
        <p:spPr>
          <a:xfrm>
            <a:off x="457200" y="274638"/>
            <a:ext cx="8229600" cy="561975"/>
          </a:xfrm>
        </p:spPr>
        <p:txBody>
          <a:bodyPr>
            <a:normAutofit fontScale="90000"/>
          </a:bodyPr>
          <a:lstStyle/>
          <a:p>
            <a:r>
              <a:rPr lang="fr-FR" altLang="tr-TR" sz="3200" b="1" smtClean="0">
                <a:solidFill>
                  <a:srgbClr val="800000"/>
                </a:solidFill>
                <a:latin typeface="Times New Roman" pitchFamily="18" charset="0"/>
              </a:rPr>
              <a:t>Forums dans des parcs</a:t>
            </a:r>
          </a:p>
        </p:txBody>
      </p:sp>
      <p:sp>
        <p:nvSpPr>
          <p:cNvPr id="83972" name="Rectangle 3"/>
          <p:cNvSpPr>
            <a:spLocks noGrp="1"/>
          </p:cNvSpPr>
          <p:nvPr>
            <p:ph type="body" idx="1"/>
          </p:nvPr>
        </p:nvSpPr>
        <p:spPr/>
        <p:txBody>
          <a:bodyPr/>
          <a:lstStyle/>
          <a:p>
            <a:endParaRPr lang="fr-FR" altLang="tr-TR" smtClean="0"/>
          </a:p>
        </p:txBody>
      </p:sp>
      <p:pic>
        <p:nvPicPr>
          <p:cNvPr id="83973" name="3 İçerik Yer Tutucusu" descr="Gezi-Forum-Park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08050"/>
            <a:ext cx="871378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83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8D9CE8B-4C12-4C06-9D6F-D9A6957F2E6A}" type="slidenum">
              <a:rPr lang="fr-FR" altLang="tr-TR" sz="1200" smtClean="0">
                <a:solidFill>
                  <a:srgbClr val="898989"/>
                </a:solidFill>
              </a:rPr>
              <a:pPr>
                <a:spcBef>
                  <a:spcPct val="0"/>
                </a:spcBef>
                <a:buFontTx/>
                <a:buNone/>
              </a:pPr>
              <a:t>19</a:t>
            </a:fld>
            <a:endParaRPr lang="fr-FR" altLang="tr-TR" sz="1200" smtClean="0">
              <a:solidFill>
                <a:srgbClr val="898989"/>
              </a:solidFill>
            </a:endParaRPr>
          </a:p>
        </p:txBody>
      </p:sp>
      <p:sp>
        <p:nvSpPr>
          <p:cNvPr id="84995" name="Rectangle 2"/>
          <p:cNvSpPr>
            <a:spLocks noGrp="1"/>
          </p:cNvSpPr>
          <p:nvPr>
            <p:ph type="title"/>
          </p:nvPr>
        </p:nvSpPr>
        <p:spPr>
          <a:xfrm>
            <a:off x="457200" y="274638"/>
            <a:ext cx="8229600" cy="777875"/>
          </a:xfrm>
        </p:spPr>
        <p:txBody>
          <a:bodyPr/>
          <a:lstStyle/>
          <a:p>
            <a:r>
              <a:rPr lang="fr-FR" altLang="tr-TR" sz="3200" b="1" smtClean="0">
                <a:solidFill>
                  <a:srgbClr val="800000"/>
                </a:solidFill>
                <a:latin typeface="Times New Roman" pitchFamily="18" charset="0"/>
              </a:rPr>
              <a:t>Cérémonies de diplômes</a:t>
            </a:r>
          </a:p>
        </p:txBody>
      </p:sp>
      <p:sp>
        <p:nvSpPr>
          <p:cNvPr id="84996" name="Rectangle 3"/>
          <p:cNvSpPr>
            <a:spLocks noGrp="1"/>
          </p:cNvSpPr>
          <p:nvPr>
            <p:ph type="body" idx="1"/>
          </p:nvPr>
        </p:nvSpPr>
        <p:spPr/>
        <p:txBody>
          <a:bodyPr/>
          <a:lstStyle/>
          <a:p>
            <a:endParaRPr lang="fr-FR" altLang="tr-TR" smtClean="0"/>
          </a:p>
        </p:txBody>
      </p:sp>
      <p:pic>
        <p:nvPicPr>
          <p:cNvPr id="84997" name="Picture 4" descr="1001504_10151557460403752_1555425868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7316787"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33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idx="4294967295"/>
          </p:nvPr>
        </p:nvSpPr>
        <p:spPr>
          <a:xfrm>
            <a:off x="4572000" y="274638"/>
            <a:ext cx="4392613" cy="1143000"/>
          </a:xfrm>
        </p:spPr>
        <p:txBody>
          <a:bodyPr/>
          <a:lstStyle/>
          <a:p>
            <a:r>
              <a:rPr lang="fr-FR" altLang="tr-TR" sz="3200" b="1" smtClean="0">
                <a:solidFill>
                  <a:srgbClr val="800000"/>
                </a:solidFill>
                <a:latin typeface="Times New Roman" pitchFamily="18" charset="0"/>
              </a:rPr>
              <a:t>Impact du coup-d’Etat sur les étudiants</a:t>
            </a:r>
          </a:p>
        </p:txBody>
      </p:sp>
      <p:sp>
        <p:nvSpPr>
          <p:cNvPr id="160771" name="Rectangle 3"/>
          <p:cNvSpPr>
            <a:spLocks noGrp="1"/>
          </p:cNvSpPr>
          <p:nvPr>
            <p:ph type="body" idx="4294967295"/>
          </p:nvPr>
        </p:nvSpPr>
        <p:spPr>
          <a:xfrm>
            <a:off x="4427538" y="1557338"/>
            <a:ext cx="4716462" cy="5102225"/>
          </a:xfrm>
        </p:spPr>
        <p:txBody>
          <a:bodyPr/>
          <a:lstStyle/>
          <a:p>
            <a:pPr>
              <a:lnSpc>
                <a:spcPct val="90000"/>
              </a:lnSpc>
            </a:pPr>
            <a:r>
              <a:rPr lang="fr-FR" altLang="tr-TR" sz="2400" smtClean="0">
                <a:latin typeface="Times New Roman" pitchFamily="18" charset="0"/>
              </a:rPr>
              <a:t>Fin de l’autonomie des universités et le contrôle très serré des activités politiques dans les campus. </a:t>
            </a:r>
          </a:p>
          <a:p>
            <a:pPr>
              <a:lnSpc>
                <a:spcPct val="90000"/>
              </a:lnSpc>
            </a:pPr>
            <a:r>
              <a:rPr lang="fr-FR" altLang="tr-TR" sz="2400" smtClean="0">
                <a:latin typeface="Times New Roman" pitchFamily="18" charset="0"/>
              </a:rPr>
              <a:t>Investissement pour les activités culturelles, l’abondance des clubs d’étudiants, des revues, fanzins de jeunesse…</a:t>
            </a:r>
          </a:p>
          <a:p>
            <a:pPr>
              <a:lnSpc>
                <a:spcPct val="90000"/>
              </a:lnSpc>
            </a:pPr>
            <a:r>
              <a:rPr lang="fr-FR" altLang="tr-TR" sz="2400" smtClean="0">
                <a:latin typeface="Times New Roman" pitchFamily="18" charset="0"/>
              </a:rPr>
              <a:t>La politisation du champ culturel l’émergence d’une génération dite « dépolitisé/apolitique… » plus soucieuse de soi…  </a:t>
            </a:r>
          </a:p>
          <a:p>
            <a:pPr>
              <a:lnSpc>
                <a:spcPct val="90000"/>
              </a:lnSpc>
            </a:pPr>
            <a:endParaRPr lang="fr-FR" altLang="tr-TR" sz="2400" smtClean="0">
              <a:latin typeface="Times New Roman" pitchFamily="18" charset="0"/>
            </a:endParaRPr>
          </a:p>
        </p:txBody>
      </p:sp>
      <p:pic>
        <p:nvPicPr>
          <p:cNvPr id="160772" name="Picture 4" descr="Dosya:Newsweek 22 Eylül 1980 kapa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92150"/>
            <a:ext cx="4314825"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587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934F290-89F3-44EC-8C6E-7E0FE691F472}" type="slidenum">
              <a:rPr lang="fr-FR" altLang="tr-TR" sz="1200" smtClean="0">
                <a:solidFill>
                  <a:srgbClr val="898989"/>
                </a:solidFill>
              </a:rPr>
              <a:pPr>
                <a:spcBef>
                  <a:spcPct val="0"/>
                </a:spcBef>
                <a:buFontTx/>
                <a:buNone/>
              </a:pPr>
              <a:t>20</a:t>
            </a:fld>
            <a:endParaRPr lang="fr-FR" altLang="tr-TR" sz="1200" smtClean="0">
              <a:solidFill>
                <a:srgbClr val="898989"/>
              </a:solidFill>
            </a:endParaRPr>
          </a:p>
        </p:txBody>
      </p:sp>
      <p:sp>
        <p:nvSpPr>
          <p:cNvPr id="86019" name="Rectangle 2"/>
          <p:cNvSpPr>
            <a:spLocks noGrp="1"/>
          </p:cNvSpPr>
          <p:nvPr>
            <p:ph type="title"/>
          </p:nvPr>
        </p:nvSpPr>
        <p:spPr/>
        <p:txBody>
          <a:bodyPr/>
          <a:lstStyle/>
          <a:p>
            <a:endParaRPr lang="fr-FR" altLang="tr-TR" smtClean="0"/>
          </a:p>
        </p:txBody>
      </p:sp>
      <p:sp>
        <p:nvSpPr>
          <p:cNvPr id="86020" name="Rectangle 3"/>
          <p:cNvSpPr>
            <a:spLocks noGrp="1"/>
          </p:cNvSpPr>
          <p:nvPr>
            <p:ph type="body" idx="1"/>
          </p:nvPr>
        </p:nvSpPr>
        <p:spPr/>
        <p:txBody>
          <a:bodyPr/>
          <a:lstStyle/>
          <a:p>
            <a:endParaRPr lang="fr-FR" altLang="tr-TR" smtClean="0"/>
          </a:p>
        </p:txBody>
      </p:sp>
      <p:pic>
        <p:nvPicPr>
          <p:cNvPr id="86021" name="Picture 4" descr="942953_10151557462683752_627104202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2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idx="4294967295"/>
          </p:nvPr>
        </p:nvSpPr>
        <p:spPr/>
        <p:txBody>
          <a:bodyPr/>
          <a:lstStyle/>
          <a:p>
            <a:r>
              <a:rPr lang="fr-FR" altLang="tr-TR" sz="3200" b="1" smtClean="0">
                <a:solidFill>
                  <a:srgbClr val="800000"/>
                </a:solidFill>
                <a:latin typeface="Calibri" pitchFamily="34" charset="0"/>
              </a:rPr>
              <a:t>Les mobilisations étudiantes post-1980</a:t>
            </a:r>
          </a:p>
        </p:txBody>
      </p:sp>
      <p:sp>
        <p:nvSpPr>
          <p:cNvPr id="161795" name="Rectangle 3"/>
          <p:cNvSpPr>
            <a:spLocks noGrp="1"/>
          </p:cNvSpPr>
          <p:nvPr>
            <p:ph type="body" idx="4294967295"/>
          </p:nvPr>
        </p:nvSpPr>
        <p:spPr/>
        <p:txBody>
          <a:bodyPr/>
          <a:lstStyle/>
          <a:p>
            <a:r>
              <a:rPr lang="fr-FR" altLang="tr-TR" sz="2400" smtClean="0">
                <a:latin typeface="Times New Roman" pitchFamily="18" charset="0"/>
              </a:rPr>
              <a:t>Contexte défavorable pour les jeunes: Fin du « mythe de la jeunesse ». </a:t>
            </a:r>
          </a:p>
          <a:p>
            <a:endParaRPr lang="fr-FR" altLang="tr-TR" sz="2400" smtClean="0">
              <a:latin typeface="Times New Roman" pitchFamily="18" charset="0"/>
            </a:endParaRPr>
          </a:p>
          <a:p>
            <a:r>
              <a:rPr lang="fr-FR" altLang="tr-TR" sz="2400" smtClean="0">
                <a:latin typeface="Times New Roman" pitchFamily="18" charset="0"/>
              </a:rPr>
              <a:t>L’enseignement supérieur très centralisé.</a:t>
            </a:r>
          </a:p>
          <a:p>
            <a:r>
              <a:rPr lang="fr-FR" altLang="tr-TR" sz="2400" smtClean="0">
                <a:latin typeface="Times New Roman" pitchFamily="18" charset="0"/>
              </a:rPr>
              <a:t>La démocratisation de l’accès à l’enseignement supérieur.</a:t>
            </a:r>
          </a:p>
          <a:p>
            <a:r>
              <a:rPr lang="fr-FR" altLang="tr-TR" sz="2400" smtClean="0">
                <a:latin typeface="Times New Roman" pitchFamily="18" charset="0"/>
              </a:rPr>
              <a:t>L’impact des Nouveaux Mouvements Sociaux</a:t>
            </a:r>
          </a:p>
          <a:p>
            <a:pPr>
              <a:buFont typeface="Arial" charset="0"/>
              <a:buNone/>
            </a:pPr>
            <a:endParaRPr lang="fr-FR" altLang="tr-TR" sz="2400" smtClean="0">
              <a:latin typeface="Times New Roman" pitchFamily="18" charset="0"/>
            </a:endParaRPr>
          </a:p>
          <a:p>
            <a:endParaRPr lang="fr-FR" altLang="tr-TR" sz="2400" smtClean="0">
              <a:latin typeface="Times New Roman" pitchFamily="18" charset="0"/>
            </a:endParaRPr>
          </a:p>
        </p:txBody>
      </p:sp>
    </p:spTree>
    <p:extLst>
      <p:ext uri="{BB962C8B-B14F-4D97-AF65-F5344CB8AC3E}">
        <p14:creationId xmlns:p14="http://schemas.microsoft.com/office/powerpoint/2010/main" val="140202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idx="4294967295"/>
          </p:nvPr>
        </p:nvSpPr>
        <p:spPr/>
        <p:txBody>
          <a:bodyPr/>
          <a:lstStyle/>
          <a:p>
            <a:r>
              <a:rPr lang="fr-FR" altLang="tr-TR" sz="3200" b="1" smtClean="0">
                <a:solidFill>
                  <a:srgbClr val="800000"/>
                </a:solidFill>
                <a:latin typeface="Times New Roman" pitchFamily="18" charset="0"/>
              </a:rPr>
              <a:t>La reprise des mouvements de jeunesse des années de 1990 et de 2000</a:t>
            </a:r>
          </a:p>
        </p:txBody>
      </p:sp>
      <p:sp>
        <p:nvSpPr>
          <p:cNvPr id="162819" name="Rectangle 3"/>
          <p:cNvSpPr>
            <a:spLocks noGrp="1"/>
          </p:cNvSpPr>
          <p:nvPr>
            <p:ph type="body" idx="4294967295"/>
          </p:nvPr>
        </p:nvSpPr>
        <p:spPr/>
        <p:txBody>
          <a:bodyPr/>
          <a:lstStyle/>
          <a:p>
            <a:r>
              <a:rPr lang="fr-FR" altLang="tr-TR" sz="2400" b="1" smtClean="0">
                <a:latin typeface="Times New Roman" pitchFamily="18" charset="0"/>
              </a:rPr>
              <a:t>Rupture et continuité dans les mouvements sociaux</a:t>
            </a:r>
            <a:r>
              <a:rPr lang="fr-FR" altLang="tr-TR" sz="2400" smtClean="0">
                <a:latin typeface="Times New Roman" pitchFamily="18" charset="0"/>
              </a:rPr>
              <a:t>.</a:t>
            </a:r>
          </a:p>
          <a:p>
            <a:endParaRPr lang="fr-FR" altLang="tr-TR" sz="2400" smtClean="0">
              <a:latin typeface="Times New Roman" pitchFamily="18" charset="0"/>
            </a:endParaRPr>
          </a:p>
          <a:p>
            <a:r>
              <a:rPr lang="fr-FR" altLang="tr-TR" sz="2400" smtClean="0">
                <a:latin typeface="Times New Roman" pitchFamily="18" charset="0"/>
              </a:rPr>
              <a:t>L’impact de l’espace virtuel et des médias sociaux.</a:t>
            </a:r>
          </a:p>
          <a:p>
            <a:r>
              <a:rPr lang="fr-FR" altLang="tr-TR" sz="2400" smtClean="0">
                <a:latin typeface="Times New Roman" pitchFamily="18" charset="0"/>
              </a:rPr>
              <a:t>L’humour, festivité, arts de rue … </a:t>
            </a:r>
          </a:p>
          <a:p>
            <a:r>
              <a:rPr lang="fr-FR" altLang="tr-TR" sz="2400" smtClean="0">
                <a:latin typeface="Times New Roman" pitchFamily="18" charset="0"/>
              </a:rPr>
              <a:t>Réseaux et solidarités internationaux.</a:t>
            </a:r>
          </a:p>
          <a:p>
            <a:r>
              <a:rPr lang="fr-FR" altLang="tr-TR" sz="2400" smtClean="0">
                <a:latin typeface="Times New Roman" pitchFamily="18" charset="0"/>
              </a:rPr>
              <a:t>Apolitisme sincère.</a:t>
            </a:r>
          </a:p>
          <a:p>
            <a:r>
              <a:rPr lang="fr-FR" altLang="tr-TR" sz="2400" smtClean="0">
                <a:latin typeface="Times New Roman" pitchFamily="18" charset="0"/>
              </a:rPr>
              <a:t>Soucis de préserver l’autonomie personnelle. </a:t>
            </a:r>
          </a:p>
          <a:p>
            <a:endParaRPr lang="fr-FR" altLang="tr-TR" sz="2400" smtClean="0">
              <a:latin typeface="Times New Roman" pitchFamily="18" charset="0"/>
            </a:endParaRPr>
          </a:p>
        </p:txBody>
      </p:sp>
    </p:spTree>
    <p:extLst>
      <p:ext uri="{BB962C8B-B14F-4D97-AF65-F5344CB8AC3E}">
        <p14:creationId xmlns:p14="http://schemas.microsoft.com/office/powerpoint/2010/main" val="350636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Başlık"/>
          <p:cNvSpPr>
            <a:spLocks noGrp="1"/>
          </p:cNvSpPr>
          <p:nvPr>
            <p:ph type="title" idx="4294967295"/>
          </p:nvPr>
        </p:nvSpPr>
        <p:spPr/>
        <p:txBody>
          <a:bodyPr lIns="91440" tIns="45720" rIns="91440" bIns="45720"/>
          <a:lstStyle/>
          <a:p>
            <a:r>
              <a:rPr lang="tr-TR" altLang="tr-TR" sz="3400" b="1" smtClean="0">
                <a:solidFill>
                  <a:srgbClr val="800000"/>
                </a:solidFill>
                <a:latin typeface="Times New Roman" pitchFamily="18" charset="0"/>
              </a:rPr>
              <a:t>Caract</a:t>
            </a:r>
            <a:r>
              <a:rPr lang="fr-FR" altLang="tr-TR" sz="3400" b="1" smtClean="0">
                <a:solidFill>
                  <a:srgbClr val="800000"/>
                </a:solidFill>
                <a:latin typeface="Times New Roman" pitchFamily="18" charset="0"/>
              </a:rPr>
              <a:t>é</a:t>
            </a:r>
            <a:r>
              <a:rPr lang="tr-TR" altLang="tr-TR" sz="3400" b="1" smtClean="0">
                <a:solidFill>
                  <a:srgbClr val="800000"/>
                </a:solidFill>
                <a:latin typeface="Times New Roman" pitchFamily="18" charset="0"/>
              </a:rPr>
              <a:t>ristiques</a:t>
            </a:r>
            <a:r>
              <a:rPr lang="tr-TR" altLang="tr-TR" sz="3400" smtClean="0">
                <a:solidFill>
                  <a:srgbClr val="FF0000"/>
                </a:solidFill>
                <a:latin typeface="Calibri" pitchFamily="34" charset="0"/>
              </a:rPr>
              <a:t> </a:t>
            </a:r>
            <a:r>
              <a:rPr lang="tr-TR" altLang="tr-TR" sz="3400" b="1" smtClean="0">
                <a:solidFill>
                  <a:srgbClr val="800000"/>
                </a:solidFill>
                <a:latin typeface="Calibri" pitchFamily="34" charset="0"/>
              </a:rPr>
              <a:t>de “Gezi”</a:t>
            </a:r>
            <a:r>
              <a:rPr lang="tr-TR" altLang="tr-TR" sz="3600" smtClean="0">
                <a:solidFill>
                  <a:srgbClr val="FF0000"/>
                </a:solidFill>
                <a:latin typeface="Calibri" pitchFamily="34" charset="0"/>
              </a:rPr>
              <a:t> </a:t>
            </a:r>
            <a:endParaRPr lang="fr-FR" altLang="tr-TR" sz="3600" smtClean="0">
              <a:solidFill>
                <a:srgbClr val="FF0000"/>
              </a:solidFill>
              <a:latin typeface="Calibri" pitchFamily="34" charset="0"/>
            </a:endParaRPr>
          </a:p>
        </p:txBody>
      </p:sp>
      <p:sp>
        <p:nvSpPr>
          <p:cNvPr id="174083" name="2 İçerik Yer Tutucusu"/>
          <p:cNvSpPr>
            <a:spLocks noGrp="1"/>
          </p:cNvSpPr>
          <p:nvPr>
            <p:ph idx="4294967295"/>
          </p:nvPr>
        </p:nvSpPr>
        <p:spPr>
          <a:xfrm>
            <a:off x="457200" y="1412875"/>
            <a:ext cx="8229600" cy="4713288"/>
          </a:xfrm>
        </p:spPr>
        <p:txBody>
          <a:bodyPr lIns="91440" tIns="45720" rIns="91440" bIns="45720"/>
          <a:lstStyle/>
          <a:p>
            <a:r>
              <a:rPr lang="fr-FR" altLang="tr-TR" sz="2400" smtClean="0">
                <a:latin typeface="Times New Roman" pitchFamily="18" charset="0"/>
              </a:rPr>
              <a:t>Héritages des Nouveaux Mouvements Sociaux des deux dernières décennies (féministes, écologistes, altermondialistes, homosexuels…)</a:t>
            </a:r>
          </a:p>
          <a:p>
            <a:r>
              <a:rPr lang="fr-FR" altLang="tr-TR" sz="2400" smtClean="0">
                <a:latin typeface="Times New Roman" pitchFamily="18" charset="0"/>
              </a:rPr>
              <a:t>Un exemple idéaltypique des Nouveaux Mouvements Sociaux en Turquie ( les effets tardifs de 1968?)</a:t>
            </a:r>
          </a:p>
          <a:p>
            <a:r>
              <a:rPr lang="tr-TR" altLang="tr-TR" sz="2400" smtClean="0">
                <a:latin typeface="Times New Roman" pitchFamily="18" charset="0"/>
              </a:rPr>
              <a:t>“Droit à la ville”</a:t>
            </a:r>
            <a:r>
              <a:rPr lang="fr-FR" altLang="tr-TR" sz="2400" smtClean="0">
                <a:latin typeface="Times New Roman" pitchFamily="18" charset="0"/>
              </a:rPr>
              <a:t>: Intérêts pour les problèmes urbaines</a:t>
            </a:r>
          </a:p>
          <a:p>
            <a:r>
              <a:rPr lang="fr-FR" altLang="tr-TR" sz="2400" smtClean="0">
                <a:latin typeface="Times New Roman" pitchFamily="18" charset="0"/>
              </a:rPr>
              <a:t>Effet des médias sociaux (twitter)</a:t>
            </a:r>
          </a:p>
          <a:p>
            <a:r>
              <a:rPr lang="fr-FR" altLang="tr-TR" sz="2400" smtClean="0">
                <a:latin typeface="Times New Roman" pitchFamily="18" charset="0"/>
              </a:rPr>
              <a:t>Les nouveaux acteurs sociaux (jeunes, femmes, homosexuels…) </a:t>
            </a:r>
          </a:p>
          <a:p>
            <a:r>
              <a:rPr lang="fr-FR" altLang="tr-TR" sz="2400" b="1" smtClean="0">
                <a:latin typeface="Times New Roman" pitchFamily="18" charset="0"/>
              </a:rPr>
              <a:t>Un mouvement de « valeurs » pas d « intérêts » réunissant des groupes opposés et qui continue depuis 10 mois… </a:t>
            </a:r>
          </a:p>
        </p:txBody>
      </p:sp>
    </p:spTree>
    <p:extLst>
      <p:ext uri="{BB962C8B-B14F-4D97-AF65-F5344CB8AC3E}">
        <p14:creationId xmlns:p14="http://schemas.microsoft.com/office/powerpoint/2010/main" val="4138696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0461B9-E52C-4136-A4C9-D65D2E640F65}" type="slidenum">
              <a:rPr lang="fr-FR" altLang="tr-TR" sz="1200">
                <a:solidFill>
                  <a:srgbClr val="898989"/>
                </a:solidFill>
              </a:rPr>
              <a:pPr>
                <a:spcBef>
                  <a:spcPct val="0"/>
                </a:spcBef>
                <a:buFontTx/>
                <a:buNone/>
              </a:pPr>
              <a:t>6</a:t>
            </a:fld>
            <a:endParaRPr lang="fr-FR" altLang="tr-TR" sz="1200">
              <a:solidFill>
                <a:srgbClr val="898989"/>
              </a:solidFill>
            </a:endParaRPr>
          </a:p>
        </p:txBody>
      </p:sp>
      <p:sp>
        <p:nvSpPr>
          <p:cNvPr id="13315" name="Rectangle 2"/>
          <p:cNvSpPr>
            <a:spLocks noGrp="1"/>
          </p:cNvSpPr>
          <p:nvPr>
            <p:ph type="title"/>
          </p:nvPr>
        </p:nvSpPr>
        <p:spPr/>
        <p:txBody>
          <a:bodyPr>
            <a:normAutofit fontScale="90000"/>
          </a:bodyPr>
          <a:lstStyle/>
          <a:p>
            <a:r>
              <a:rPr lang="fr-FR" altLang="tr-TR" sz="3200" b="1" dirty="0">
                <a:solidFill>
                  <a:srgbClr val="800000"/>
                </a:solidFill>
                <a:latin typeface="Times New Roman" panose="02020603050405020304" pitchFamily="18" charset="0"/>
              </a:rPr>
              <a:t>Génération 2013</a:t>
            </a:r>
            <a:r>
              <a:rPr lang="fr-FR" altLang="tr-TR" sz="4000" b="1" dirty="0">
                <a:solidFill>
                  <a:srgbClr val="800000"/>
                </a:solidFill>
                <a:latin typeface="Times New Roman" panose="02020603050405020304" pitchFamily="18" charset="0"/>
              </a:rPr>
              <a:t> </a:t>
            </a:r>
            <a:r>
              <a:rPr lang="tr-TR" altLang="tr-TR" sz="4000" b="1" dirty="0" smtClean="0">
                <a:solidFill>
                  <a:srgbClr val="800000"/>
                </a:solidFill>
                <a:latin typeface="Times New Roman" panose="02020603050405020304" pitchFamily="18" charset="0"/>
              </a:rPr>
              <a:t>! </a:t>
            </a:r>
            <a:r>
              <a:rPr lang="fr-FR" altLang="tr-TR" sz="4000" b="1" dirty="0">
                <a:solidFill>
                  <a:srgbClr val="800000"/>
                </a:solidFill>
                <a:latin typeface="Times New Roman" panose="02020603050405020304" pitchFamily="18" charset="0"/>
              </a:rPr>
              <a:t/>
            </a:r>
            <a:br>
              <a:rPr lang="fr-FR" altLang="tr-TR" sz="4000" b="1" dirty="0">
                <a:solidFill>
                  <a:srgbClr val="800000"/>
                </a:solidFill>
                <a:latin typeface="Times New Roman" panose="02020603050405020304" pitchFamily="18" charset="0"/>
              </a:rPr>
            </a:br>
            <a:r>
              <a:rPr lang="fr-FR" altLang="tr-TR" sz="2800" b="1" dirty="0">
                <a:solidFill>
                  <a:srgbClr val="800000"/>
                </a:solidFill>
                <a:latin typeface="Times New Roman" panose="02020603050405020304" pitchFamily="18" charset="0"/>
              </a:rPr>
              <a:t>en quête de reconnaissance, autonomie </a:t>
            </a:r>
            <a:br>
              <a:rPr lang="fr-FR" altLang="tr-TR" sz="2800" b="1" dirty="0">
                <a:solidFill>
                  <a:srgbClr val="800000"/>
                </a:solidFill>
                <a:latin typeface="Times New Roman" panose="02020603050405020304" pitchFamily="18" charset="0"/>
              </a:rPr>
            </a:br>
            <a:r>
              <a:rPr lang="fr-FR" altLang="tr-TR" sz="2800" b="1" dirty="0">
                <a:solidFill>
                  <a:srgbClr val="800000"/>
                </a:solidFill>
                <a:latin typeface="Times New Roman" panose="02020603050405020304" pitchFamily="18" charset="0"/>
              </a:rPr>
              <a:t>et une société équitable</a:t>
            </a:r>
          </a:p>
        </p:txBody>
      </p:sp>
      <p:sp>
        <p:nvSpPr>
          <p:cNvPr id="13316" name="Rectangle 3"/>
          <p:cNvSpPr>
            <a:spLocks noGrp="1"/>
          </p:cNvSpPr>
          <p:nvPr>
            <p:ph type="body" idx="1"/>
          </p:nvPr>
        </p:nvSpPr>
        <p:spPr>
          <a:xfrm>
            <a:off x="2574132" y="1600202"/>
            <a:ext cx="3942160" cy="4525963"/>
          </a:xfrm>
        </p:spPr>
        <p:txBody>
          <a:bodyPr/>
          <a:lstStyle/>
          <a:p>
            <a:endParaRPr lang="fr-FR" altLang="tr-TR" smtClean="0"/>
          </a:p>
        </p:txBody>
      </p:sp>
      <p:pic>
        <p:nvPicPr>
          <p:cNvPr id="13317" name="Picture 4" descr="juin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167" y="1557340"/>
            <a:ext cx="5212556"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964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3A8714-55EA-413A-B8C2-12633FF26824}" type="slidenum">
              <a:rPr lang="fr-FR" altLang="tr-TR" sz="1200">
                <a:solidFill>
                  <a:srgbClr val="898989"/>
                </a:solidFill>
              </a:rPr>
              <a:pPr>
                <a:spcBef>
                  <a:spcPct val="0"/>
                </a:spcBef>
                <a:buFontTx/>
                <a:buNone/>
              </a:pPr>
              <a:t>7</a:t>
            </a:fld>
            <a:endParaRPr lang="fr-FR" altLang="tr-TR" sz="1200">
              <a:solidFill>
                <a:srgbClr val="898989"/>
              </a:solidFill>
            </a:endParaRPr>
          </a:p>
        </p:txBody>
      </p:sp>
      <p:sp>
        <p:nvSpPr>
          <p:cNvPr id="14339" name="1 Başlık"/>
          <p:cNvSpPr>
            <a:spLocks noGrp="1"/>
          </p:cNvSpPr>
          <p:nvPr>
            <p:ph type="title"/>
          </p:nvPr>
        </p:nvSpPr>
        <p:spPr>
          <a:xfrm>
            <a:off x="1485900" y="274638"/>
            <a:ext cx="6172200" cy="850900"/>
          </a:xfrm>
        </p:spPr>
        <p:txBody>
          <a:bodyPr>
            <a:normAutofit fontScale="90000"/>
          </a:bodyPr>
          <a:lstStyle/>
          <a:p>
            <a:r>
              <a:rPr lang="fr-FR" altLang="tr-TR" sz="2800" b="1">
                <a:solidFill>
                  <a:srgbClr val="800000"/>
                </a:solidFill>
                <a:latin typeface="Times New Roman" panose="02020603050405020304" pitchFamily="18" charset="0"/>
              </a:rPr>
              <a:t>La société idéale pour les jeunes dits</a:t>
            </a:r>
            <a:r>
              <a:rPr lang="tr-TR" altLang="tr-TR" sz="2800" b="1">
                <a:solidFill>
                  <a:srgbClr val="800000"/>
                </a:solidFill>
                <a:latin typeface="Times New Roman" panose="02020603050405020304" pitchFamily="18" charset="0"/>
              </a:rPr>
              <a:t> </a:t>
            </a:r>
            <a:r>
              <a:rPr lang="fr-FR" altLang="tr-TR" sz="2800" b="1">
                <a:solidFill>
                  <a:srgbClr val="800000"/>
                </a:solidFill>
                <a:latin typeface="Times New Roman" panose="02020603050405020304" pitchFamily="18" charset="0"/>
              </a:rPr>
              <a:t/>
            </a:r>
            <a:br>
              <a:rPr lang="fr-FR" altLang="tr-TR" sz="2800" b="1">
                <a:solidFill>
                  <a:srgbClr val="800000"/>
                </a:solidFill>
                <a:latin typeface="Times New Roman" panose="02020603050405020304" pitchFamily="18" charset="0"/>
              </a:rPr>
            </a:br>
            <a:r>
              <a:rPr lang="tr-TR" altLang="tr-TR" sz="2800" b="1">
                <a:solidFill>
                  <a:srgbClr val="800000"/>
                </a:solidFill>
                <a:latin typeface="Times New Roman" panose="02020603050405020304" pitchFamily="18" charset="0"/>
              </a:rPr>
              <a:t>“individualistes”, “apolitiques/dépolitisés”</a:t>
            </a:r>
            <a:endParaRPr lang="fr-FR" altLang="tr-TR" sz="2800" b="1">
              <a:solidFill>
                <a:srgbClr val="800000"/>
              </a:solidFill>
              <a:latin typeface="Times New Roman" panose="02020603050405020304" pitchFamily="18" charset="0"/>
            </a:endParaRPr>
          </a:p>
        </p:txBody>
      </p:sp>
      <p:sp>
        <p:nvSpPr>
          <p:cNvPr id="14340" name="2 İçerik Yer Tutucusu"/>
          <p:cNvSpPr>
            <a:spLocks noGrp="1"/>
          </p:cNvSpPr>
          <p:nvPr>
            <p:ph idx="1"/>
          </p:nvPr>
        </p:nvSpPr>
        <p:spPr>
          <a:xfrm>
            <a:off x="1485900" y="5964240"/>
            <a:ext cx="6172200" cy="757237"/>
          </a:xfrm>
        </p:spPr>
        <p:txBody>
          <a:bodyPr>
            <a:normAutofit fontScale="85000" lnSpcReduction="10000"/>
          </a:bodyPr>
          <a:lstStyle/>
          <a:p>
            <a:r>
              <a:rPr lang="fr-FR" altLang="tr-TR" sz="1800"/>
              <a:t>REYNIE Dominique</a:t>
            </a:r>
            <a:r>
              <a:rPr lang="tr-TR" altLang="tr-TR" sz="1800"/>
              <a:t> (dir)</a:t>
            </a:r>
            <a:r>
              <a:rPr lang="fr-FR" altLang="tr-TR" sz="1800"/>
              <a:t>,</a:t>
            </a:r>
            <a:r>
              <a:rPr lang="tr-TR" altLang="tr-TR" sz="1800" b="1" i="1"/>
              <a:t>Le jeunesse du monde</a:t>
            </a:r>
            <a:r>
              <a:rPr lang="tr-TR" altLang="tr-TR" sz="1800"/>
              <a:t>, Eds. Lignes de repères, Paris, 2012</a:t>
            </a:r>
          </a:p>
          <a:p>
            <a:r>
              <a:rPr lang="tr-TR" altLang="tr-TR" sz="1800"/>
              <a:t>http://www.unicef.org/morocco/french/Jeunesse_du_monde.pdf</a:t>
            </a:r>
          </a:p>
          <a:p>
            <a:endParaRPr lang="fr-FR" altLang="tr-TR" smtClean="0"/>
          </a:p>
        </p:txBody>
      </p:sp>
      <p:pic>
        <p:nvPicPr>
          <p:cNvPr id="143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977"/>
            <a:ext cx="8352927"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636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526639-2F29-493F-8D2C-6FD17ED678C6}" type="slidenum">
              <a:rPr lang="fr-FR" altLang="tr-TR" sz="1200">
                <a:solidFill>
                  <a:srgbClr val="898989"/>
                </a:solidFill>
              </a:rPr>
              <a:pPr>
                <a:spcBef>
                  <a:spcPct val="0"/>
                </a:spcBef>
                <a:buFontTx/>
                <a:buNone/>
              </a:pPr>
              <a:t>8</a:t>
            </a:fld>
            <a:endParaRPr lang="fr-FR" altLang="tr-TR" sz="1200">
              <a:solidFill>
                <a:srgbClr val="898989"/>
              </a:solidFill>
            </a:endParaRPr>
          </a:p>
        </p:txBody>
      </p:sp>
      <p:sp>
        <p:nvSpPr>
          <p:cNvPr id="15363" name="Rectangle 2"/>
          <p:cNvSpPr>
            <a:spLocks noGrp="1"/>
          </p:cNvSpPr>
          <p:nvPr>
            <p:ph type="title"/>
          </p:nvPr>
        </p:nvSpPr>
        <p:spPr>
          <a:xfrm>
            <a:off x="827584" y="274638"/>
            <a:ext cx="7848871" cy="1143000"/>
          </a:xfrm>
        </p:spPr>
        <p:txBody>
          <a:bodyPr>
            <a:normAutofit/>
          </a:bodyPr>
          <a:lstStyle/>
          <a:p>
            <a:r>
              <a:rPr lang="fr-FR" altLang="tr-TR" sz="3200" b="1" dirty="0" smtClean="0">
                <a:solidFill>
                  <a:srgbClr val="800000"/>
                </a:solidFill>
                <a:latin typeface="Times New Roman" panose="02020603050405020304" pitchFamily="18" charset="0"/>
              </a:rPr>
              <a:t>Mythe</a:t>
            </a:r>
            <a:r>
              <a:rPr lang="tr-TR" altLang="tr-TR" sz="3200" b="1" dirty="0" smtClean="0">
                <a:solidFill>
                  <a:srgbClr val="800000"/>
                </a:solidFill>
                <a:latin typeface="Times New Roman" panose="02020603050405020304" pitchFamily="18" charset="0"/>
              </a:rPr>
              <a:t>s</a:t>
            </a:r>
            <a:r>
              <a:rPr lang="fr-FR" altLang="tr-TR" sz="3200" b="1" dirty="0" smtClean="0">
                <a:solidFill>
                  <a:srgbClr val="800000"/>
                </a:solidFill>
                <a:latin typeface="Times New Roman" panose="02020603050405020304" pitchFamily="18" charset="0"/>
              </a:rPr>
              <a:t> </a:t>
            </a:r>
            <a:r>
              <a:rPr lang="fr-FR" altLang="tr-TR" sz="3200" b="1" dirty="0">
                <a:solidFill>
                  <a:srgbClr val="800000"/>
                </a:solidFill>
                <a:latin typeface="Times New Roman" panose="02020603050405020304" pitchFamily="18" charset="0"/>
              </a:rPr>
              <a:t>de </a:t>
            </a:r>
            <a:r>
              <a:rPr lang="fr-FR" altLang="tr-TR" sz="3200" b="1" dirty="0" smtClean="0">
                <a:solidFill>
                  <a:srgbClr val="800000"/>
                </a:solidFill>
                <a:latin typeface="Times New Roman" panose="02020603050405020304" pitchFamily="18" charset="0"/>
              </a:rPr>
              <a:t>jeunesse</a:t>
            </a:r>
            <a:endParaRPr lang="fr-FR" altLang="tr-TR" sz="3200" b="1" dirty="0">
              <a:solidFill>
                <a:srgbClr val="800000"/>
              </a:solidFill>
              <a:latin typeface="Times New Roman" panose="02020603050405020304" pitchFamily="18" charset="0"/>
            </a:endParaRPr>
          </a:p>
        </p:txBody>
      </p:sp>
      <p:sp>
        <p:nvSpPr>
          <p:cNvPr id="15364" name="Rectangle 3"/>
          <p:cNvSpPr>
            <a:spLocks noGrp="1"/>
          </p:cNvSpPr>
          <p:nvPr>
            <p:ph type="body" idx="1"/>
          </p:nvPr>
        </p:nvSpPr>
        <p:spPr>
          <a:xfrm>
            <a:off x="827584" y="1556792"/>
            <a:ext cx="7200800" cy="4421086"/>
          </a:xfrm>
        </p:spPr>
        <p:txBody>
          <a:bodyPr>
            <a:normAutofit/>
          </a:bodyPr>
          <a:lstStyle/>
          <a:p>
            <a:pPr>
              <a:lnSpc>
                <a:spcPct val="90000"/>
              </a:lnSpc>
            </a:pPr>
            <a:r>
              <a:rPr lang="fr-FR" altLang="tr-TR" sz="2000" dirty="0">
                <a:latin typeface="Times New Roman" panose="02020603050405020304" pitchFamily="18" charset="0"/>
              </a:rPr>
              <a:t>Restrictions qui touchent la vie privée (alcool, avortement, résidences universitaire mixte…)</a:t>
            </a:r>
          </a:p>
          <a:p>
            <a:pPr>
              <a:lnSpc>
                <a:spcPct val="90000"/>
              </a:lnSpc>
            </a:pPr>
            <a:r>
              <a:rPr lang="fr-FR" altLang="tr-TR" sz="2000" dirty="0">
                <a:latin typeface="Times New Roman" panose="02020603050405020304" pitchFamily="18" charset="0"/>
              </a:rPr>
              <a:t>Créer une jeunesse croyante et disciplinée suivant les valeurs du </a:t>
            </a:r>
            <a:r>
              <a:rPr lang="fr-FR" altLang="tr-TR" sz="2000" dirty="0" err="1">
                <a:latin typeface="Times New Roman" panose="02020603050405020304" pitchFamily="18" charset="0"/>
              </a:rPr>
              <a:t>néoliberalisme</a:t>
            </a:r>
            <a:r>
              <a:rPr lang="fr-FR" altLang="tr-TR" sz="2000" dirty="0">
                <a:latin typeface="Times New Roman" panose="02020603050405020304" pitchFamily="18" charset="0"/>
              </a:rPr>
              <a:t> contre les « droguées », « lâches ». </a:t>
            </a:r>
          </a:p>
          <a:p>
            <a:pPr>
              <a:lnSpc>
                <a:spcPct val="90000"/>
              </a:lnSpc>
            </a:pPr>
            <a:r>
              <a:rPr lang="fr-FR" altLang="tr-TR" sz="2000" dirty="0">
                <a:latin typeface="Times New Roman" panose="02020603050405020304" pitchFamily="18" charset="0"/>
              </a:rPr>
              <a:t>Le désir d’une société disciplinaire et homogène et l’humiliation des jeunes « marginaux » (athées, gauchistes, libertins, alévis, anarchistes... )</a:t>
            </a:r>
          </a:p>
          <a:p>
            <a:pPr>
              <a:lnSpc>
                <a:spcPct val="90000"/>
              </a:lnSpc>
            </a:pPr>
            <a:r>
              <a:rPr lang="fr-FR" altLang="tr-TR" sz="2000" b="1" dirty="0">
                <a:latin typeface="Times New Roman" panose="02020603050405020304" pitchFamily="18" charset="0"/>
              </a:rPr>
              <a:t>Une jeunesse scolarisée </a:t>
            </a:r>
            <a:r>
              <a:rPr lang="tr-TR" altLang="tr-TR" sz="2000" b="1" dirty="0" err="1" smtClean="0">
                <a:latin typeface="Times New Roman" panose="02020603050405020304" pitchFamily="18" charset="0"/>
              </a:rPr>
              <a:t>plus</a:t>
            </a:r>
            <a:r>
              <a:rPr lang="tr-TR" altLang="tr-TR" sz="2000" b="1" dirty="0" smtClean="0">
                <a:latin typeface="Times New Roman" panose="02020603050405020304" pitchFamily="18" charset="0"/>
              </a:rPr>
              <a:t> </a:t>
            </a:r>
            <a:r>
              <a:rPr lang="fr-FR" altLang="tr-TR" sz="2000" b="1" dirty="0" smtClean="0">
                <a:latin typeface="Times New Roman" panose="02020603050405020304" pitchFamily="18" charset="0"/>
              </a:rPr>
              <a:t>30 </a:t>
            </a:r>
            <a:r>
              <a:rPr lang="fr-FR" altLang="tr-TR" sz="2000" b="1" dirty="0">
                <a:latin typeface="Times New Roman" panose="02020603050405020304" pitchFamily="18" charset="0"/>
              </a:rPr>
              <a:t>% dans l’enseignement supérieur en 2011. </a:t>
            </a:r>
          </a:p>
        </p:txBody>
      </p:sp>
    </p:spTree>
    <p:extLst>
      <p:ext uri="{BB962C8B-B14F-4D97-AF65-F5344CB8AC3E}">
        <p14:creationId xmlns:p14="http://schemas.microsoft.com/office/powerpoint/2010/main" val="2756044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van 1"/>
          <p:cNvSpPr>
            <a:spLocks noGrp="1"/>
          </p:cNvSpPr>
          <p:nvPr>
            <p:ph type="title"/>
          </p:nvPr>
        </p:nvSpPr>
        <p:spPr>
          <a:xfrm>
            <a:off x="1485900" y="274640"/>
            <a:ext cx="6172200" cy="777875"/>
          </a:xfrm>
        </p:spPr>
        <p:txBody>
          <a:bodyPr/>
          <a:lstStyle/>
          <a:p>
            <a:r>
              <a:rPr lang="tr-TR" altLang="tr-TR" sz="4000" b="1" dirty="0" err="1">
                <a:solidFill>
                  <a:srgbClr val="C00000"/>
                </a:solidFill>
              </a:rPr>
              <a:t>Mythes</a:t>
            </a:r>
            <a:r>
              <a:rPr lang="tr-TR" altLang="tr-TR" sz="4000" b="1" dirty="0">
                <a:solidFill>
                  <a:srgbClr val="C00000"/>
                </a:solidFill>
              </a:rPr>
              <a:t> de </a:t>
            </a:r>
            <a:r>
              <a:rPr lang="tr-TR" altLang="tr-TR" sz="4000" b="1" dirty="0" err="1">
                <a:solidFill>
                  <a:srgbClr val="C00000"/>
                </a:solidFill>
              </a:rPr>
              <a:t>jeunesse</a:t>
            </a:r>
            <a:endParaRPr lang="fr-FR" altLang="tr-TR" sz="4000" b="1" dirty="0">
              <a:solidFill>
                <a:srgbClr val="C00000"/>
              </a:solidFill>
            </a:endParaRPr>
          </a:p>
        </p:txBody>
      </p:sp>
      <p:sp>
        <p:nvSpPr>
          <p:cNvPr id="16387" name="İçerik Yer Tutucusu 2"/>
          <p:cNvSpPr>
            <a:spLocks noGrp="1"/>
          </p:cNvSpPr>
          <p:nvPr>
            <p:ph idx="1"/>
          </p:nvPr>
        </p:nvSpPr>
        <p:spPr>
          <a:xfrm>
            <a:off x="463923" y="1125539"/>
            <a:ext cx="8290112" cy="5000625"/>
          </a:xfrm>
        </p:spPr>
        <p:txBody>
          <a:bodyPr>
            <a:normAutofit fontScale="92500"/>
          </a:bodyPr>
          <a:lstStyle/>
          <a:p>
            <a:r>
              <a:rPr lang="tr-TR" altLang="tr-TR" sz="2400" dirty="0"/>
              <a:t>D</a:t>
            </a:r>
            <a:r>
              <a:rPr lang="fr-FR" altLang="tr-TR" sz="2400" dirty="0" err="1"/>
              <a:t>epuis</a:t>
            </a:r>
            <a:r>
              <a:rPr lang="fr-FR" altLang="tr-TR" sz="2400" dirty="0"/>
              <a:t> </a:t>
            </a:r>
            <a:r>
              <a:rPr lang="tr-TR" altLang="tr-TR" sz="2400" dirty="0" smtClean="0"/>
              <a:t>5 </a:t>
            </a:r>
            <a:r>
              <a:rPr lang="tr-TR" altLang="tr-TR" sz="2400" dirty="0" err="1" smtClean="0"/>
              <a:t>ans</a:t>
            </a:r>
            <a:r>
              <a:rPr lang="fr-FR" altLang="tr-TR" sz="2400" dirty="0" smtClean="0"/>
              <a:t>, </a:t>
            </a:r>
            <a:r>
              <a:rPr lang="fr-FR" altLang="tr-TR" sz="2400" dirty="0"/>
              <a:t>nous expérimentons que ce « mythe de jeunesse » de l’Etat-nation, un mythe de la jeunesse « républicain » et « kémaliste » est remplacé par un mythe de la jeunesse conservateur et à la fois néolibéral. Et encore une fois, on voit une incapacité du système politique de comprendre la jeunesse en Turquie en toute son hétérogénéité et complexité.</a:t>
            </a:r>
            <a:endParaRPr lang="tr-TR" altLang="tr-TR" sz="2400" dirty="0"/>
          </a:p>
          <a:p>
            <a:r>
              <a:rPr lang="fr-FR" altLang="tr-TR" sz="2400" b="1" dirty="0"/>
              <a:t>Comme le premier mythe de jeunesse, ce mythe de jeunesse aussi essaie de construire une génération en rejetant l’hétérogénéité au sein de la jeunesse, il veut créer une jeunesse homogène. Ce mythe, juste comme le premier, a un type de jeunesse « idéal », une jeunesse</a:t>
            </a:r>
            <a:r>
              <a:rPr lang="fr-FR" altLang="tr-TR" sz="2400" dirty="0"/>
              <a:t> </a:t>
            </a:r>
            <a:r>
              <a:rPr lang="fr-FR" altLang="tr-TR" sz="2400" b="1" dirty="0"/>
              <a:t>portant le Coran dans une main, un ordinateur portable dans l’autre</a:t>
            </a:r>
            <a:r>
              <a:rPr lang="fr-FR" altLang="tr-TR" sz="2400" dirty="0"/>
              <a:t>. C’est une image décrite par le Premier Ministre même. L’image opposée est une jeunesse  définie comme un danger pour la société aussi bien que pour l’Etat. </a:t>
            </a:r>
            <a:endParaRPr lang="tr-TR" altLang="tr-TR" sz="2400" dirty="0"/>
          </a:p>
          <a:p>
            <a:endParaRPr lang="fr-FR" altLang="tr-TR" dirty="0" smtClean="0"/>
          </a:p>
        </p:txBody>
      </p:sp>
      <p:sp>
        <p:nvSpPr>
          <p:cNvPr id="1638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D7A070-E73A-4054-B6F0-6B73D8C4A869}" type="slidenum">
              <a:rPr lang="fr-FR" altLang="tr-TR" sz="1200">
                <a:solidFill>
                  <a:srgbClr val="898989"/>
                </a:solidFill>
              </a:rPr>
              <a:pPr>
                <a:spcBef>
                  <a:spcPct val="0"/>
                </a:spcBef>
                <a:buFontTx/>
                <a:buNone/>
              </a:pPr>
              <a:t>9</a:t>
            </a:fld>
            <a:endParaRPr lang="fr-FR" altLang="tr-TR" sz="1200">
              <a:solidFill>
                <a:srgbClr val="898989"/>
              </a:solidFill>
            </a:endParaRPr>
          </a:p>
        </p:txBody>
      </p:sp>
    </p:spTree>
    <p:extLst>
      <p:ext uri="{BB962C8B-B14F-4D97-AF65-F5344CB8AC3E}">
        <p14:creationId xmlns:p14="http://schemas.microsoft.com/office/powerpoint/2010/main" val="3039438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528</Words>
  <Application>Microsoft Office PowerPoint</Application>
  <PresentationFormat>Ekran Gösterisi (4:3)</PresentationFormat>
  <Paragraphs>78</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De mai 68 au Parc Gezi 2013</vt:lpstr>
      <vt:lpstr>Impact du coup-d’Etat sur les étudiants</vt:lpstr>
      <vt:lpstr>Les mobilisations étudiantes post-1980</vt:lpstr>
      <vt:lpstr>La reprise des mouvements de jeunesse des années de 1990 et de 2000</vt:lpstr>
      <vt:lpstr>Caractéristiques de “Gezi” </vt:lpstr>
      <vt:lpstr>Génération 2013 !  en quête de reconnaissance, autonomie  et une société équitable</vt:lpstr>
      <vt:lpstr>La société idéale pour les jeunes dits  “individualistes”, “apolitiques/dépolitisés”</vt:lpstr>
      <vt:lpstr>Mythes de jeunesse</vt:lpstr>
      <vt:lpstr>Mythes de jeunesse</vt:lpstr>
      <vt:lpstr>Mythes de jeunesse</vt:lpstr>
      <vt:lpstr>Mythes de jeunesse</vt:lpstr>
      <vt:lpstr>Mythes de jeunesse</vt:lpstr>
      <vt:lpstr>Diabolisation de la jeunesse et détournement de cette diabolisation: les étudiants d’ODTU</vt:lpstr>
      <vt:lpstr>Espace virtuel versus espace pyhsique</vt:lpstr>
      <vt:lpstr>Effets de twitter</vt:lpstr>
      <vt:lpstr>Tags </vt:lpstr>
      <vt:lpstr>FORUMS </vt:lpstr>
      <vt:lpstr>Forums dans des parcs</vt:lpstr>
      <vt:lpstr>Cérémonies de diplômes</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mai 68 au Parc Gezi 2013</dc:title>
  <dc:creator>User</dc:creator>
  <cp:lastModifiedBy>User</cp:lastModifiedBy>
  <cp:revision>5</cp:revision>
  <dcterms:created xsi:type="dcterms:W3CDTF">2016-05-09T22:14:12Z</dcterms:created>
  <dcterms:modified xsi:type="dcterms:W3CDTF">2016-12-21T20:22:46Z</dcterms:modified>
</cp:coreProperties>
</file>