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9" r:id="rId3"/>
    <p:sldId id="262" r:id="rId4"/>
    <p:sldId id="268" r:id="rId5"/>
    <p:sldId id="269" r:id="rId6"/>
    <p:sldId id="270" r:id="rId7"/>
    <p:sldId id="272" r:id="rId8"/>
    <p:sldId id="283" r:id="rId9"/>
    <p:sldId id="284" r:id="rId10"/>
    <p:sldId id="285" r:id="rId11"/>
    <p:sldId id="286" r:id="rId12"/>
    <p:sldId id="288" r:id="rId13"/>
    <p:sldId id="289" r:id="rId14"/>
    <p:sldId id="290" r:id="rId15"/>
    <p:sldId id="291" r:id="rId16"/>
    <p:sldId id="293" r:id="rId17"/>
    <p:sldId id="294" r:id="rId18"/>
    <p:sldId id="295" r:id="rId19"/>
    <p:sldId id="296" r:id="rId20"/>
    <p:sldId id="297" r:id="rId21"/>
    <p:sldId id="298" r:id="rId22"/>
    <p:sldId id="299" r:id="rId23"/>
    <p:sldId id="300" r:id="rId24"/>
    <p:sldId id="301" r:id="rId25"/>
    <p:sldId id="302" r:id="rId26"/>
    <p:sldId id="304" r:id="rId27"/>
    <p:sldId id="315" r:id="rId28"/>
    <p:sldId id="316" r:id="rId29"/>
    <p:sldId id="317" r:id="rId30"/>
    <p:sldId id="318" r:id="rId31"/>
    <p:sldId id="320" r:id="rId32"/>
    <p:sldId id="321" r:id="rId33"/>
    <p:sldId id="322" r:id="rId34"/>
    <p:sldId id="32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69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fr-F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07/12/2016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49745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07/12/2016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97619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fr-F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07/12/2016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34824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07/12/2016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71109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fr-F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D2AA0F-18AE-43B2-BE21-A4F0BD062FF7}" type="datetimeFigureOut">
              <a:rPr lang="fr-FR" smtClean="0"/>
              <a:t>07/12/2016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359537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Veri Yer Tutucusu 4"/>
          <p:cNvSpPr>
            <a:spLocks noGrp="1"/>
          </p:cNvSpPr>
          <p:nvPr>
            <p:ph type="dt" sz="half" idx="10"/>
          </p:nvPr>
        </p:nvSpPr>
        <p:spPr/>
        <p:txBody>
          <a:bodyPr/>
          <a:lstStyle/>
          <a:p>
            <a:fld id="{E2D2AA0F-18AE-43B2-BE21-A4F0BD062FF7}" type="datetimeFigureOut">
              <a:rPr lang="fr-FR" smtClean="0"/>
              <a:t>07/12/2016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5160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fr-F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7" name="Veri Yer Tutucusu 6"/>
          <p:cNvSpPr>
            <a:spLocks noGrp="1"/>
          </p:cNvSpPr>
          <p:nvPr>
            <p:ph type="dt" sz="half" idx="10"/>
          </p:nvPr>
        </p:nvSpPr>
        <p:spPr/>
        <p:txBody>
          <a:bodyPr/>
          <a:lstStyle/>
          <a:p>
            <a:fld id="{E2D2AA0F-18AE-43B2-BE21-A4F0BD062FF7}" type="datetimeFigureOut">
              <a:rPr lang="fr-FR" smtClean="0"/>
              <a:t>07/12/2016</a:t>
            </a:fld>
            <a:endParaRPr lang="fr-FR"/>
          </a:p>
        </p:txBody>
      </p:sp>
      <p:sp>
        <p:nvSpPr>
          <p:cNvPr id="8" name="Altbilgi Yer Tutucusu 7"/>
          <p:cNvSpPr>
            <a:spLocks noGrp="1"/>
          </p:cNvSpPr>
          <p:nvPr>
            <p:ph type="ftr" sz="quarter" idx="11"/>
          </p:nvPr>
        </p:nvSpPr>
        <p:spPr/>
        <p:txBody>
          <a:bodyPr/>
          <a:lstStyle/>
          <a:p>
            <a:endParaRPr lang="fr-FR"/>
          </a:p>
        </p:txBody>
      </p:sp>
      <p:sp>
        <p:nvSpPr>
          <p:cNvPr id="9" name="Slayt Numarası Yer Tutucusu 8"/>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5089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Veri Yer Tutucusu 2"/>
          <p:cNvSpPr>
            <a:spLocks noGrp="1"/>
          </p:cNvSpPr>
          <p:nvPr>
            <p:ph type="dt" sz="half" idx="10"/>
          </p:nvPr>
        </p:nvSpPr>
        <p:spPr/>
        <p:txBody>
          <a:bodyPr/>
          <a:lstStyle/>
          <a:p>
            <a:fld id="{E2D2AA0F-18AE-43B2-BE21-A4F0BD062FF7}" type="datetimeFigureOut">
              <a:rPr lang="fr-FR" smtClean="0"/>
              <a:t>07/12/2016</a:t>
            </a:fld>
            <a:endParaRPr lang="fr-FR"/>
          </a:p>
        </p:txBody>
      </p:sp>
      <p:sp>
        <p:nvSpPr>
          <p:cNvPr id="4" name="Altbilgi Yer Tutucusu 3"/>
          <p:cNvSpPr>
            <a:spLocks noGrp="1"/>
          </p:cNvSpPr>
          <p:nvPr>
            <p:ph type="ftr" sz="quarter" idx="11"/>
          </p:nvPr>
        </p:nvSpPr>
        <p:spPr/>
        <p:txBody>
          <a:bodyPr/>
          <a:lstStyle/>
          <a:p>
            <a:endParaRPr lang="fr-FR"/>
          </a:p>
        </p:txBody>
      </p:sp>
      <p:sp>
        <p:nvSpPr>
          <p:cNvPr id="5" name="Slayt Numarası Yer Tutucusu 4"/>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421172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D2AA0F-18AE-43B2-BE21-A4F0BD062FF7}" type="datetimeFigureOut">
              <a:rPr lang="fr-FR" smtClean="0"/>
              <a:t>07/12/2016</a:t>
            </a:fld>
            <a:endParaRPr lang="fr-FR"/>
          </a:p>
        </p:txBody>
      </p:sp>
      <p:sp>
        <p:nvSpPr>
          <p:cNvPr id="3" name="Altbilgi Yer Tutucusu 2"/>
          <p:cNvSpPr>
            <a:spLocks noGrp="1"/>
          </p:cNvSpPr>
          <p:nvPr>
            <p:ph type="ftr" sz="quarter" idx="11"/>
          </p:nvPr>
        </p:nvSpPr>
        <p:spPr/>
        <p:txBody>
          <a:bodyPr/>
          <a:lstStyle/>
          <a:p>
            <a:endParaRPr lang="fr-FR"/>
          </a:p>
        </p:txBody>
      </p:sp>
      <p:sp>
        <p:nvSpPr>
          <p:cNvPr id="4" name="Slayt Numarası Yer Tutucusu 3"/>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381426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fr-F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2AA0F-18AE-43B2-BE21-A4F0BD062FF7}" type="datetimeFigureOut">
              <a:rPr lang="fr-FR" smtClean="0"/>
              <a:t>07/12/2016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17482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fr-F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2AA0F-18AE-43B2-BE21-A4F0BD062FF7}" type="datetimeFigureOut">
              <a:rPr lang="fr-FR" smtClean="0"/>
              <a:t>07/12/2016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8043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fr-F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AA0F-18AE-43B2-BE21-A4F0BD062FF7}" type="datetimeFigureOut">
              <a:rPr lang="fr-FR" smtClean="0"/>
              <a:t>07/12/2016</a:t>
            </a:fld>
            <a:endParaRPr lang="fr-F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2905-A179-4DAE-B6F7-7D00FE57707B}" type="slidenum">
              <a:rPr lang="fr-FR" smtClean="0"/>
              <a:t>‹#›</a:t>
            </a:fld>
            <a:endParaRPr lang="fr-FR"/>
          </a:p>
        </p:txBody>
      </p:sp>
    </p:spTree>
    <p:extLst>
      <p:ext uri="{BB962C8B-B14F-4D97-AF65-F5344CB8AC3E}">
        <p14:creationId xmlns:p14="http://schemas.microsoft.com/office/powerpoint/2010/main" val="184643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gmarbergman.se/services/image.asp?guid=BA97821F-DB41-4E9D-8268-1A69EBB20140&amp;amp;formatid=5" TargetMode="External"/><Relationship Id="rId2" Type="http://schemas.openxmlformats.org/officeDocument/2006/relationships/hyperlink" Target="http://www.ingmarbergman.se/services/image.asp?guid=BA97821F-DB41-4E9D-8268-1A69EBB20140&amp;amp;formatid=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ds.yahoo.com/_ylt=A0PDoTAnLmRNsDUA3QKJzbkF;_ylu=X3oDMTBxOGdkcm1qBHBvcwMyNARzZWMDc3IEdnRpZANJMTM0Xzg0/SIG=1lve1cf21/EXP=1298439847/**http:/images.search.yahoo.com/images/view?back=http://images.search.yahoo.com/search/images?p%3Dbourdieu%26b%3D22%26ni%3D21%26ei%3DUTF-8%26xargs%3D0%26pstart%3D1%26fr%3Dyfp-t-348&amp;w=649&amp;h=914&amp;imgurl=carolcampos.files.wordpress.com/2009/08/pierre_bourdieu11.jpg&amp;rurl=http://carolcampos.wordpress.com/2009/08/12/a-escola-segundo-bourdieu-e-passeron/pierre_bourdieu1-2/&amp;size=133KB&amp;name=Escola+segundo+B...&amp;p=bourdieu&amp;oid=f557becfde5b827f196b4d823c8c0af0&amp;fr2=&amp;no=24&amp;tt=14800&amp;b=22&amp;ni=21&amp;sigr=134llba6k&amp;sigi=11t7m372m&amp;sigb=1390pgb8b&amp;.crumb=GtL0/l56af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ds.yahoo.com/_ylt=A0PDoTCzL2RNpTUAciWJzbkF;_ylu=X3oDMTBxOWVyMWtmBHBvcwMxOARzZWMDc3IEdnRpZANJMTM0Xzg0/SIG=1gfje3u12/EXP=1298440243/**http:/images.search.yahoo.com/images/view?back=http://images.search.yahoo.com/search/images?p%3Dbobos%26ei%3Dutf-8&amp;w=320&amp;h=463&amp;imgurl=homepage.mac.com/shuzuluza/bob/memorials_files/image001.jpg&amp;rurl=http://homepage.mac.com/shuzuluza/bob/memorials.html&amp;size=61KB&amp;name=AppleMark&amp;p=bobos&amp;oid=145e8cff2bca5edb6899b568f5312ed6&amp;fr2=&amp;no=18&amp;tt=2400&amp;sigr=11k21ama7&amp;sigi=11rb19tsq&amp;sigb=11t8sumuu&amp;.crumb=GtL0/l56af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3935414" y="-71437"/>
            <a:ext cx="8175904" cy="836613"/>
          </a:xfrm>
        </p:spPr>
        <p:txBody>
          <a:bodyPr/>
          <a:lstStyle/>
          <a:p>
            <a:pPr eaLnBrk="1" hangingPunct="1"/>
            <a:r>
              <a:rPr lang="tr-TR" altLang="tr-TR" sz="3800" b="1" dirty="0" err="1">
                <a:solidFill>
                  <a:srgbClr val="C00000"/>
                </a:solidFill>
              </a:rPr>
              <a:t>Invention</a:t>
            </a:r>
            <a:r>
              <a:rPr lang="tr-TR" altLang="tr-TR" sz="3800" b="1" dirty="0">
                <a:solidFill>
                  <a:srgbClr val="C00000"/>
                </a:solidFill>
              </a:rPr>
              <a:t> de la </a:t>
            </a:r>
            <a:r>
              <a:rPr lang="tr-TR" altLang="tr-TR" sz="3800" b="1" dirty="0" err="1">
                <a:solidFill>
                  <a:srgbClr val="C00000"/>
                </a:solidFill>
              </a:rPr>
              <a:t>jeunesse</a:t>
            </a:r>
            <a:r>
              <a:rPr lang="tr-TR" altLang="tr-TR" sz="3800" b="1" dirty="0">
                <a:solidFill>
                  <a:srgbClr val="C00000"/>
                </a:solidFill>
              </a:rPr>
              <a:t> </a:t>
            </a:r>
            <a:r>
              <a:rPr lang="tr-TR" altLang="tr-TR" sz="3800" b="1" dirty="0" err="1">
                <a:solidFill>
                  <a:srgbClr val="C00000"/>
                </a:solidFill>
              </a:rPr>
              <a:t>turque</a:t>
            </a:r>
            <a:endParaRPr lang="fr-FR" altLang="tr-TR" sz="3800" b="1" dirty="0">
              <a:solidFill>
                <a:srgbClr val="C00000"/>
              </a:solidFill>
            </a:endParaRPr>
          </a:p>
        </p:txBody>
      </p:sp>
      <p:sp>
        <p:nvSpPr>
          <p:cNvPr id="3" name="2 Alt Başlık"/>
          <p:cNvSpPr>
            <a:spLocks noGrp="1"/>
          </p:cNvSpPr>
          <p:nvPr>
            <p:ph type="subTitle" idx="1"/>
          </p:nvPr>
        </p:nvSpPr>
        <p:spPr>
          <a:xfrm>
            <a:off x="9048750" y="3886200"/>
            <a:ext cx="247650" cy="1752600"/>
          </a:xfrm>
        </p:spPr>
        <p:txBody>
          <a:bodyPr rtlCol="0">
            <a:normAutofit/>
          </a:bodyPr>
          <a:lstStyle/>
          <a:p>
            <a:pPr>
              <a:defRPr/>
            </a:pPr>
            <a:endParaRPr lang="fr-FR" dirty="0" smtClean="0"/>
          </a:p>
        </p:txBody>
      </p:sp>
      <p:pic>
        <p:nvPicPr>
          <p:cNvPr id="2052" name="Picture 2" descr="1917 OSMANLI GENÇ TİPLER FOTOĞRA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057276"/>
            <a:ext cx="36353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ttp://t1.gstatic.com/images?q=tbn:ANd9GcRmkG7GUxrB7KCzJCUuXiJzYAmpFNNtXN2hD8RW_hvgAm63Yjxhv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49872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img.sabah.com.tr/2008/06/08/pz/im/DAB003568D6C8E43BE8970E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21164"/>
            <a:ext cx="55086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img.over-blog.com/344x500/2/57/90/17/octobre2010/decembre-2010/fevrier-2011/chocolat-ib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9" y="765176"/>
            <a:ext cx="24018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780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3719514" y="1"/>
            <a:ext cx="6948487" cy="549275"/>
          </a:xfrm>
        </p:spPr>
        <p:txBody>
          <a:bodyPr>
            <a:normAutofit fontScale="90000"/>
          </a:bodyPr>
          <a:lstStyle/>
          <a:p>
            <a:r>
              <a:rPr lang="tr-TR" altLang="tr-TR" b="1" dirty="0" err="1">
                <a:solidFill>
                  <a:srgbClr val="C00000"/>
                </a:solidFill>
              </a:rPr>
              <a:t>I</a:t>
            </a:r>
            <a:r>
              <a:rPr lang="tr-TR" altLang="tr-TR" b="1" dirty="0" err="1" smtClean="0">
                <a:solidFill>
                  <a:srgbClr val="C00000"/>
                </a:solidFill>
              </a:rPr>
              <a:t>nvention</a:t>
            </a:r>
            <a:r>
              <a:rPr lang="tr-TR" altLang="tr-TR" b="1" dirty="0" smtClean="0">
                <a:solidFill>
                  <a:srgbClr val="C00000"/>
                </a:solidFill>
              </a:rPr>
              <a:t> de la </a:t>
            </a:r>
            <a:r>
              <a:rPr lang="tr-TR" altLang="tr-TR" b="1" dirty="0" err="1" smtClean="0">
                <a:solidFill>
                  <a:srgbClr val="C00000"/>
                </a:solidFill>
              </a:rPr>
              <a:t>jeunesse</a:t>
            </a:r>
            <a:endParaRPr lang="fr-FR" altLang="tr-TR" b="1" dirty="0" smtClean="0">
              <a:solidFill>
                <a:srgbClr val="C00000"/>
              </a:solidFill>
            </a:endParaRPr>
          </a:p>
        </p:txBody>
      </p:sp>
      <p:sp>
        <p:nvSpPr>
          <p:cNvPr id="5123" name="2 İçerik Yer Tutucusu"/>
          <p:cNvSpPr>
            <a:spLocks noGrp="1"/>
          </p:cNvSpPr>
          <p:nvPr>
            <p:ph idx="1"/>
          </p:nvPr>
        </p:nvSpPr>
        <p:spPr>
          <a:xfrm>
            <a:off x="3935414" y="836615"/>
            <a:ext cx="7575268" cy="4927692"/>
          </a:xfrm>
        </p:spPr>
        <p:txBody>
          <a:bodyPr/>
          <a:lstStyle/>
          <a:p>
            <a:r>
              <a:rPr lang="tr-TR" altLang="tr-TR" sz="3000" dirty="0">
                <a:latin typeface="Times New Roman" panose="02020603050405020304" pitchFamily="18" charset="0"/>
                <a:cs typeface="Times New Roman" panose="02020603050405020304" pitchFamily="18" charset="0"/>
              </a:rPr>
              <a:t>Le </a:t>
            </a:r>
            <a:r>
              <a:rPr lang="tr-TR" altLang="tr-TR" sz="3000" dirty="0" err="1">
                <a:latin typeface="Times New Roman" panose="02020603050405020304" pitchFamily="18" charset="0"/>
                <a:cs typeface="Times New Roman" panose="02020603050405020304" pitchFamily="18" charset="0"/>
              </a:rPr>
              <a:t>XIXe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siècle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c’est</a:t>
            </a:r>
            <a:r>
              <a:rPr lang="tr-TR" altLang="tr-TR" sz="3000" dirty="0">
                <a:latin typeface="Times New Roman" panose="02020603050405020304" pitchFamily="18" charset="0"/>
                <a:cs typeface="Times New Roman" panose="02020603050405020304" pitchFamily="18" charset="0"/>
              </a:rPr>
              <a:t> le moment </a:t>
            </a:r>
            <a:r>
              <a:rPr lang="tr-TR" altLang="tr-TR" sz="3000" dirty="0" err="1">
                <a:latin typeface="Times New Roman" panose="02020603050405020304" pitchFamily="18" charset="0"/>
                <a:cs typeface="Times New Roman" panose="02020603050405020304" pitchFamily="18" charset="0"/>
              </a:rPr>
              <a:t>où</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l’Etat</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cherche</a:t>
            </a:r>
            <a:r>
              <a:rPr lang="tr-TR" altLang="tr-TR" sz="3000" dirty="0">
                <a:latin typeface="Times New Roman" panose="02020603050405020304" pitchFamily="18" charset="0"/>
                <a:cs typeface="Times New Roman" panose="02020603050405020304" pitchFamily="18" charset="0"/>
              </a:rPr>
              <a:t> à </a:t>
            </a:r>
            <a:r>
              <a:rPr lang="tr-TR" altLang="tr-TR" sz="3000" dirty="0" err="1">
                <a:latin typeface="Times New Roman" panose="02020603050405020304" pitchFamily="18" charset="0"/>
                <a:cs typeface="Times New Roman" panose="02020603050405020304" pitchFamily="18" charset="0"/>
              </a:rPr>
              <a:t>d’importer</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une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modèle</a:t>
            </a:r>
            <a:r>
              <a:rPr lang="tr-TR" altLang="tr-TR" sz="3000" dirty="0">
                <a:latin typeface="Times New Roman" panose="02020603050405020304" pitchFamily="18" charset="0"/>
                <a:cs typeface="Times New Roman" panose="02020603050405020304" pitchFamily="18" charset="0"/>
              </a:rPr>
              <a:t> à </a:t>
            </a:r>
            <a:r>
              <a:rPr lang="tr-TR" altLang="tr-TR" sz="3000" dirty="0" err="1">
                <a:latin typeface="Times New Roman" panose="02020603050405020304" pitchFamily="18" charset="0"/>
                <a:cs typeface="Times New Roman" panose="02020603050405020304" pitchFamily="18" charset="0"/>
              </a:rPr>
              <a:t>l’occidentale</a:t>
            </a:r>
            <a:r>
              <a:rPr lang="tr-TR" altLang="tr-TR" sz="3000"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Avec</a:t>
            </a:r>
            <a:r>
              <a:rPr lang="tr-TR" altLang="tr-TR" sz="3000" b="1" dirty="0">
                <a:latin typeface="Times New Roman" panose="02020603050405020304" pitchFamily="18" charset="0"/>
                <a:cs typeface="Times New Roman" panose="02020603050405020304" pitchFamily="18" charset="0"/>
              </a:rPr>
              <a:t> cette </a:t>
            </a:r>
            <a:r>
              <a:rPr lang="tr-TR" altLang="tr-TR" sz="3000" b="1" dirty="0" err="1">
                <a:latin typeface="Times New Roman" panose="02020603050405020304" pitchFamily="18" charset="0"/>
                <a:cs typeface="Times New Roman" panose="02020603050405020304" pitchFamily="18" charset="0"/>
              </a:rPr>
              <a:t>nouvelle</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génération</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éduquée</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selon</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les</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valeurs</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occidentale</a:t>
            </a:r>
            <a:r>
              <a:rPr lang="tr-TR" altLang="tr-TR" sz="3000" b="1" dirty="0">
                <a:latin typeface="Times New Roman" panose="02020603050405020304" pitchFamily="18" charset="0"/>
                <a:cs typeface="Times New Roman" panose="02020603050405020304" pitchFamily="18" charset="0"/>
              </a:rPr>
              <a:t>, la </a:t>
            </a:r>
            <a:r>
              <a:rPr lang="tr-TR" altLang="tr-TR" sz="3000" b="1" dirty="0" err="1">
                <a:latin typeface="Times New Roman" panose="02020603050405020304" pitchFamily="18" charset="0"/>
                <a:cs typeface="Times New Roman" panose="02020603050405020304" pitchFamily="18" charset="0"/>
              </a:rPr>
              <a:t>jeunesse</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devient</a:t>
            </a:r>
            <a:r>
              <a:rPr lang="tr-TR" altLang="tr-TR" sz="3000" b="1" dirty="0">
                <a:latin typeface="Times New Roman" panose="02020603050405020304" pitchFamily="18" charset="0"/>
                <a:cs typeface="Times New Roman" panose="02020603050405020304" pitchFamily="18" charset="0"/>
              </a:rPr>
              <a:t> un </a:t>
            </a:r>
            <a:r>
              <a:rPr lang="tr-TR" altLang="tr-TR" sz="3000" b="1" dirty="0" err="1">
                <a:latin typeface="Times New Roman" panose="02020603050405020304" pitchFamily="18" charset="0"/>
                <a:cs typeface="Times New Roman" panose="02020603050405020304" pitchFamily="18" charset="0"/>
              </a:rPr>
              <a:t>enjeu</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central</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pour</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l’Etat</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jeunesse</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qu’il</a:t>
            </a:r>
            <a:r>
              <a:rPr lang="tr-TR" altLang="tr-TR" sz="3000" b="1" dirty="0">
                <a:latin typeface="Times New Roman" panose="02020603050405020304" pitchFamily="18" charset="0"/>
                <a:cs typeface="Times New Roman" panose="02020603050405020304" pitchFamily="18" charset="0"/>
              </a:rPr>
              <a:t> tente </a:t>
            </a:r>
            <a:r>
              <a:rPr lang="tr-TR" altLang="tr-TR" sz="3000" b="1" dirty="0" err="1">
                <a:latin typeface="Times New Roman" panose="02020603050405020304" pitchFamily="18" charset="0"/>
                <a:cs typeface="Times New Roman" panose="02020603050405020304" pitchFamily="18" charset="0"/>
              </a:rPr>
              <a:t>alors</a:t>
            </a:r>
            <a:r>
              <a:rPr lang="tr-TR" altLang="tr-TR" sz="3000" b="1" dirty="0">
                <a:latin typeface="Times New Roman" panose="02020603050405020304" pitchFamily="18" charset="0"/>
                <a:cs typeface="Times New Roman" panose="02020603050405020304" pitchFamily="18" charset="0"/>
              </a:rPr>
              <a:t> de “</a:t>
            </a:r>
            <a:r>
              <a:rPr lang="tr-TR" altLang="tr-TR" sz="3000" b="1" dirty="0" err="1">
                <a:latin typeface="Times New Roman" panose="02020603050405020304" pitchFamily="18" charset="0"/>
                <a:cs typeface="Times New Roman" panose="02020603050405020304" pitchFamily="18" charset="0"/>
              </a:rPr>
              <a:t>redresser</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mentalement</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aussi</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bien</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que</a:t>
            </a:r>
            <a:r>
              <a:rPr lang="tr-TR" altLang="tr-TR" sz="3000" b="1" dirty="0">
                <a:latin typeface="Times New Roman" panose="02020603050405020304" pitchFamily="18" charset="0"/>
                <a:cs typeface="Times New Roman" panose="02020603050405020304" pitchFamily="18" charset="0"/>
              </a:rPr>
              <a:t> </a:t>
            </a:r>
            <a:r>
              <a:rPr lang="tr-TR" altLang="tr-TR" sz="3000" b="1" dirty="0" err="1">
                <a:latin typeface="Times New Roman" panose="02020603050405020304" pitchFamily="18" charset="0"/>
                <a:cs typeface="Times New Roman" panose="02020603050405020304" pitchFamily="18" charset="0"/>
              </a:rPr>
              <a:t>physiquement</a:t>
            </a:r>
            <a:r>
              <a:rPr lang="tr-TR" altLang="tr-TR" sz="3000" dirty="0" smtClean="0">
                <a:latin typeface="Times New Roman" panose="02020603050405020304" pitchFamily="18" charset="0"/>
                <a:cs typeface="Times New Roman" panose="02020603050405020304" pitchFamily="18" charset="0"/>
              </a:rPr>
              <a:t>.</a:t>
            </a:r>
          </a:p>
          <a:p>
            <a:r>
              <a:rPr lang="tr-TR" altLang="tr-TR" sz="3000" dirty="0" err="1" smtClean="0">
                <a:latin typeface="Times New Roman" panose="02020603050405020304" pitchFamily="18" charset="0"/>
                <a:cs typeface="Times New Roman" panose="02020603050405020304" pitchFamily="18" charset="0"/>
              </a:rPr>
              <a:t>Déjà</a:t>
            </a:r>
            <a:r>
              <a:rPr lang="tr-TR" altLang="tr-TR" sz="3000" dirty="0" smtClean="0">
                <a:latin typeface="Times New Roman" panose="02020603050405020304" pitchFamily="18" charset="0"/>
                <a:cs typeface="Times New Roman" panose="02020603050405020304" pitchFamily="18" charset="0"/>
              </a:rPr>
              <a:t> le sultan Mahmut II (1808-1839) </a:t>
            </a:r>
            <a:r>
              <a:rPr lang="tr-TR" altLang="tr-TR" sz="3000" dirty="0" err="1" smtClean="0">
                <a:latin typeface="Times New Roman" panose="02020603050405020304" pitchFamily="18" charset="0"/>
                <a:cs typeface="Times New Roman" panose="02020603050405020304" pitchFamily="18" charset="0"/>
              </a:rPr>
              <a:t>crée</a:t>
            </a:r>
            <a:r>
              <a:rPr lang="tr-TR" altLang="tr-TR" sz="3000" dirty="0" smtClean="0">
                <a:latin typeface="Times New Roman" panose="02020603050405020304" pitchFamily="18" charset="0"/>
                <a:cs typeface="Times New Roman" panose="02020603050405020304" pitchFamily="18" charset="0"/>
              </a:rPr>
              <a:t>, </a:t>
            </a:r>
            <a:r>
              <a:rPr lang="tr-TR" altLang="tr-TR" sz="3000" dirty="0" err="1" smtClean="0">
                <a:latin typeface="Times New Roman" panose="02020603050405020304" pitchFamily="18" charset="0"/>
                <a:cs typeface="Times New Roman" panose="02020603050405020304" pitchFamily="18" charset="0"/>
              </a:rPr>
              <a:t>les</a:t>
            </a:r>
            <a:r>
              <a:rPr lang="tr-TR" altLang="tr-TR" sz="3000" dirty="0" smtClean="0">
                <a:latin typeface="Times New Roman" panose="02020603050405020304" pitchFamily="18" charset="0"/>
                <a:cs typeface="Times New Roman" panose="02020603050405020304" pitchFamily="18" charset="0"/>
              </a:rPr>
              <a:t> </a:t>
            </a:r>
            <a:r>
              <a:rPr lang="tr-TR" altLang="tr-TR" sz="3000" dirty="0" err="1" smtClean="0">
                <a:latin typeface="Times New Roman" panose="02020603050405020304" pitchFamily="18" charset="0"/>
                <a:cs typeface="Times New Roman" panose="02020603050405020304" pitchFamily="18" charset="0"/>
              </a:rPr>
              <a:t>premières</a:t>
            </a:r>
            <a:r>
              <a:rPr lang="tr-TR" altLang="tr-TR" sz="3000" dirty="0" smtClean="0">
                <a:latin typeface="Times New Roman" panose="02020603050405020304" pitchFamily="18" charset="0"/>
                <a:cs typeface="Times New Roman" panose="02020603050405020304" pitchFamily="18" charset="0"/>
              </a:rPr>
              <a:t> </a:t>
            </a:r>
            <a:r>
              <a:rPr lang="tr-TR" altLang="tr-TR" sz="3000" dirty="0" err="1" smtClean="0">
                <a:latin typeface="Times New Roman" panose="02020603050405020304" pitchFamily="18" charset="0"/>
                <a:cs typeface="Times New Roman" panose="02020603050405020304" pitchFamily="18" charset="0"/>
              </a:rPr>
              <a:t>écoles</a:t>
            </a:r>
            <a:r>
              <a:rPr lang="tr-TR" altLang="tr-TR" sz="3000" dirty="0" smtClean="0">
                <a:latin typeface="Times New Roman" panose="02020603050405020304" pitchFamily="18" charset="0"/>
                <a:cs typeface="Times New Roman" panose="02020603050405020304" pitchFamily="18" charset="0"/>
              </a:rPr>
              <a:t> </a:t>
            </a:r>
            <a:r>
              <a:rPr lang="tr-TR" altLang="tr-TR" sz="3000" dirty="0" err="1" smtClean="0">
                <a:latin typeface="Times New Roman" panose="02020603050405020304" pitchFamily="18" charset="0"/>
                <a:cs typeface="Times New Roman" panose="02020603050405020304" pitchFamily="18" charset="0"/>
              </a:rPr>
              <a:t>séculières</a:t>
            </a:r>
            <a:r>
              <a:rPr lang="tr-TR" altLang="tr-TR" dirty="0" smtClean="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pic>
        <p:nvPicPr>
          <p:cNvPr id="5124" name="Picture 2" descr="http://t0.gstatic.com/images?q=tbn:ANd9GcSTlfpNZx6wROp5jC2iYcgJ7X04YY1BRej1Xdj5tug3N4mQRiX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8" y="836614"/>
            <a:ext cx="3424517" cy="492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99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8557"/>
          </a:xfrm>
        </p:spPr>
        <p:txBody>
          <a:bodyPr>
            <a:normAutofit/>
          </a:bodyPr>
          <a:lstStyle/>
          <a:p>
            <a:pPr algn="ctr"/>
            <a:r>
              <a:rPr lang="tr-TR" sz="3600" b="1" dirty="0" err="1" smtClean="0">
                <a:solidFill>
                  <a:srgbClr val="C00000"/>
                </a:solidFill>
              </a:rPr>
              <a:t>Myhtes</a:t>
            </a:r>
            <a:r>
              <a:rPr lang="tr-TR" sz="3600" b="1" dirty="0" smtClean="0">
                <a:solidFill>
                  <a:srgbClr val="C00000"/>
                </a:solidFill>
              </a:rPr>
              <a:t> de </a:t>
            </a:r>
            <a:r>
              <a:rPr lang="tr-TR" sz="3600" b="1" dirty="0" err="1" smtClean="0">
                <a:solidFill>
                  <a:srgbClr val="C00000"/>
                </a:solidFill>
              </a:rPr>
              <a:t>jeunesse</a:t>
            </a:r>
            <a:endParaRPr lang="fr-FR" sz="3600" b="1" dirty="0">
              <a:solidFill>
                <a:srgbClr val="C00000"/>
              </a:solidFill>
            </a:endParaRPr>
          </a:p>
        </p:txBody>
      </p:sp>
      <p:sp>
        <p:nvSpPr>
          <p:cNvPr id="3" name="İçerik Yer Tutucusu 2"/>
          <p:cNvSpPr>
            <a:spLocks noGrp="1"/>
          </p:cNvSpPr>
          <p:nvPr>
            <p:ph idx="1"/>
          </p:nvPr>
        </p:nvSpPr>
        <p:spPr>
          <a:xfrm>
            <a:off x="838200" y="1492624"/>
            <a:ext cx="10515600" cy="4684339"/>
          </a:xfrm>
        </p:spPr>
        <p:txBody>
          <a:bodyPr>
            <a:normAutofit fontScale="92500" lnSpcReduction="10000"/>
          </a:bodyPr>
          <a:lstStyle/>
          <a:p>
            <a:r>
              <a:rPr lang="tr-TR" dirty="0"/>
              <a:t>D</a:t>
            </a:r>
            <a:r>
              <a:rPr lang="fr-FR" dirty="0" err="1" smtClean="0"/>
              <a:t>epuis</a:t>
            </a:r>
            <a:r>
              <a:rPr lang="fr-FR" dirty="0" smtClean="0"/>
              <a:t> </a:t>
            </a:r>
            <a:r>
              <a:rPr lang="fr-FR" dirty="0"/>
              <a:t>le 19e siècle, il existe un “mythe de la jeunesse” dans la culture politique turque qui définit la jeunesse par défaut en tant que catégorie politique et lui donne une mission « politique » « modernisatrice ». </a:t>
            </a:r>
            <a:endParaRPr lang="tr-TR" dirty="0"/>
          </a:p>
          <a:p>
            <a:r>
              <a:rPr lang="fr-FR" dirty="0"/>
              <a:t>*Le mythe de la jeunesse a émergé au 19e siècle où la </a:t>
            </a:r>
            <a:r>
              <a:rPr lang="fr-FR" dirty="0" smtClean="0"/>
              <a:t>Sublime-Porte</a:t>
            </a:r>
            <a:r>
              <a:rPr lang="tr-TR" dirty="0" smtClean="0"/>
              <a:t> (</a:t>
            </a:r>
            <a:r>
              <a:rPr lang="tr-TR" dirty="0" err="1" smtClean="0"/>
              <a:t>Etat</a:t>
            </a:r>
            <a:r>
              <a:rPr lang="tr-TR" dirty="0" smtClean="0"/>
              <a:t> </a:t>
            </a:r>
            <a:r>
              <a:rPr lang="tr-TR" dirty="0" err="1" smtClean="0"/>
              <a:t>Ottman</a:t>
            </a:r>
            <a:r>
              <a:rPr lang="tr-TR" dirty="0"/>
              <a:t>)</a:t>
            </a:r>
            <a:r>
              <a:rPr lang="fr-FR" dirty="0" smtClean="0"/>
              <a:t> </a:t>
            </a:r>
            <a:r>
              <a:rPr lang="fr-FR" dirty="0"/>
              <a:t>avait alors entamé une vague de mouvements de modernisation afin d’empêcher le déclin de l’Empire ottoman.</a:t>
            </a:r>
            <a:endParaRPr lang="tr-TR" dirty="0"/>
          </a:p>
          <a:p>
            <a:r>
              <a:rPr lang="tr-TR" dirty="0"/>
              <a:t>*</a:t>
            </a:r>
            <a:r>
              <a:rPr lang="fr-FR" dirty="0"/>
              <a:t>Ainsi l’Etat a inventé une nouvelle catégorie, la jeunesse, qu’il s’est employé à façonner aussi bien mentalement que physiquement. </a:t>
            </a:r>
            <a:endParaRPr lang="tr-TR" dirty="0"/>
          </a:p>
          <a:p>
            <a:r>
              <a:rPr lang="fr-FR" dirty="0"/>
              <a:t>*La République fondée en 1923 a continué ce mythe de la jeunesse. </a:t>
            </a:r>
            <a:endParaRPr lang="tr-TR" dirty="0"/>
          </a:p>
          <a:p>
            <a:r>
              <a:rPr lang="tr-TR" dirty="0"/>
              <a:t>*</a:t>
            </a:r>
            <a:r>
              <a:rPr lang="fr-FR" dirty="0"/>
              <a:t>Pour la République, créée après l’Empire, à la suite d’une guerre d’indépendance, la jeunesse est devenue un symbole de “nouveauté”, de “dynamisme” et de “progrès” </a:t>
            </a:r>
            <a:r>
              <a:rPr lang="tr-TR" dirty="0"/>
              <a:t>.</a:t>
            </a:r>
          </a:p>
          <a:p>
            <a:endParaRPr lang="fr-FR" dirty="0"/>
          </a:p>
        </p:txBody>
      </p:sp>
    </p:spTree>
    <p:extLst>
      <p:ext uri="{BB962C8B-B14F-4D97-AF65-F5344CB8AC3E}">
        <p14:creationId xmlns:p14="http://schemas.microsoft.com/office/powerpoint/2010/main" val="1375220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981200" y="1"/>
            <a:ext cx="8229600" cy="981075"/>
          </a:xfrm>
        </p:spPr>
        <p:txBody>
          <a:bodyPr/>
          <a:lstStyle/>
          <a:p>
            <a:r>
              <a:rPr lang="tr-TR" altLang="tr-TR" sz="3200" b="1" dirty="0" err="1">
                <a:solidFill>
                  <a:srgbClr val="C00000"/>
                </a:solidFill>
                <a:latin typeface="Times New Roman" panose="02020603050405020304" pitchFamily="18" charset="0"/>
                <a:cs typeface="Times New Roman" panose="02020603050405020304" pitchFamily="18" charset="0"/>
              </a:rPr>
              <a:t>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écoles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modernes</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7171" name="2 İçerik Yer Tutucusu"/>
          <p:cNvSpPr>
            <a:spLocks noGrp="1"/>
          </p:cNvSpPr>
          <p:nvPr>
            <p:ph idx="1"/>
          </p:nvPr>
        </p:nvSpPr>
        <p:spPr>
          <a:xfrm>
            <a:off x="1102659" y="981075"/>
            <a:ext cx="10300447" cy="4707031"/>
          </a:xfrm>
        </p:spPr>
        <p:txBody>
          <a:bodyPr/>
          <a:lstStyle/>
          <a:p>
            <a:r>
              <a:rPr lang="tr-TR" altLang="tr-TR" dirty="0">
                <a:latin typeface="Times New Roman" panose="02020603050405020304" pitchFamily="18" charset="0"/>
                <a:cs typeface="Times New Roman" panose="02020603050405020304" pitchFamily="18" charset="0"/>
              </a:rPr>
              <a:t>Un </a:t>
            </a:r>
            <a:r>
              <a:rPr lang="tr-TR" altLang="tr-TR" dirty="0" err="1">
                <a:latin typeface="Times New Roman" panose="02020603050405020304" pitchFamily="18" charset="0"/>
                <a:cs typeface="Times New Roman" panose="02020603050405020304" pitchFamily="18" charset="0"/>
              </a:rPr>
              <a:t>nouveau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degré</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l’éducation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ajouté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celui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lycées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appelle</a:t>
            </a:r>
            <a:r>
              <a:rPr lang="tr-TR" altLang="tr-TR"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mekteb</a:t>
            </a:r>
            <a:r>
              <a:rPr lang="tr-TR" altLang="tr-TR" i="1" dirty="0">
                <a:latin typeface="Times New Roman" panose="02020603050405020304" pitchFamily="18" charset="0"/>
                <a:cs typeface="Times New Roman" panose="02020603050405020304" pitchFamily="18" charset="0"/>
              </a:rPr>
              <a:t>-i sultani </a:t>
            </a:r>
            <a:r>
              <a:rPr lang="tr-TR" altLang="tr-TR" dirty="0">
                <a:latin typeface="Times New Roman" panose="02020603050405020304" pitchFamily="18" charset="0"/>
                <a:cs typeface="Times New Roman" panose="02020603050405020304" pitchFamily="18" charset="0"/>
              </a:rPr>
              <a:t>(</a:t>
            </a:r>
            <a:r>
              <a:rPr lang="tr-TR" altLang="tr-TR" dirty="0" err="1">
                <a:latin typeface="Times New Roman" panose="02020603050405020304" pitchFamily="18" charset="0"/>
                <a:cs typeface="Times New Roman" panose="02020603050405020304" pitchFamily="18" charset="0"/>
              </a:rPr>
              <a:t>école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sultan), le </a:t>
            </a:r>
            <a:r>
              <a:rPr lang="tr-TR" altLang="tr-TR" dirty="0" err="1">
                <a:latin typeface="Times New Roman" panose="02020603050405020304" pitchFamily="18" charset="0"/>
                <a:cs typeface="Times New Roman" panose="02020603050405020304" pitchFamily="18" charset="0"/>
              </a:rPr>
              <a:t>premier</a:t>
            </a:r>
            <a:r>
              <a:rPr lang="tr-TR" altLang="tr-TR" dirty="0">
                <a:latin typeface="Times New Roman" panose="02020603050405020304" pitchFamily="18" charset="0"/>
                <a:cs typeface="Times New Roman" panose="02020603050405020304" pitchFamily="18" charset="0"/>
              </a:rPr>
              <a:t> et le </a:t>
            </a:r>
            <a:r>
              <a:rPr lang="tr-TR" altLang="tr-TR" dirty="0" err="1">
                <a:latin typeface="Times New Roman" panose="02020603050405020304" pitchFamily="18" charset="0"/>
                <a:cs typeface="Times New Roman" panose="02020603050405020304" pitchFamily="18" charset="0"/>
              </a:rPr>
              <a:t>plus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célèbre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étant</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lycée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impériale</a:t>
            </a:r>
            <a:r>
              <a:rPr lang="tr-TR" altLang="tr-TR" dirty="0">
                <a:latin typeface="Times New Roman" panose="02020603050405020304" pitchFamily="18" charset="0"/>
                <a:cs typeface="Times New Roman" panose="02020603050405020304" pitchFamily="18" charset="0"/>
              </a:rPr>
              <a:t> de Galatasaray </a:t>
            </a:r>
            <a:r>
              <a:rPr lang="tr-TR" altLang="tr-TR" dirty="0" err="1">
                <a:latin typeface="Times New Roman" panose="02020603050405020304" pitchFamily="18" charset="0"/>
                <a:cs typeface="Times New Roman" panose="02020603050405020304" pitchFamily="18" charset="0"/>
              </a:rPr>
              <a:t>fondé</a:t>
            </a:r>
            <a:r>
              <a:rPr lang="tr-TR" altLang="tr-TR" dirty="0">
                <a:latin typeface="Times New Roman" panose="02020603050405020304" pitchFamily="18" charset="0"/>
                <a:cs typeface="Times New Roman" panose="02020603050405020304" pitchFamily="18" charset="0"/>
              </a:rPr>
              <a:t> en 1868.</a:t>
            </a:r>
          </a:p>
          <a:p>
            <a:r>
              <a:rPr lang="tr-TR" altLang="tr-TR" dirty="0" err="1">
                <a:latin typeface="Times New Roman" panose="02020603050405020304" pitchFamily="18" charset="0"/>
                <a:cs typeface="Times New Roman" panose="02020603050405020304" pitchFamily="18" charset="0"/>
              </a:rPr>
              <a:t>L’école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d’administration</a:t>
            </a:r>
            <a:r>
              <a:rPr lang="tr-TR" altLang="tr-TR" dirty="0">
                <a:latin typeface="Times New Roman" panose="02020603050405020304" pitchFamily="18" charset="0"/>
                <a:cs typeface="Times New Roman" panose="02020603050405020304" pitchFamily="18" charset="0"/>
              </a:rPr>
              <a:t> (1859)</a:t>
            </a:r>
          </a:p>
          <a:p>
            <a:r>
              <a:rPr lang="tr-TR" altLang="tr-TR" dirty="0" err="1">
                <a:latin typeface="Times New Roman" panose="02020603050405020304" pitchFamily="18" charset="0"/>
                <a:cs typeface="Times New Roman" panose="02020603050405020304" pitchFamily="18" charset="0"/>
              </a:rPr>
              <a:t>L’école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médecine</a:t>
            </a:r>
            <a:r>
              <a:rPr lang="tr-TR" altLang="tr-TR" dirty="0">
                <a:latin typeface="Times New Roman" panose="02020603050405020304" pitchFamily="18" charset="0"/>
                <a:cs typeface="Times New Roman" panose="02020603050405020304" pitchFamily="18" charset="0"/>
              </a:rPr>
              <a:t> (1866)</a:t>
            </a:r>
          </a:p>
          <a:p>
            <a:r>
              <a:rPr lang="tr-TR" altLang="tr-TR" dirty="0" err="1">
                <a:latin typeface="Times New Roman" panose="02020603050405020304" pitchFamily="18" charset="0"/>
                <a:cs typeface="Times New Roman" panose="02020603050405020304" pitchFamily="18" charset="0"/>
              </a:rPr>
              <a:t>L’Ecole</a:t>
            </a:r>
            <a:r>
              <a:rPr lang="tr-TR" altLang="tr-TR" dirty="0">
                <a:latin typeface="Times New Roman" panose="02020603050405020304" pitchFamily="18" charset="0"/>
                <a:cs typeface="Times New Roman" panose="02020603050405020304" pitchFamily="18" charset="0"/>
              </a:rPr>
              <a:t> normale </a:t>
            </a:r>
            <a:r>
              <a:rPr lang="tr-TR" altLang="tr-TR" dirty="0" err="1">
                <a:latin typeface="Times New Roman" panose="02020603050405020304" pitchFamily="18" charset="0"/>
                <a:cs typeface="Times New Roman" panose="02020603050405020304" pitchFamily="18" charset="0"/>
              </a:rPr>
              <a:t>féminine</a:t>
            </a:r>
            <a:r>
              <a:rPr lang="tr-TR" altLang="tr-TR" dirty="0">
                <a:latin typeface="Times New Roman" panose="02020603050405020304" pitchFamily="18" charset="0"/>
                <a:cs typeface="Times New Roman" panose="02020603050405020304" pitchFamily="18" charset="0"/>
              </a:rPr>
              <a:t> (1870) </a:t>
            </a:r>
          </a:p>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première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unversité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n’a</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vu</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jour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qu’en</a:t>
            </a:r>
            <a:r>
              <a:rPr lang="tr-TR" altLang="tr-TR" dirty="0">
                <a:latin typeface="Times New Roman" panose="02020603050405020304" pitchFamily="18" charset="0"/>
                <a:cs typeface="Times New Roman" panose="02020603050405020304" pitchFamily="18" charset="0"/>
              </a:rPr>
              <a:t> 1900 </a:t>
            </a:r>
            <a:r>
              <a:rPr lang="tr-TR" altLang="tr-TR" dirty="0" err="1">
                <a:latin typeface="Times New Roman" panose="02020603050405020304" pitchFamily="18" charset="0"/>
                <a:cs typeface="Times New Roman" panose="02020603050405020304" pitchFamily="18" charset="0"/>
              </a:rPr>
              <a:t>sous</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régime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d’Abdülhamit</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5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935413" y="620714"/>
            <a:ext cx="3744912" cy="287337"/>
          </a:xfrm>
        </p:spPr>
        <p:txBody>
          <a:bodyPr>
            <a:normAutofit fontScale="90000"/>
          </a:bodyPr>
          <a:lstStyle/>
          <a:p>
            <a:endParaRPr lang="fr-FR" altLang="tr-TR" smtClean="0"/>
          </a:p>
        </p:txBody>
      </p:sp>
      <p:sp>
        <p:nvSpPr>
          <p:cNvPr id="8195" name="2 İçerik Yer Tutucusu"/>
          <p:cNvSpPr>
            <a:spLocks noGrp="1"/>
          </p:cNvSpPr>
          <p:nvPr>
            <p:ph idx="1"/>
          </p:nvPr>
        </p:nvSpPr>
        <p:spPr>
          <a:xfrm>
            <a:off x="3216275" y="1600200"/>
            <a:ext cx="3455988" cy="3124200"/>
          </a:xfrm>
        </p:spPr>
        <p:txBody>
          <a:bodyPr/>
          <a:lstStyle/>
          <a:p>
            <a:endParaRPr lang="fr-FR" altLang="tr-TR" smtClean="0"/>
          </a:p>
        </p:txBody>
      </p:sp>
      <p:pic>
        <p:nvPicPr>
          <p:cNvPr id="8196" name="Picture 5" descr="http://galeri.uludagsozluk.com/43/dar%C3%BClf%C3%BCnun_120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60351"/>
            <a:ext cx="714375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79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456328" y="365125"/>
            <a:ext cx="8897471" cy="1325563"/>
          </a:xfrm>
        </p:spPr>
        <p:txBody>
          <a:bodyPr/>
          <a:lstStyle/>
          <a:p>
            <a:pPr eaLnBrk="1" hangingPunct="1"/>
            <a:endParaRPr lang="fr-FR" altLang="tr-TR" dirty="0" smtClean="0"/>
          </a:p>
        </p:txBody>
      </p:sp>
      <p:sp>
        <p:nvSpPr>
          <p:cNvPr id="9219" name="2 İçerik Yer Tutucusu"/>
          <p:cNvSpPr>
            <a:spLocks noGrp="1"/>
          </p:cNvSpPr>
          <p:nvPr>
            <p:ph idx="1"/>
          </p:nvPr>
        </p:nvSpPr>
        <p:spPr>
          <a:xfrm>
            <a:off x="2617694" y="1825625"/>
            <a:ext cx="8736106" cy="4351338"/>
          </a:xfrm>
        </p:spPr>
        <p:txBody>
          <a:bodyPr/>
          <a:lstStyle/>
          <a:p>
            <a:pPr eaLnBrk="1" hangingPunct="1"/>
            <a:endParaRPr lang="fr-FR" altLang="tr-TR" dirty="0" smtClean="0"/>
          </a:p>
        </p:txBody>
      </p:sp>
      <p:pic>
        <p:nvPicPr>
          <p:cNvPr id="9220" name="Picture 2" descr="http://www.bursadakultur.org/images/ipekcili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8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8612" y="1"/>
            <a:ext cx="12093388" cy="836613"/>
          </a:xfrm>
        </p:spPr>
        <p:txBody>
          <a:bodyPr/>
          <a:lstStyle/>
          <a:p>
            <a:pPr algn="ctr"/>
            <a:r>
              <a:rPr lang="tr-TR" altLang="tr-TR" b="1" dirty="0" err="1" smtClean="0">
                <a:solidFill>
                  <a:srgbClr val="C00000"/>
                </a:solidFill>
              </a:rPr>
              <a:t>Jeunes</a:t>
            </a:r>
            <a:r>
              <a:rPr lang="tr-TR" altLang="tr-TR" b="1" dirty="0" smtClean="0">
                <a:solidFill>
                  <a:srgbClr val="C00000"/>
                </a:solidFill>
              </a:rPr>
              <a:t> </a:t>
            </a:r>
            <a:r>
              <a:rPr lang="tr-TR" altLang="tr-TR" b="1" dirty="0" err="1" smtClean="0">
                <a:solidFill>
                  <a:srgbClr val="C00000"/>
                </a:solidFill>
              </a:rPr>
              <a:t>turcs</a:t>
            </a:r>
            <a:r>
              <a:rPr lang="tr-TR" altLang="tr-TR" b="1" dirty="0" smtClean="0">
                <a:solidFill>
                  <a:srgbClr val="C00000"/>
                </a:solidFill>
              </a:rPr>
              <a:t> (</a:t>
            </a:r>
            <a:r>
              <a:rPr lang="tr-TR" altLang="tr-TR" b="1" dirty="0" err="1" smtClean="0">
                <a:solidFill>
                  <a:srgbClr val="C00000"/>
                </a:solidFill>
              </a:rPr>
              <a:t>Jöntürk</a:t>
            </a:r>
            <a:r>
              <a:rPr lang="tr-TR" altLang="tr-TR" b="1" dirty="0" smtClean="0">
                <a:solidFill>
                  <a:srgbClr val="C00000"/>
                </a:solidFill>
              </a:rPr>
              <a:t>)</a:t>
            </a:r>
            <a:endParaRPr lang="fr-FR" altLang="tr-TR" b="1" dirty="0" smtClean="0">
              <a:solidFill>
                <a:srgbClr val="C00000"/>
              </a:solidFill>
            </a:endParaRPr>
          </a:p>
        </p:txBody>
      </p:sp>
      <p:sp>
        <p:nvSpPr>
          <p:cNvPr id="10243" name="2 İçerik Yer Tutucusu"/>
          <p:cNvSpPr>
            <a:spLocks noGrp="1"/>
          </p:cNvSpPr>
          <p:nvPr>
            <p:ph idx="1"/>
          </p:nvPr>
        </p:nvSpPr>
        <p:spPr>
          <a:xfrm>
            <a:off x="797859" y="3716338"/>
            <a:ext cx="10712823" cy="2736850"/>
          </a:xfrm>
        </p:spPr>
        <p:txBody>
          <a:bodyPr>
            <a:normAutofit/>
          </a:bodyPr>
          <a:lstStyle/>
          <a:p>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mouvements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modernisation</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système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scolaire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conséquence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créer</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nouveau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types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acteurs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principaux</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vague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modernisation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Turcs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Jöntürkler</a:t>
            </a:r>
            <a:r>
              <a:rPr lang="tr-TR" altLang="tr-TR" sz="2400" dirty="0">
                <a:latin typeface="Times New Roman" panose="02020603050405020304" pitchFamily="18" charset="0"/>
                <a:cs typeface="Times New Roman" panose="02020603050405020304" pitchFamily="18" charset="0"/>
              </a:rPr>
              <a:t>).</a:t>
            </a:r>
          </a:p>
          <a:p>
            <a:r>
              <a:rPr lang="tr-TR" altLang="tr-TR" sz="2400" dirty="0" err="1">
                <a:latin typeface="Times New Roman" panose="02020603050405020304" pitchFamily="18" charset="0"/>
                <a:cs typeface="Times New Roman" panose="02020603050405020304" pitchFamily="18" charset="0"/>
              </a:rPr>
              <a:t>Avec</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l’émergence</a:t>
            </a:r>
            <a:r>
              <a:rPr lang="tr-TR" altLang="tr-TR" sz="2400" dirty="0">
                <a:latin typeface="Times New Roman" panose="02020603050405020304" pitchFamily="18" charset="0"/>
                <a:cs typeface="Times New Roman" panose="02020603050405020304" pitchFamily="18" charset="0"/>
              </a:rPr>
              <a:t> de cette </a:t>
            </a:r>
            <a:r>
              <a:rPr lang="tr-TR" altLang="tr-TR" sz="2400" dirty="0" err="1">
                <a:latin typeface="Times New Roman" panose="02020603050405020304" pitchFamily="18" charset="0"/>
                <a:cs typeface="Times New Roman" panose="02020603050405020304" pitchFamily="18" charset="0"/>
              </a:rPr>
              <a:t>génération</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Turcs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notions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génération</a:t>
            </a:r>
            <a:r>
              <a:rPr lang="tr-TR" altLang="tr-TR" sz="2400" dirty="0">
                <a:latin typeface="Times New Roman" panose="02020603050405020304" pitchFamily="18" charset="0"/>
                <a:cs typeface="Times New Roman" panose="02020603050405020304" pitchFamily="18" charset="0"/>
              </a:rPr>
              <a:t>” et de “</a:t>
            </a:r>
            <a:r>
              <a:rPr lang="tr-TR" altLang="tr-TR" sz="2400" dirty="0" err="1">
                <a:latin typeface="Times New Roman" panose="02020603050405020304" pitchFamily="18" charset="0"/>
                <a:cs typeface="Times New Roman" panose="02020603050405020304" pitchFamily="18" charset="0"/>
              </a:rPr>
              <a:t>jeune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commencé</a:t>
            </a:r>
            <a:r>
              <a:rPr lang="tr-TR" altLang="tr-TR" sz="2400" dirty="0">
                <a:latin typeface="Times New Roman" panose="02020603050405020304" pitchFamily="18" charset="0"/>
                <a:cs typeface="Times New Roman" panose="02020603050405020304" pitchFamily="18" charset="0"/>
              </a:rPr>
              <a:t> à </a:t>
            </a:r>
            <a:r>
              <a:rPr lang="tr-TR" altLang="tr-TR" sz="2400" dirty="0" err="1">
                <a:latin typeface="Times New Roman" panose="02020603050405020304" pitchFamily="18" charset="0"/>
                <a:cs typeface="Times New Roman" panose="02020603050405020304" pitchFamily="18" charset="0"/>
              </a:rPr>
              <a:t>etre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utilisées</a:t>
            </a:r>
            <a:r>
              <a:rPr lang="tr-TR" altLang="tr-TR" sz="2400" dirty="0">
                <a:latin typeface="Times New Roman" panose="02020603050405020304" pitchFamily="18" charset="0"/>
                <a:cs typeface="Times New Roman" panose="02020603050405020304" pitchFamily="18" charset="0"/>
              </a:rPr>
              <a:t> et </a:t>
            </a:r>
            <a:r>
              <a:rPr lang="tr-TR" altLang="tr-TR" sz="2400" dirty="0" err="1">
                <a:latin typeface="Times New Roman" panose="02020603050405020304" pitchFamily="18" charset="0"/>
                <a:cs typeface="Times New Roman" panose="02020603050405020304" pitchFamily="18" charset="0"/>
              </a:rPr>
              <a:t>sont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apparues</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noms</a:t>
            </a:r>
            <a:r>
              <a:rPr lang="tr-TR" altLang="tr-TR" sz="2400" dirty="0">
                <a:latin typeface="Times New Roman" panose="02020603050405020304" pitchFamily="18" charset="0"/>
                <a:cs typeface="Times New Roman" panose="02020603050405020304" pitchFamily="18" charset="0"/>
              </a:rPr>
              <a:t> de bon </a:t>
            </a:r>
            <a:r>
              <a:rPr lang="tr-TR" altLang="tr-TR" sz="2400" dirty="0" err="1">
                <a:latin typeface="Times New Roman" panose="02020603050405020304" pitchFamily="18" charset="0"/>
                <a:cs typeface="Times New Roman" panose="02020603050405020304" pitchFamily="18" charset="0"/>
              </a:rPr>
              <a:t>nombre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d’associations</a:t>
            </a:r>
            <a:r>
              <a:rPr lang="tr-TR" altLang="tr-TR" sz="2400" dirty="0">
                <a:latin typeface="Times New Roman" panose="02020603050405020304" pitchFamily="18" charset="0"/>
                <a:cs typeface="Times New Roman" panose="02020603050405020304" pitchFamily="18" charset="0"/>
              </a:rPr>
              <a:t> et de romans. </a:t>
            </a:r>
          </a:p>
          <a:p>
            <a:r>
              <a:rPr lang="tr-TR" altLang="tr-TR" sz="2400" dirty="0">
                <a:latin typeface="Times New Roman" panose="02020603050405020304" pitchFamily="18" charset="0"/>
                <a:cs typeface="Times New Roman" panose="02020603050405020304" pitchFamily="18" charset="0"/>
              </a:rPr>
              <a:t>Le but </a:t>
            </a:r>
            <a:r>
              <a:rPr lang="tr-TR" altLang="tr-TR" sz="2400" dirty="0" err="1">
                <a:latin typeface="Times New Roman" panose="02020603050405020304" pitchFamily="18" charset="0"/>
                <a:cs typeface="Times New Roman" panose="02020603050405020304" pitchFamily="18" charset="0"/>
              </a:rPr>
              <a:t>du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mouvement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était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avant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tout</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sauver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l’empire</a:t>
            </a:r>
            <a:r>
              <a:rPr lang="tr-TR" altLang="tr-TR" sz="2400" dirty="0">
                <a:latin typeface="Times New Roman" panose="02020603050405020304" pitchFamily="18" charset="0"/>
                <a:cs typeface="Times New Roman" panose="02020603050405020304" pitchFamily="18" charset="0"/>
              </a:rPr>
              <a:t>. </a:t>
            </a:r>
            <a:endParaRPr lang="fr-FR" altLang="tr-TR" sz="2400" dirty="0">
              <a:latin typeface="Times New Roman" panose="02020603050405020304" pitchFamily="18" charset="0"/>
              <a:cs typeface="Times New Roman" panose="02020603050405020304" pitchFamily="18" charset="0"/>
            </a:endParaRPr>
          </a:p>
        </p:txBody>
      </p:sp>
      <p:pic>
        <p:nvPicPr>
          <p:cNvPr id="10244" name="Picture 2" descr="http://2.bp.blogspot.com/_OwBRezzlTxY/TG-TFgxagFI/AAAAAAAAAA4/esItsB7v_U8/S250/carte+postale_jeunes-tur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981076"/>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877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r>
              <a:rPr lang="tr-TR" altLang="tr-TR" b="1" dirty="0" err="1" smtClean="0">
                <a:solidFill>
                  <a:srgbClr val="C00000"/>
                </a:solidFill>
              </a:rPr>
              <a:t>Éducation</a:t>
            </a:r>
            <a:r>
              <a:rPr lang="tr-TR" altLang="tr-TR" b="1" dirty="0" smtClean="0">
                <a:solidFill>
                  <a:srgbClr val="C00000"/>
                </a:solidFill>
              </a:rPr>
              <a:t> </a:t>
            </a:r>
            <a:r>
              <a:rPr lang="tr-TR" altLang="tr-TR" b="1" dirty="0" err="1" smtClean="0">
                <a:solidFill>
                  <a:srgbClr val="C00000"/>
                </a:solidFill>
              </a:rPr>
              <a:t>physique</a:t>
            </a:r>
            <a:endParaRPr lang="fr-FR" altLang="tr-TR" b="1" dirty="0" smtClean="0">
              <a:solidFill>
                <a:srgbClr val="C00000"/>
              </a:solidFill>
            </a:endParaRPr>
          </a:p>
        </p:txBody>
      </p:sp>
      <p:sp>
        <p:nvSpPr>
          <p:cNvPr id="14339" name="2 İçerik Yer Tutucusu"/>
          <p:cNvSpPr>
            <a:spLocks noGrp="1"/>
          </p:cNvSpPr>
          <p:nvPr>
            <p:ph idx="1"/>
          </p:nvPr>
        </p:nvSpPr>
        <p:spPr/>
        <p:txBody>
          <a:bodyPr>
            <a:normAutofit/>
          </a:bodyPr>
          <a:lstStyle/>
          <a:p>
            <a:r>
              <a:rPr lang="tr-TR" altLang="tr-TR" sz="2400" dirty="0">
                <a:latin typeface="Times New Roman" panose="02020603050405020304" pitchFamily="18" charset="0"/>
                <a:cs typeface="Times New Roman" panose="02020603050405020304" pitchFamily="18" charset="0"/>
              </a:rPr>
              <a:t>A </a:t>
            </a:r>
            <a:r>
              <a:rPr lang="tr-TR" altLang="tr-TR" sz="2400" dirty="0" err="1">
                <a:latin typeface="Times New Roman" panose="02020603050405020304" pitchFamily="18" charset="0"/>
                <a:cs typeface="Times New Roman" panose="02020603050405020304" pitchFamily="18" charset="0"/>
              </a:rPr>
              <a:t>partir</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seconde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moitié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XIXe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siècle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l’exercice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physique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devient</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moyens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mobilisation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populations</a:t>
            </a:r>
            <a:r>
              <a:rPr lang="tr-TR" altLang="tr-TR" sz="2400" dirty="0">
                <a:latin typeface="Times New Roman" panose="02020603050405020304" pitchFamily="18" charset="0"/>
                <a:cs typeface="Times New Roman" panose="02020603050405020304" pitchFamily="18" charset="0"/>
              </a:rPr>
              <a:t> en </a:t>
            </a:r>
            <a:r>
              <a:rPr lang="tr-TR" altLang="tr-TR" sz="2400" dirty="0" err="1">
                <a:latin typeface="Times New Roman" panose="02020603050405020304" pitchFamily="18" charset="0"/>
                <a:cs typeface="Times New Roman" panose="02020603050405020304" pitchFamily="18" charset="0"/>
              </a:rPr>
              <a:t>Occident</a:t>
            </a:r>
            <a:r>
              <a:rPr lang="tr-TR" altLang="tr-TR" sz="2400" dirty="0">
                <a:latin typeface="Times New Roman" panose="02020603050405020304" pitchFamily="18" charset="0"/>
                <a:cs typeface="Times New Roman" panose="02020603050405020304" pitchFamily="18" charset="0"/>
              </a:rPr>
              <a:t>. </a:t>
            </a:r>
          </a:p>
          <a:p>
            <a:r>
              <a:rPr lang="tr-TR" altLang="tr-TR" sz="2400" dirty="0" err="1">
                <a:latin typeface="Times New Roman" panose="02020603050405020304" pitchFamily="18" charset="0"/>
                <a:cs typeface="Times New Roman" panose="02020603050405020304" pitchFamily="18" charset="0"/>
              </a:rPr>
              <a:t>L’Empire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ottoman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l’homme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malade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l’Europe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observant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toutes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transformations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ayant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trait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aux</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exercices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physiques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crée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associations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paramilitaires</a:t>
            </a:r>
            <a:r>
              <a:rPr lang="tr-TR" altLang="tr-TR" sz="2400" dirty="0">
                <a:latin typeface="Times New Roman" panose="02020603050405020304" pitchFamily="18" charset="0"/>
                <a:cs typeface="Times New Roman" panose="02020603050405020304" pitchFamily="18" charset="0"/>
              </a:rPr>
              <a:t> (Türk Gücü Cemiyeti) en 1913. </a:t>
            </a:r>
          </a:p>
          <a:p>
            <a:r>
              <a:rPr lang="tr-TR" altLang="tr-TR" sz="2400" dirty="0" smtClean="0">
                <a:latin typeface="Times New Roman" panose="02020603050405020304" pitchFamily="18" charset="0"/>
                <a:cs typeface="Times New Roman" panose="02020603050405020304" pitchFamily="18" charset="0"/>
              </a:rPr>
              <a:t>En </a:t>
            </a:r>
            <a:r>
              <a:rPr lang="tr-TR" altLang="tr-TR" sz="2400" dirty="0">
                <a:latin typeface="Times New Roman" panose="02020603050405020304" pitchFamily="18" charset="0"/>
                <a:cs typeface="Times New Roman" panose="02020603050405020304" pitchFamily="18" charset="0"/>
              </a:rPr>
              <a:t>1916 </a:t>
            </a:r>
            <a:r>
              <a:rPr lang="tr-TR" altLang="tr-TR" sz="2400" dirty="0" err="1">
                <a:latin typeface="Times New Roman" panose="02020603050405020304" pitchFamily="18" charset="0"/>
                <a:cs typeface="Times New Roman" panose="02020603050405020304" pitchFamily="18" charset="0"/>
              </a:rPr>
              <a:t>pour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tous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garçons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dès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l’age</a:t>
            </a:r>
            <a:r>
              <a:rPr lang="tr-TR" altLang="tr-TR" sz="2400" dirty="0">
                <a:latin typeface="Times New Roman" panose="02020603050405020304" pitchFamily="18" charset="0"/>
                <a:cs typeface="Times New Roman" panose="02020603050405020304" pitchFamily="18" charset="0"/>
              </a:rPr>
              <a:t> de 12 </a:t>
            </a:r>
            <a:r>
              <a:rPr lang="tr-TR" altLang="tr-TR" sz="2400" dirty="0" err="1">
                <a:latin typeface="Times New Roman" panose="02020603050405020304" pitchFamily="18" charset="0"/>
                <a:cs typeface="Times New Roman" panose="02020603050405020304" pitchFamily="18" charset="0"/>
              </a:rPr>
              <a:t>ans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éducation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militaire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obligatoire</a:t>
            </a:r>
            <a:r>
              <a:rPr lang="tr-TR" altLang="tr-TR" sz="2400" dirty="0">
                <a:latin typeface="Times New Roman" panose="02020603050405020304" pitchFamily="18" charset="0"/>
                <a:cs typeface="Times New Roman" panose="02020603050405020304" pitchFamily="18" charset="0"/>
              </a:rPr>
              <a:t>. </a:t>
            </a:r>
          </a:p>
          <a:p>
            <a:r>
              <a:rPr lang="tr-TR" altLang="tr-TR" sz="2400" b="1" dirty="0">
                <a:latin typeface="Times New Roman" panose="02020603050405020304" pitchFamily="18" charset="0"/>
                <a:cs typeface="Times New Roman" panose="02020603050405020304" pitchFamily="18" charset="0"/>
              </a:rPr>
              <a:t>Dans le </a:t>
            </a:r>
            <a:r>
              <a:rPr lang="tr-TR" altLang="tr-TR" sz="2400" b="1" dirty="0" err="1">
                <a:latin typeface="Times New Roman" panose="02020603050405020304" pitchFamily="18" charset="0"/>
                <a:cs typeface="Times New Roman" panose="02020603050405020304" pitchFamily="18" charset="0"/>
              </a:rPr>
              <a:t>premier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numéro</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du</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revue</a:t>
            </a:r>
            <a:r>
              <a:rPr lang="tr-TR" altLang="tr-TR" sz="2400" b="1" dirty="0">
                <a:latin typeface="Times New Roman" panose="02020603050405020304" pitchFamily="18" charset="0"/>
                <a:cs typeface="Times New Roman" panose="02020603050405020304" pitchFamily="18" charset="0"/>
              </a:rPr>
              <a:t> </a:t>
            </a:r>
            <a:r>
              <a:rPr lang="tr-TR" altLang="tr-TR" sz="2400" b="1" i="1" dirty="0">
                <a:latin typeface="Times New Roman" panose="02020603050405020304" pitchFamily="18" charset="0"/>
                <a:cs typeface="Times New Roman" panose="02020603050405020304" pitchFamily="18" charset="0"/>
              </a:rPr>
              <a:t>Osmanlı </a:t>
            </a:r>
            <a:r>
              <a:rPr lang="tr-TR" altLang="tr-TR" sz="2400" b="1" i="1" dirty="0">
                <a:latin typeface="Times New Roman" panose="02020603050405020304" pitchFamily="18" charset="0"/>
                <a:cs typeface="Times New Roman" panose="02020603050405020304" pitchFamily="18" charset="0"/>
              </a:rPr>
              <a:t>G</a:t>
            </a:r>
            <a:r>
              <a:rPr lang="tr-TR" altLang="tr-TR" sz="2400" b="1" i="1" dirty="0" smtClean="0">
                <a:latin typeface="Times New Roman" panose="02020603050405020304" pitchFamily="18" charset="0"/>
                <a:cs typeface="Times New Roman" panose="02020603050405020304" pitchFamily="18" charset="0"/>
              </a:rPr>
              <a:t>enç </a:t>
            </a:r>
            <a:r>
              <a:rPr lang="tr-TR" altLang="tr-TR" sz="2400" b="1" i="1" dirty="0">
                <a:latin typeface="Times New Roman" panose="02020603050405020304" pitchFamily="18" charset="0"/>
                <a:cs typeface="Times New Roman" panose="02020603050405020304" pitchFamily="18" charset="0"/>
              </a:rPr>
              <a:t>D</a:t>
            </a:r>
            <a:r>
              <a:rPr lang="tr-TR" altLang="tr-TR" sz="2400" b="1" i="1" dirty="0" smtClean="0">
                <a:latin typeface="Times New Roman" panose="02020603050405020304" pitchFamily="18" charset="0"/>
                <a:cs typeface="Times New Roman" panose="02020603050405020304" pitchFamily="18" charset="0"/>
              </a:rPr>
              <a:t>ernekleri Mecmuası </a:t>
            </a:r>
            <a:r>
              <a:rPr lang="tr-TR" altLang="tr-TR" sz="2400" b="1" dirty="0" err="1">
                <a:latin typeface="Times New Roman" panose="02020603050405020304" pitchFamily="18" charset="0"/>
                <a:cs typeface="Times New Roman" panose="02020603050405020304" pitchFamily="18" charset="0"/>
              </a:rPr>
              <a:t>Von</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Hoff</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souligne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que</a:t>
            </a:r>
            <a:r>
              <a:rPr lang="tr-TR" altLang="tr-TR" sz="2400" b="1" dirty="0">
                <a:latin typeface="Times New Roman" panose="02020603050405020304" pitchFamily="18" charset="0"/>
                <a:cs typeface="Times New Roman" panose="02020603050405020304" pitchFamily="18" charset="0"/>
              </a:rPr>
              <a:t> dans un </a:t>
            </a:r>
            <a:r>
              <a:rPr lang="tr-TR" altLang="tr-TR" sz="2400" b="1" dirty="0" err="1">
                <a:latin typeface="Times New Roman" panose="02020603050405020304" pitchFamily="18" charset="0"/>
                <a:cs typeface="Times New Roman" panose="02020603050405020304" pitchFamily="18" charset="0"/>
              </a:rPr>
              <a:t>Empire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où</a:t>
            </a:r>
            <a:r>
              <a:rPr lang="tr-TR" altLang="tr-TR" sz="2400" b="1" dirty="0">
                <a:latin typeface="Times New Roman" panose="02020603050405020304" pitchFamily="18" charset="0"/>
                <a:cs typeface="Times New Roman" panose="02020603050405020304" pitchFamily="18" charset="0"/>
              </a:rPr>
              <a:t> 80% </a:t>
            </a:r>
            <a:r>
              <a:rPr lang="tr-TR" altLang="tr-TR" sz="2400" b="1" dirty="0" err="1">
                <a:latin typeface="Times New Roman" panose="02020603050405020304" pitchFamily="18" charset="0"/>
                <a:cs typeface="Times New Roman" panose="02020603050405020304" pitchFamily="18" charset="0"/>
              </a:rPr>
              <a:t>des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garçons</a:t>
            </a:r>
            <a:r>
              <a:rPr lang="tr-TR" altLang="tr-TR" sz="2400" b="1" dirty="0">
                <a:latin typeface="Times New Roman" panose="02020603050405020304" pitchFamily="18" charset="0"/>
                <a:cs typeface="Times New Roman" panose="02020603050405020304" pitchFamily="18" charset="0"/>
              </a:rPr>
              <a:t> ne </a:t>
            </a:r>
            <a:r>
              <a:rPr lang="tr-TR" altLang="tr-TR" sz="2400" b="1" dirty="0" err="1">
                <a:latin typeface="Times New Roman" panose="02020603050405020304" pitchFamily="18" charset="0"/>
                <a:cs typeface="Times New Roman" panose="02020603050405020304" pitchFamily="18" charset="0"/>
              </a:rPr>
              <a:t>sont</a:t>
            </a:r>
            <a:r>
              <a:rPr lang="tr-TR" altLang="tr-TR" sz="2400" b="1" dirty="0">
                <a:latin typeface="Times New Roman" panose="02020603050405020304" pitchFamily="18" charset="0"/>
                <a:cs typeface="Times New Roman" panose="02020603050405020304" pitchFamily="18" charset="0"/>
              </a:rPr>
              <a:t> pas </a:t>
            </a:r>
            <a:r>
              <a:rPr lang="tr-TR" altLang="tr-TR" sz="2400" b="1" dirty="0" err="1">
                <a:latin typeface="Times New Roman" panose="02020603050405020304" pitchFamily="18" charset="0"/>
                <a:cs typeface="Times New Roman" panose="02020603050405020304" pitchFamily="18" charset="0"/>
              </a:rPr>
              <a:t>scolarisés</a:t>
            </a:r>
            <a:r>
              <a:rPr lang="tr-TR" altLang="tr-TR" sz="2400" b="1" dirty="0">
                <a:latin typeface="Times New Roman" panose="02020603050405020304" pitchFamily="18" charset="0"/>
                <a:cs typeface="Times New Roman" panose="02020603050405020304" pitchFamily="18" charset="0"/>
              </a:rPr>
              <a:t>, le role de </a:t>
            </a:r>
            <a:r>
              <a:rPr lang="tr-TR" altLang="tr-TR" sz="2400" b="1" dirty="0" err="1">
                <a:latin typeface="Times New Roman" panose="02020603050405020304" pitchFamily="18" charset="0"/>
                <a:cs typeface="Times New Roman" panose="02020603050405020304" pitchFamily="18" charset="0"/>
              </a:rPr>
              <a:t>leur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association</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est</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déterminant</a:t>
            </a:r>
            <a:r>
              <a:rPr lang="tr-TR" altLang="tr-TR" sz="2400" b="1" dirty="0">
                <a:latin typeface="Times New Roman" panose="02020603050405020304" pitchFamily="18" charset="0"/>
                <a:cs typeface="Times New Roman" panose="02020603050405020304" pitchFamily="18" charset="0"/>
              </a:rPr>
              <a:t>. </a:t>
            </a:r>
            <a:endParaRPr lang="fr-FR" alt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40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3818964" y="365125"/>
            <a:ext cx="7534835" cy="1325563"/>
          </a:xfrm>
        </p:spPr>
        <p:txBody>
          <a:bodyPr/>
          <a:lstStyle/>
          <a:p>
            <a:endParaRPr lang="fr-FR" altLang="tr-TR" dirty="0" smtClean="0"/>
          </a:p>
        </p:txBody>
      </p:sp>
      <p:sp>
        <p:nvSpPr>
          <p:cNvPr id="15363" name="2 İçerik Yer Tutucusu"/>
          <p:cNvSpPr>
            <a:spLocks noGrp="1"/>
          </p:cNvSpPr>
          <p:nvPr>
            <p:ph idx="1"/>
          </p:nvPr>
        </p:nvSpPr>
        <p:spPr>
          <a:xfrm>
            <a:off x="3245224" y="1825625"/>
            <a:ext cx="8108576" cy="4351338"/>
          </a:xfrm>
        </p:spPr>
        <p:txBody>
          <a:bodyPr/>
          <a:lstStyle/>
          <a:p>
            <a:endParaRPr lang="fr-FR" altLang="tr-TR" dirty="0" smtClean="0"/>
          </a:p>
        </p:txBody>
      </p:sp>
      <p:pic>
        <p:nvPicPr>
          <p:cNvPr id="15364" name="Picture 2" descr="http://www.hayricem.com/news/articlefiles/593-1920-21-sampiyonBJ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0713"/>
            <a:ext cx="9120188"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06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algn="ctr"/>
            <a:r>
              <a:rPr lang="tr-TR" altLang="tr-TR" b="1" dirty="0" err="1" smtClean="0">
                <a:solidFill>
                  <a:srgbClr val="C00000"/>
                </a:solidFill>
              </a:rPr>
              <a:t>Jeunes</a:t>
            </a:r>
            <a:r>
              <a:rPr lang="tr-TR" altLang="tr-TR" b="1" dirty="0" smtClean="0">
                <a:solidFill>
                  <a:srgbClr val="C00000"/>
                </a:solidFill>
              </a:rPr>
              <a:t> </a:t>
            </a:r>
            <a:r>
              <a:rPr lang="tr-TR" altLang="tr-TR" b="1" dirty="0" err="1" smtClean="0">
                <a:solidFill>
                  <a:srgbClr val="C00000"/>
                </a:solidFill>
              </a:rPr>
              <a:t>Turcs</a:t>
            </a:r>
            <a:endParaRPr lang="fr-FR" altLang="tr-TR" b="1" dirty="0" smtClean="0">
              <a:solidFill>
                <a:srgbClr val="C00000"/>
              </a:solidFill>
            </a:endParaRPr>
          </a:p>
        </p:txBody>
      </p:sp>
      <p:sp>
        <p:nvSpPr>
          <p:cNvPr id="16387" name="2 İçerik Yer Tutucusu"/>
          <p:cNvSpPr>
            <a:spLocks noGrp="1"/>
          </p:cNvSpPr>
          <p:nvPr>
            <p:ph idx="1"/>
          </p:nvPr>
        </p:nvSpPr>
        <p:spPr/>
        <p:txBody>
          <a:bodyPr/>
          <a:lstStyle/>
          <a:p>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intellectuels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étaient</a:t>
            </a:r>
            <a:r>
              <a:rPr lang="tr-TR" altLang="tr-TR" dirty="0">
                <a:latin typeface="Times New Roman" panose="02020603050405020304" pitchFamily="18" charset="0"/>
                <a:cs typeface="Times New Roman" panose="02020603050405020304" pitchFamily="18" charset="0"/>
              </a:rPr>
              <a:t> à la </a:t>
            </a:r>
            <a:r>
              <a:rPr lang="tr-TR" altLang="tr-TR" dirty="0" err="1">
                <a:latin typeface="Times New Roman" panose="02020603050405020304" pitchFamily="18" charset="0"/>
                <a:cs typeface="Times New Roman" panose="02020603050405020304" pitchFamily="18" charset="0"/>
              </a:rPr>
              <a:t>recherche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troisième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voie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combinaison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savoir-faire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l’Occident</a:t>
            </a:r>
            <a:r>
              <a:rPr lang="tr-TR" altLang="tr-TR" dirty="0">
                <a:latin typeface="Times New Roman" panose="02020603050405020304" pitchFamily="18" charset="0"/>
                <a:cs typeface="Times New Roman" panose="02020603050405020304" pitchFamily="18" charset="0"/>
              </a:rPr>
              <a:t> et de la </a:t>
            </a:r>
            <a:r>
              <a:rPr lang="tr-TR" altLang="tr-TR" dirty="0" err="1">
                <a:latin typeface="Times New Roman" panose="02020603050405020304" pitchFamily="18" charset="0"/>
                <a:cs typeface="Times New Roman" panose="02020603050405020304" pitchFamily="18" charset="0"/>
              </a:rPr>
              <a:t>culture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propre</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l’Empire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a:t>
            </a:r>
            <a:r>
              <a:rPr lang="tr-TR" altLang="tr-TR" dirty="0">
                <a:latin typeface="Times New Roman" panose="02020603050405020304" pitchFamily="18" charset="0"/>
                <a:cs typeface="Times New Roman" panose="02020603050405020304" pitchFamily="18" charset="0"/>
              </a:rPr>
              <a:t>. </a:t>
            </a:r>
          </a:p>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seconde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période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constitutionnelle</a:t>
            </a:r>
            <a:r>
              <a:rPr lang="tr-TR" altLang="tr-TR" dirty="0">
                <a:latin typeface="Times New Roman" panose="02020603050405020304" pitchFamily="18" charset="0"/>
                <a:cs typeface="Times New Roman" panose="02020603050405020304" pitchFamily="18" charset="0"/>
              </a:rPr>
              <a:t>, en 1908,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marquée</a:t>
            </a:r>
            <a:r>
              <a:rPr lang="tr-TR" altLang="tr-TR" dirty="0">
                <a:latin typeface="Times New Roman" panose="02020603050405020304" pitchFamily="18" charset="0"/>
                <a:cs typeface="Times New Roman" panose="02020603050405020304" pitchFamily="18" charset="0"/>
              </a:rPr>
              <a:t> par la </a:t>
            </a:r>
            <a:r>
              <a:rPr lang="tr-TR" altLang="tr-TR" dirty="0" err="1">
                <a:latin typeface="Times New Roman" panose="02020603050405020304" pitchFamily="18" charset="0"/>
                <a:cs typeface="Times New Roman" panose="02020603050405020304" pitchFamily="18" charset="0"/>
              </a:rPr>
              <a:t>prise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pouvoir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Jeunes</a:t>
            </a:r>
            <a:r>
              <a:rPr lang="tr-TR" altLang="tr-TR" i="1"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Turcs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opposants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régime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d’Abdulhamit</a:t>
            </a:r>
            <a:r>
              <a:rPr lang="tr-TR" altLang="tr-TR" dirty="0">
                <a:latin typeface="Times New Roman" panose="02020603050405020304" pitchFamily="18" charset="0"/>
                <a:cs typeface="Times New Roman" panose="02020603050405020304" pitchFamily="18" charset="0"/>
              </a:rPr>
              <a:t> II </a:t>
            </a:r>
            <a:r>
              <a:rPr lang="tr-TR" altLang="tr-TR" dirty="0" err="1">
                <a:latin typeface="Times New Roman" panose="02020603050405020304" pitchFamily="18" charset="0"/>
                <a:cs typeface="Times New Roman" panose="02020603050405020304" pitchFamily="18" charset="0"/>
              </a:rPr>
              <a:t>s’étaient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ralliés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aux</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principes</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Liberté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Egalité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Fraternité</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86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151313" y="274638"/>
            <a:ext cx="3960812" cy="1143000"/>
          </a:xfrm>
        </p:spPr>
        <p:txBody>
          <a:bodyPr/>
          <a:lstStyle/>
          <a:p>
            <a:endParaRPr lang="fr-FR" altLang="tr-TR" smtClean="0"/>
          </a:p>
        </p:txBody>
      </p:sp>
      <p:sp>
        <p:nvSpPr>
          <p:cNvPr id="17411" name="2 İçerik Yer Tutucusu"/>
          <p:cNvSpPr>
            <a:spLocks noGrp="1"/>
          </p:cNvSpPr>
          <p:nvPr>
            <p:ph idx="1"/>
          </p:nvPr>
        </p:nvSpPr>
        <p:spPr>
          <a:xfrm>
            <a:off x="833719" y="4243389"/>
            <a:ext cx="10851776" cy="1875024"/>
          </a:xfrm>
        </p:spPr>
        <p:txBody>
          <a:bodyPr>
            <a:normAutofit/>
          </a:bodyPr>
          <a:lstStyle/>
          <a:p>
            <a:endParaRPr lang="tr-TR" altLang="tr-TR" sz="800" dirty="0" smtClean="0">
              <a:latin typeface="Times New Roman" panose="02020603050405020304" pitchFamily="18" charset="0"/>
              <a:cs typeface="Times New Roman" panose="02020603050405020304" pitchFamily="18" charset="0"/>
            </a:endParaRPr>
          </a:p>
          <a:p>
            <a:r>
              <a:rPr lang="fr-FR" altLang="tr-TR" dirty="0" smtClean="0">
                <a:latin typeface="Times New Roman" panose="02020603050405020304" pitchFamily="18" charset="0"/>
                <a:cs typeface="Times New Roman" panose="02020603050405020304" pitchFamily="18" charset="0"/>
              </a:rPr>
              <a:t>Dans </a:t>
            </a:r>
            <a:r>
              <a:rPr lang="fr-FR" altLang="tr-TR" dirty="0" smtClean="0">
                <a:latin typeface="Times New Roman" panose="02020603050405020304" pitchFamily="18" charset="0"/>
                <a:cs typeface="Times New Roman" panose="02020603050405020304" pitchFamily="18" charset="0"/>
              </a:rPr>
              <a:t>la même période que sont organisées les premières fêtes de la gymnastique dans l’Empire ottoman. La première Fête de la Gymnastique est organisée le 29 Avril 1916, deuxième le 11 mai </a:t>
            </a:r>
            <a:r>
              <a:rPr lang="fr-FR" altLang="tr-TR" dirty="0" smtClean="0">
                <a:latin typeface="Times New Roman" panose="02020603050405020304" pitchFamily="18" charset="0"/>
                <a:cs typeface="Times New Roman" panose="02020603050405020304" pitchFamily="18" charset="0"/>
              </a:rPr>
              <a:t>1917</a:t>
            </a:r>
            <a:r>
              <a:rPr lang="tr-TR" altLang="tr-TR" dirty="0" smtClean="0">
                <a:latin typeface="Times New Roman" panose="02020603050405020304" pitchFamily="18" charset="0"/>
                <a:cs typeface="Times New Roman" panose="02020603050405020304" pitchFamily="18" charset="0"/>
              </a:rPr>
              <a:t>…</a:t>
            </a:r>
            <a:endParaRPr lang="fr-FR" altLang="tr-TR" dirty="0" smtClean="0"/>
          </a:p>
        </p:txBody>
      </p:sp>
      <p:pic>
        <p:nvPicPr>
          <p:cNvPr id="17412" name="Picture 2" descr="http://mimoza.marmara.edu.tr/~avni/ERZiNCAN/resimler/1945may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0"/>
            <a:ext cx="7205662"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54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normAutofit/>
          </a:bodyPr>
          <a:lstStyle/>
          <a:p>
            <a:pPr eaLnBrk="1" hangingPunct="1"/>
            <a:r>
              <a:rPr lang="fr-FR" altLang="tr-TR" sz="4000" b="1" dirty="0">
                <a:solidFill>
                  <a:srgbClr val="C00000"/>
                </a:solidFill>
              </a:rPr>
              <a:t>Construction de la jeunesse</a:t>
            </a:r>
          </a:p>
        </p:txBody>
      </p:sp>
      <p:sp>
        <p:nvSpPr>
          <p:cNvPr id="3" name="2 İçerik Yer Tutucusu"/>
          <p:cNvSpPr>
            <a:spLocks noGrp="1"/>
          </p:cNvSpPr>
          <p:nvPr>
            <p:ph idx="1"/>
          </p:nvPr>
        </p:nvSpPr>
        <p:spPr/>
        <p:txBody>
          <a:bodyPr rtlCol="0">
            <a:normAutofit/>
          </a:bodyPr>
          <a:lstStyle/>
          <a:p>
            <a:pPr>
              <a:defRPr/>
            </a:pPr>
            <a:r>
              <a:rPr lang="fr-FR" dirty="0" smtClean="0"/>
              <a:t>Etre jeune n’a pas signifié en tout temps la même chose; il n’est même pas sur que cela ait toujours signifié quelque chose.</a:t>
            </a:r>
          </a:p>
          <a:p>
            <a:pPr>
              <a:defRPr/>
            </a:pPr>
            <a:r>
              <a:rPr lang="tr-TR" dirty="0" smtClean="0"/>
              <a:t>1</a:t>
            </a:r>
            <a:r>
              <a:rPr lang="tr-TR" dirty="0" smtClean="0"/>
              <a:t>) </a:t>
            </a:r>
            <a:r>
              <a:rPr lang="fr-FR" dirty="0" smtClean="0"/>
              <a:t>La baisse de la fécondité</a:t>
            </a:r>
          </a:p>
          <a:p>
            <a:pPr>
              <a:defRPr/>
            </a:pPr>
            <a:r>
              <a:rPr lang="tr-TR" dirty="0" smtClean="0"/>
              <a:t>2) </a:t>
            </a:r>
            <a:r>
              <a:rPr lang="fr-FR" dirty="0" smtClean="0"/>
              <a:t>Promotion sociale de la famille</a:t>
            </a:r>
          </a:p>
          <a:p>
            <a:pPr>
              <a:defRPr/>
            </a:pPr>
            <a:r>
              <a:rPr lang="tr-TR" dirty="0" smtClean="0"/>
              <a:t>3) </a:t>
            </a:r>
            <a:r>
              <a:rPr lang="fr-FR" dirty="0" smtClean="0"/>
              <a:t>Éducation extra-familiale – un cadre social à un nouvel âge de la vie: </a:t>
            </a:r>
            <a:r>
              <a:rPr lang="fr-FR" dirty="0" smtClean="0">
                <a:solidFill>
                  <a:srgbClr val="FF0000"/>
                </a:solidFill>
              </a:rPr>
              <a:t>l’adolescence.</a:t>
            </a:r>
            <a:r>
              <a:rPr lang="fr-FR" dirty="0" smtClean="0"/>
              <a:t>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4580AB-98E3-4360-BBE9-7299B398B908}" type="slidenum">
              <a:rPr lang="tr-TR" altLang="tr-TR">
                <a:solidFill>
                  <a:srgbClr val="898989"/>
                </a:solidFill>
                <a:latin typeface="Calibri" panose="020F0502020204030204" pitchFamily="34" charset="0"/>
              </a:rPr>
              <a:pPr eaLnBrk="1" hangingPunct="1"/>
              <a:t>2</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110857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03412" y="80682"/>
            <a:ext cx="11313459" cy="971831"/>
          </a:xfrm>
        </p:spPr>
        <p:txBody>
          <a:bodyPr>
            <a:noAutofit/>
          </a:bodyPr>
          <a:lstStyle/>
          <a:p>
            <a:r>
              <a:rPr lang="tr-TR" altLang="tr-TR" sz="3200" b="1" dirty="0">
                <a:solidFill>
                  <a:srgbClr val="C00000"/>
                </a:solidFill>
                <a:latin typeface="Times New Roman" panose="02020603050405020304" pitchFamily="18" charset="0"/>
                <a:cs typeface="Times New Roman" panose="02020603050405020304" pitchFamily="18" charset="0"/>
              </a:rPr>
              <a:t>La </a:t>
            </a:r>
            <a:r>
              <a:rPr lang="tr-TR" altLang="tr-TR" sz="3200" b="1" dirty="0" err="1">
                <a:solidFill>
                  <a:srgbClr val="C00000"/>
                </a:solidFill>
                <a:latin typeface="Times New Roman" panose="02020603050405020304" pitchFamily="18" charset="0"/>
                <a:cs typeface="Times New Roman" panose="02020603050405020304" pitchFamily="18" charset="0"/>
              </a:rPr>
              <a:t>République</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redresse</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l’esprit</a:t>
            </a:r>
            <a:r>
              <a:rPr lang="tr-TR" altLang="tr-TR" sz="3200" b="1" dirty="0">
                <a:solidFill>
                  <a:srgbClr val="C00000"/>
                </a:solidFill>
                <a:latin typeface="Times New Roman" panose="02020603050405020304" pitchFamily="18" charset="0"/>
                <a:cs typeface="Times New Roman" panose="02020603050405020304" pitchFamily="18" charset="0"/>
              </a:rPr>
              <a:t> et le </a:t>
            </a:r>
            <a:r>
              <a:rPr lang="tr-TR" altLang="tr-TR" sz="3200" b="1" dirty="0" err="1">
                <a:solidFill>
                  <a:srgbClr val="C00000"/>
                </a:solidFill>
                <a:latin typeface="Times New Roman" panose="02020603050405020304" pitchFamily="18" charset="0"/>
                <a:cs typeface="Times New Roman" panose="02020603050405020304" pitchFamily="18" charset="0"/>
              </a:rPr>
              <a:t>corps</a:t>
            </a:r>
            <a:r>
              <a:rPr lang="tr-TR" altLang="tr-TR" sz="3200" b="1" dirty="0">
                <a:solidFill>
                  <a:srgbClr val="C00000"/>
                </a:solidFill>
                <a:latin typeface="Times New Roman" panose="02020603050405020304" pitchFamily="18" charset="0"/>
                <a:cs typeface="Times New Roman" panose="02020603050405020304" pitchFamily="18" charset="0"/>
              </a:rPr>
              <a:t> de ses </a:t>
            </a:r>
            <a:r>
              <a:rPr lang="tr-TR" altLang="tr-TR" sz="3200" b="1" dirty="0" err="1">
                <a:solidFill>
                  <a:srgbClr val="C00000"/>
                </a:solidFill>
                <a:latin typeface="Times New Roman" panose="02020603050405020304" pitchFamily="18" charset="0"/>
                <a:cs typeface="Times New Roman" panose="02020603050405020304" pitchFamily="18" charset="0"/>
              </a:rPr>
              <a:t>jeunes</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18435" name="2 İçerik Yer Tutucusu"/>
          <p:cNvSpPr>
            <a:spLocks noGrp="1"/>
          </p:cNvSpPr>
          <p:nvPr>
            <p:ph idx="1"/>
          </p:nvPr>
        </p:nvSpPr>
        <p:spPr>
          <a:xfrm>
            <a:off x="1524001" y="1125539"/>
            <a:ext cx="5292725" cy="5234920"/>
          </a:xfrm>
        </p:spPr>
        <p:txBody>
          <a:bodyPr/>
          <a:lstStyle/>
          <a:p>
            <a:r>
              <a:rPr lang="tr-TR" altLang="tr-TR" dirty="0" err="1" smtClean="0"/>
              <a:t>Education</a:t>
            </a:r>
            <a:r>
              <a:rPr lang="tr-TR" altLang="tr-TR" dirty="0" smtClean="0"/>
              <a:t> totale </a:t>
            </a:r>
            <a:r>
              <a:rPr lang="tr-TR" altLang="tr-TR" dirty="0" err="1" smtClean="0"/>
              <a:t>des</a:t>
            </a:r>
            <a:r>
              <a:rPr lang="tr-TR" altLang="tr-TR" dirty="0" smtClean="0"/>
              <a:t> </a:t>
            </a:r>
            <a:r>
              <a:rPr lang="tr-TR" altLang="tr-TR" dirty="0" err="1" smtClean="0"/>
              <a:t>futures</a:t>
            </a:r>
            <a:r>
              <a:rPr lang="tr-TR" altLang="tr-TR" dirty="0" smtClean="0"/>
              <a:t> </a:t>
            </a:r>
            <a:r>
              <a:rPr lang="tr-TR" altLang="tr-TR" dirty="0" err="1" smtClean="0"/>
              <a:t>générations</a:t>
            </a:r>
            <a:r>
              <a:rPr lang="tr-TR" altLang="tr-TR" dirty="0" smtClean="0"/>
              <a:t> dans un </a:t>
            </a:r>
            <a:r>
              <a:rPr lang="tr-TR" altLang="tr-TR" dirty="0" err="1" smtClean="0"/>
              <a:t>pays</a:t>
            </a:r>
            <a:r>
              <a:rPr lang="tr-TR" altLang="tr-TR" dirty="0" smtClean="0"/>
              <a:t> </a:t>
            </a:r>
            <a:r>
              <a:rPr lang="tr-TR" altLang="tr-TR" dirty="0" err="1" smtClean="0"/>
              <a:t>où</a:t>
            </a:r>
            <a:r>
              <a:rPr lang="tr-TR" altLang="tr-TR" dirty="0" smtClean="0"/>
              <a:t> </a:t>
            </a:r>
            <a:r>
              <a:rPr lang="tr-TR" altLang="tr-TR" dirty="0" err="1" smtClean="0"/>
              <a:t>seul</a:t>
            </a:r>
            <a:r>
              <a:rPr lang="tr-TR" altLang="tr-TR" dirty="0" smtClean="0"/>
              <a:t> 10% de la </a:t>
            </a:r>
            <a:r>
              <a:rPr lang="tr-TR" altLang="tr-TR" dirty="0" err="1" smtClean="0"/>
              <a:t>population</a:t>
            </a:r>
            <a:r>
              <a:rPr lang="tr-TR" altLang="tr-TR" dirty="0" smtClean="0"/>
              <a:t> </a:t>
            </a:r>
            <a:r>
              <a:rPr lang="tr-TR" altLang="tr-TR" dirty="0" err="1" smtClean="0"/>
              <a:t>était</a:t>
            </a:r>
            <a:r>
              <a:rPr lang="tr-TR" altLang="tr-TR" dirty="0" smtClean="0"/>
              <a:t> </a:t>
            </a:r>
            <a:r>
              <a:rPr lang="tr-TR" altLang="tr-TR" dirty="0" err="1" smtClean="0"/>
              <a:t>alpahabétisé</a:t>
            </a:r>
            <a:r>
              <a:rPr lang="tr-TR" altLang="tr-TR" dirty="0" smtClean="0"/>
              <a:t> et </a:t>
            </a:r>
            <a:r>
              <a:rPr lang="tr-TR" altLang="tr-TR" dirty="0" err="1" smtClean="0"/>
              <a:t>qui</a:t>
            </a:r>
            <a:r>
              <a:rPr lang="tr-TR" altLang="tr-TR" dirty="0" smtClean="0"/>
              <a:t> ne </a:t>
            </a:r>
            <a:r>
              <a:rPr lang="tr-TR" altLang="tr-TR" dirty="0" err="1" smtClean="0"/>
              <a:t>comptait</a:t>
            </a:r>
            <a:r>
              <a:rPr lang="tr-TR" altLang="tr-TR" dirty="0" smtClean="0"/>
              <a:t> </a:t>
            </a:r>
            <a:r>
              <a:rPr lang="tr-TR" altLang="tr-TR" dirty="0" err="1" smtClean="0"/>
              <a:t>que</a:t>
            </a:r>
            <a:r>
              <a:rPr lang="tr-TR" altLang="tr-TR" dirty="0" smtClean="0"/>
              <a:t> 72 </a:t>
            </a:r>
            <a:r>
              <a:rPr lang="tr-TR" altLang="tr-TR" dirty="0" err="1" smtClean="0"/>
              <a:t>écoles</a:t>
            </a:r>
            <a:r>
              <a:rPr lang="tr-TR" altLang="tr-TR" dirty="0" smtClean="0"/>
              <a:t> </a:t>
            </a:r>
            <a:r>
              <a:rPr lang="tr-TR" altLang="tr-TR" dirty="0" err="1" smtClean="0"/>
              <a:t>secondaires</a:t>
            </a:r>
            <a:r>
              <a:rPr lang="tr-TR" altLang="tr-TR" dirty="0" smtClean="0"/>
              <a:t> et 23 </a:t>
            </a:r>
            <a:r>
              <a:rPr lang="tr-TR" altLang="tr-TR" dirty="0" err="1" smtClean="0"/>
              <a:t>lycées</a:t>
            </a:r>
            <a:r>
              <a:rPr lang="tr-TR" altLang="tr-TR" dirty="0" smtClean="0"/>
              <a:t> </a:t>
            </a:r>
            <a:r>
              <a:rPr lang="tr-TR" altLang="tr-TR" dirty="0" err="1" smtClean="0"/>
              <a:t>pendant</a:t>
            </a:r>
            <a:r>
              <a:rPr lang="tr-TR" altLang="tr-TR" dirty="0" smtClean="0"/>
              <a:t> </a:t>
            </a:r>
            <a:r>
              <a:rPr lang="tr-TR" altLang="tr-TR" dirty="0" err="1" smtClean="0"/>
              <a:t>l’année</a:t>
            </a:r>
            <a:r>
              <a:rPr lang="tr-TR" altLang="tr-TR" dirty="0" smtClean="0"/>
              <a:t> </a:t>
            </a:r>
            <a:r>
              <a:rPr lang="tr-TR" altLang="tr-TR" dirty="0" err="1" smtClean="0"/>
              <a:t>scolaire</a:t>
            </a:r>
            <a:r>
              <a:rPr lang="tr-TR" altLang="tr-TR" dirty="0" smtClean="0"/>
              <a:t> 1923-1924. </a:t>
            </a:r>
          </a:p>
          <a:p>
            <a:r>
              <a:rPr lang="tr-TR" altLang="tr-TR" dirty="0" err="1" smtClean="0"/>
              <a:t>Seulement</a:t>
            </a:r>
            <a:r>
              <a:rPr lang="tr-TR" altLang="tr-TR" dirty="0" smtClean="0"/>
              <a:t> 16,4% de la </a:t>
            </a:r>
            <a:r>
              <a:rPr lang="tr-TR" altLang="tr-TR" dirty="0" err="1" smtClean="0"/>
              <a:t>population</a:t>
            </a:r>
            <a:r>
              <a:rPr lang="tr-TR" altLang="tr-TR" dirty="0" smtClean="0"/>
              <a:t> </a:t>
            </a:r>
            <a:r>
              <a:rPr lang="tr-TR" altLang="tr-TR" dirty="0" err="1" smtClean="0"/>
              <a:t>vivait</a:t>
            </a:r>
            <a:r>
              <a:rPr lang="tr-TR" altLang="tr-TR" dirty="0" smtClean="0"/>
              <a:t> dans </a:t>
            </a:r>
            <a:r>
              <a:rPr lang="tr-TR" altLang="tr-TR" dirty="0" err="1" smtClean="0"/>
              <a:t>les</a:t>
            </a:r>
            <a:r>
              <a:rPr lang="tr-TR" altLang="tr-TR" dirty="0" smtClean="0"/>
              <a:t> </a:t>
            </a:r>
            <a:r>
              <a:rPr lang="tr-TR" altLang="tr-TR" dirty="0" err="1" smtClean="0"/>
              <a:t>villes</a:t>
            </a:r>
            <a:endParaRPr lang="fr-FR" altLang="tr-TR" dirty="0" smtClean="0"/>
          </a:p>
        </p:txBody>
      </p:sp>
      <p:pic>
        <p:nvPicPr>
          <p:cNvPr id="18436" name="Picture 2" descr="http://www.myortakoy.com/wp-content/uploads/2010/07/Ataturk-September_20_19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125539"/>
            <a:ext cx="3810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2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1"/>
            <a:ext cx="8229600" cy="765175"/>
          </a:xfrm>
        </p:spPr>
        <p:txBody>
          <a:bodyPr>
            <a:normAutofit/>
          </a:bodyPr>
          <a:lstStyle/>
          <a:p>
            <a:r>
              <a:rPr lang="tr-TR" altLang="tr-TR" sz="4000" b="1" dirty="0" err="1" smtClean="0">
                <a:solidFill>
                  <a:srgbClr val="C00000"/>
                </a:solidFill>
              </a:rPr>
              <a:t>Education</a:t>
            </a:r>
            <a:r>
              <a:rPr lang="tr-TR" altLang="tr-TR" sz="4000" b="1" dirty="0" smtClean="0">
                <a:solidFill>
                  <a:srgbClr val="C00000"/>
                </a:solidFill>
              </a:rPr>
              <a:t> de l’”</a:t>
            </a:r>
            <a:r>
              <a:rPr lang="tr-TR" altLang="tr-TR" sz="4000" b="1" dirty="0" err="1" smtClean="0">
                <a:solidFill>
                  <a:srgbClr val="C00000"/>
                </a:solidFill>
              </a:rPr>
              <a:t>esprit</a:t>
            </a:r>
            <a:r>
              <a:rPr lang="tr-TR" altLang="tr-TR" sz="4000" b="1" dirty="0" smtClean="0">
                <a:solidFill>
                  <a:srgbClr val="C00000"/>
                </a:solidFill>
              </a:rPr>
              <a:t>” </a:t>
            </a:r>
            <a:r>
              <a:rPr lang="tr-TR" altLang="tr-TR" sz="4000" b="1" dirty="0" err="1" smtClean="0">
                <a:solidFill>
                  <a:srgbClr val="C00000"/>
                </a:solidFill>
              </a:rPr>
              <a:t>des</a:t>
            </a:r>
            <a:r>
              <a:rPr lang="tr-TR" altLang="tr-TR" sz="4000" b="1" dirty="0" smtClean="0">
                <a:solidFill>
                  <a:srgbClr val="C00000"/>
                </a:solidFill>
              </a:rPr>
              <a:t> </a:t>
            </a:r>
            <a:r>
              <a:rPr lang="tr-TR" altLang="tr-TR" sz="4000" b="1" dirty="0" err="1" smtClean="0">
                <a:solidFill>
                  <a:srgbClr val="C00000"/>
                </a:solidFill>
              </a:rPr>
              <a:t>jeunes</a:t>
            </a:r>
            <a:endParaRPr lang="fr-FR" altLang="tr-TR" sz="4000" b="1" dirty="0" smtClean="0">
              <a:solidFill>
                <a:srgbClr val="C00000"/>
              </a:solidFill>
            </a:endParaRPr>
          </a:p>
        </p:txBody>
      </p:sp>
      <p:sp>
        <p:nvSpPr>
          <p:cNvPr id="19459" name="2 İçerik Yer Tutucusu"/>
          <p:cNvSpPr>
            <a:spLocks noGrp="1"/>
          </p:cNvSpPr>
          <p:nvPr>
            <p:ph idx="1"/>
          </p:nvPr>
        </p:nvSpPr>
        <p:spPr>
          <a:xfrm>
            <a:off x="510989" y="3644900"/>
            <a:ext cx="11362764" cy="2729006"/>
          </a:xfrm>
        </p:spPr>
        <p:txBody>
          <a:bodyPr>
            <a:noAutofit/>
          </a:bodyPr>
          <a:lstStyle/>
          <a:p>
            <a:r>
              <a:rPr lang="tr-TR" altLang="tr-TR" sz="2400" dirty="0" err="1">
                <a:latin typeface="Times New Roman" panose="02020603050405020304" pitchFamily="18" charset="0"/>
                <a:cs typeface="Times New Roman" panose="02020603050405020304" pitchFamily="18" charset="0"/>
              </a:rPr>
              <a:t>Créer</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système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d’éducation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national</a:t>
            </a:r>
            <a:r>
              <a:rPr lang="tr-TR" altLang="tr-TR" sz="2400" dirty="0">
                <a:latin typeface="Times New Roman" panose="02020603050405020304" pitchFamily="18" charset="0"/>
                <a:cs typeface="Times New Roman" panose="02020603050405020304" pitchFamily="18" charset="0"/>
              </a:rPr>
              <a:t>. Sur 2 </a:t>
            </a:r>
            <a:r>
              <a:rPr lang="tr-TR" altLang="tr-TR" sz="2400" dirty="0" err="1">
                <a:latin typeface="Times New Roman" panose="02020603050405020304" pitchFamily="18" charset="0"/>
                <a:cs typeface="Times New Roman" panose="02020603050405020304" pitchFamily="18" charset="0"/>
              </a:rPr>
              <a:t>axes</a:t>
            </a:r>
            <a:r>
              <a:rPr lang="tr-TR" altLang="tr-TR" sz="2400" dirty="0">
                <a:latin typeface="Times New Roman" panose="02020603050405020304" pitchFamily="18" charset="0"/>
                <a:cs typeface="Times New Roman" panose="02020603050405020304" pitchFamily="18" charset="0"/>
              </a:rPr>
              <a:t>:</a:t>
            </a:r>
          </a:p>
          <a:p>
            <a:r>
              <a:rPr lang="tr-TR" altLang="tr-TR" sz="2400" dirty="0">
                <a:latin typeface="Times New Roman" panose="02020603050405020304" pitchFamily="18" charset="0"/>
                <a:cs typeface="Times New Roman" panose="02020603050405020304" pitchFamily="18" charset="0"/>
              </a:rPr>
              <a:t>1- </a:t>
            </a:r>
            <a:r>
              <a:rPr lang="tr-TR" altLang="tr-TR" sz="2400" dirty="0" err="1">
                <a:latin typeface="Times New Roman" panose="02020603050405020304" pitchFamily="18" charset="0"/>
                <a:cs typeface="Times New Roman" panose="02020603050405020304" pitchFamily="18" charset="0"/>
              </a:rPr>
              <a:t>L’éducation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générations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futures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suivant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données</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science</a:t>
            </a:r>
            <a:r>
              <a:rPr lang="tr-TR" altLang="tr-TR" sz="2400" dirty="0">
                <a:latin typeface="Times New Roman" panose="02020603050405020304" pitchFamily="18" charset="0"/>
                <a:cs typeface="Times New Roman" panose="02020603050405020304" pitchFamily="18" charset="0"/>
              </a:rPr>
              <a:t> et de la </a:t>
            </a:r>
            <a:r>
              <a:rPr lang="tr-TR" altLang="tr-TR" sz="2400" dirty="0" err="1">
                <a:latin typeface="Times New Roman" panose="02020603050405020304" pitchFamily="18" charset="0"/>
                <a:cs typeface="Times New Roman" panose="02020603050405020304" pitchFamily="18" charset="0"/>
              </a:rPr>
              <a:t>rationalité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propres</a:t>
            </a:r>
            <a:r>
              <a:rPr lang="tr-TR" altLang="tr-TR" sz="2400" dirty="0">
                <a:latin typeface="Times New Roman" panose="02020603050405020304" pitchFamily="18" charset="0"/>
                <a:cs typeface="Times New Roman" panose="02020603050405020304" pitchFamily="18" charset="0"/>
              </a:rPr>
              <a:t> à </a:t>
            </a:r>
            <a:r>
              <a:rPr lang="tr-TR" altLang="tr-TR" sz="2400" dirty="0" err="1">
                <a:latin typeface="Times New Roman" panose="02020603050405020304" pitchFamily="18" charset="0"/>
                <a:cs typeface="Times New Roman" panose="02020603050405020304" pitchFamily="18" charset="0"/>
              </a:rPr>
              <a:t>l’Occident</a:t>
            </a:r>
            <a:r>
              <a:rPr lang="tr-TR" altLang="tr-TR" sz="2400" dirty="0">
                <a:latin typeface="Times New Roman" panose="02020603050405020304" pitchFamily="18" charset="0"/>
                <a:cs typeface="Times New Roman" panose="02020603050405020304" pitchFamily="18" charset="0"/>
              </a:rPr>
              <a:t> afin </a:t>
            </a:r>
            <a:r>
              <a:rPr lang="tr-TR" altLang="tr-TR" sz="2400" dirty="0" err="1">
                <a:latin typeface="Times New Roman" panose="02020603050405020304" pitchFamily="18" charset="0"/>
                <a:cs typeface="Times New Roman" panose="02020603050405020304" pitchFamily="18" charset="0"/>
              </a:rPr>
              <a:t>d’assurer</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continuité</a:t>
            </a:r>
            <a:r>
              <a:rPr lang="tr-TR" altLang="tr-TR" sz="2400" dirty="0">
                <a:latin typeface="Times New Roman" panose="02020603050405020304" pitchFamily="18" charset="0"/>
                <a:cs typeface="Times New Roman" panose="02020603050405020304" pitchFamily="18" charset="0"/>
              </a:rPr>
              <a:t> et le </a:t>
            </a:r>
            <a:r>
              <a:rPr lang="tr-TR" altLang="tr-TR" sz="2400" dirty="0" err="1">
                <a:latin typeface="Times New Roman" panose="02020603050405020304" pitchFamily="18" charset="0"/>
                <a:cs typeface="Times New Roman" panose="02020603050405020304" pitchFamily="18" charset="0"/>
              </a:rPr>
              <a:t>progrès</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République</a:t>
            </a:r>
            <a:r>
              <a:rPr lang="tr-TR" altLang="tr-TR" sz="2400" dirty="0">
                <a:latin typeface="Times New Roman" panose="02020603050405020304" pitchFamily="18" charset="0"/>
                <a:cs typeface="Times New Roman" panose="02020603050405020304" pitchFamily="18" charset="0"/>
              </a:rPr>
              <a:t>.</a:t>
            </a:r>
          </a:p>
          <a:p>
            <a:r>
              <a:rPr lang="tr-TR" altLang="tr-TR" sz="2400" dirty="0">
                <a:latin typeface="Times New Roman" panose="02020603050405020304" pitchFamily="18" charset="0"/>
                <a:cs typeface="Times New Roman" panose="02020603050405020304" pitchFamily="18" charset="0"/>
              </a:rPr>
              <a:t>2-Inculcation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valeurs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nationales</a:t>
            </a:r>
            <a:r>
              <a:rPr lang="tr-TR" altLang="tr-TR" sz="2400" dirty="0">
                <a:latin typeface="Times New Roman" panose="02020603050405020304" pitchFamily="18" charset="0"/>
                <a:cs typeface="Times New Roman" panose="02020603050405020304" pitchFamily="18" charset="0"/>
              </a:rPr>
              <a:t>”</a:t>
            </a:r>
          </a:p>
          <a:p>
            <a:r>
              <a:rPr lang="tr-TR" altLang="tr-TR" sz="2400" dirty="0" err="1">
                <a:latin typeface="Times New Roman" panose="02020603050405020304" pitchFamily="18" charset="0"/>
                <a:cs typeface="Times New Roman" panose="02020603050405020304" pitchFamily="18" charset="0"/>
              </a:rPr>
              <a:t>Education</a:t>
            </a:r>
            <a:r>
              <a:rPr lang="tr-TR" altLang="tr-TR" sz="2400" dirty="0">
                <a:latin typeface="Times New Roman" panose="02020603050405020304" pitchFamily="18" charset="0"/>
                <a:cs typeface="Times New Roman" panose="02020603050405020304" pitchFamily="18" charset="0"/>
              </a:rPr>
              <a:t> sur un </a:t>
            </a:r>
            <a:r>
              <a:rPr lang="tr-TR" altLang="tr-TR" sz="2400" dirty="0" err="1">
                <a:latin typeface="Times New Roman" panose="02020603050405020304" pitchFamily="18" charset="0"/>
                <a:cs typeface="Times New Roman" panose="02020603050405020304" pitchFamily="18" charset="0"/>
              </a:rPr>
              <a:t>programme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national</a:t>
            </a:r>
            <a:endParaRPr lang="tr-TR" altLang="tr-TR" sz="2400" dirty="0">
              <a:latin typeface="Times New Roman" panose="02020603050405020304" pitchFamily="18" charset="0"/>
              <a:cs typeface="Times New Roman" panose="02020603050405020304" pitchFamily="18" charset="0"/>
            </a:endParaRPr>
          </a:p>
          <a:p>
            <a:r>
              <a:rPr lang="tr-TR" altLang="tr-TR" sz="2400" dirty="0" err="1">
                <a:latin typeface="Times New Roman" panose="02020603050405020304" pitchFamily="18" charset="0"/>
                <a:cs typeface="Times New Roman" panose="02020603050405020304" pitchFamily="18" charset="0"/>
              </a:rPr>
              <a:t>Instruction</a:t>
            </a:r>
            <a:r>
              <a:rPr lang="tr-TR" altLang="tr-TR" sz="2400" dirty="0">
                <a:latin typeface="Times New Roman" panose="02020603050405020304" pitchFamily="18" charset="0"/>
                <a:cs typeface="Times New Roman" panose="02020603050405020304" pitchFamily="18" charset="0"/>
              </a:rPr>
              <a:t> sur </a:t>
            </a:r>
            <a:r>
              <a:rPr lang="tr-TR" altLang="tr-TR" sz="2400" dirty="0" err="1">
                <a:latin typeface="Times New Roman" panose="02020603050405020304" pitchFamily="18" charset="0"/>
                <a:cs typeface="Times New Roman" panose="02020603050405020304" pitchFamily="18" charset="0"/>
              </a:rPr>
              <a:t>l’universel</a:t>
            </a:r>
            <a:r>
              <a:rPr lang="tr-TR" altLang="tr-TR" sz="2400" dirty="0">
                <a:latin typeface="Times New Roman" panose="02020603050405020304" pitchFamily="18" charset="0"/>
                <a:cs typeface="Times New Roman" panose="02020603050405020304" pitchFamily="18" charset="0"/>
              </a:rPr>
              <a:t>.  </a:t>
            </a:r>
          </a:p>
        </p:txBody>
      </p:sp>
      <p:pic>
        <p:nvPicPr>
          <p:cNvPr id="19460" name="Picture 2" descr="1936 FİZİK DENEYİNDE KIZ ÖĞRENCİLER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692150"/>
            <a:ext cx="4762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17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981200" y="0"/>
            <a:ext cx="8229600" cy="692150"/>
          </a:xfrm>
        </p:spPr>
        <p:txBody>
          <a:bodyPr>
            <a:normAutofit fontScale="90000"/>
          </a:bodyPr>
          <a:lstStyle/>
          <a:p>
            <a:r>
              <a:rPr lang="tr-TR" altLang="tr-TR" b="1" dirty="0" err="1" smtClean="0">
                <a:solidFill>
                  <a:srgbClr val="C00000"/>
                </a:solidFill>
              </a:rPr>
              <a:t>Education</a:t>
            </a:r>
            <a:r>
              <a:rPr lang="tr-TR" altLang="tr-TR" b="1" dirty="0" smtClean="0">
                <a:solidFill>
                  <a:srgbClr val="C00000"/>
                </a:solidFill>
              </a:rPr>
              <a:t> </a:t>
            </a:r>
            <a:r>
              <a:rPr lang="tr-TR" altLang="tr-TR" b="1" dirty="0" err="1" smtClean="0">
                <a:solidFill>
                  <a:srgbClr val="C00000"/>
                </a:solidFill>
              </a:rPr>
              <a:t>du</a:t>
            </a:r>
            <a:r>
              <a:rPr lang="tr-TR" altLang="tr-TR" b="1" dirty="0" smtClean="0">
                <a:solidFill>
                  <a:srgbClr val="C00000"/>
                </a:solidFill>
              </a:rPr>
              <a:t> </a:t>
            </a:r>
            <a:r>
              <a:rPr lang="tr-TR" altLang="tr-TR" b="1" dirty="0" err="1" smtClean="0">
                <a:solidFill>
                  <a:srgbClr val="C00000"/>
                </a:solidFill>
              </a:rPr>
              <a:t>corps</a:t>
            </a:r>
            <a:r>
              <a:rPr lang="tr-TR" altLang="tr-TR" b="1" dirty="0" smtClean="0">
                <a:solidFill>
                  <a:srgbClr val="C00000"/>
                </a:solidFill>
              </a:rPr>
              <a:t> </a:t>
            </a:r>
            <a:r>
              <a:rPr lang="tr-TR" altLang="tr-TR" b="1" dirty="0" err="1" smtClean="0">
                <a:solidFill>
                  <a:srgbClr val="C00000"/>
                </a:solidFill>
              </a:rPr>
              <a:t>des</a:t>
            </a:r>
            <a:r>
              <a:rPr lang="tr-TR" altLang="tr-TR" b="1" dirty="0" smtClean="0">
                <a:solidFill>
                  <a:srgbClr val="C00000"/>
                </a:solidFill>
              </a:rPr>
              <a:t> </a:t>
            </a:r>
            <a:r>
              <a:rPr lang="tr-TR" altLang="tr-TR" b="1" dirty="0" err="1" smtClean="0">
                <a:solidFill>
                  <a:srgbClr val="C00000"/>
                </a:solidFill>
              </a:rPr>
              <a:t>jeunes</a:t>
            </a:r>
            <a:endParaRPr lang="fr-FR" altLang="tr-TR" b="1" dirty="0" smtClean="0">
              <a:solidFill>
                <a:srgbClr val="C00000"/>
              </a:solidFill>
            </a:endParaRPr>
          </a:p>
        </p:txBody>
      </p:sp>
      <p:sp>
        <p:nvSpPr>
          <p:cNvPr id="20483" name="2 İçerik Yer Tutucusu"/>
          <p:cNvSpPr>
            <a:spLocks noGrp="1"/>
          </p:cNvSpPr>
          <p:nvPr>
            <p:ph idx="1"/>
          </p:nvPr>
        </p:nvSpPr>
        <p:spPr>
          <a:xfrm>
            <a:off x="1524000" y="4292600"/>
            <a:ext cx="9144000" cy="2305050"/>
          </a:xfrm>
        </p:spPr>
        <p:txBody>
          <a:bodyPr/>
          <a:lstStyle/>
          <a:p>
            <a:r>
              <a:rPr lang="tr-TR" altLang="tr-TR" sz="2400">
                <a:latin typeface="Times New Roman" panose="02020603050405020304" pitchFamily="18" charset="0"/>
                <a:cs typeface="Times New Roman" panose="02020603050405020304" pitchFamily="18" charset="0"/>
              </a:rPr>
              <a:t>Selon Michel Foucault, le corps est “directement plongé dans un champ politique. Les rapports de pouvoir opèrent sur lui une prise immédiate: ils l’investissent, le marquent,le dressent… “</a:t>
            </a:r>
          </a:p>
          <a:p>
            <a:r>
              <a:rPr lang="tr-TR" altLang="tr-TR" sz="2400">
                <a:latin typeface="Times New Roman" panose="02020603050405020304" pitchFamily="18" charset="0"/>
                <a:cs typeface="Times New Roman" panose="02020603050405020304" pitchFamily="18" charset="0"/>
              </a:rPr>
              <a:t>Quant à l’Etat turc… La République souhaite “progresser” et devenir “forte”… le développement du capital humain, véhiculé tant par l’éducation intellectuelle que physique. </a:t>
            </a:r>
            <a:endParaRPr lang="fr-FR" altLang="tr-TR" sz="2400">
              <a:latin typeface="Times New Roman" panose="02020603050405020304" pitchFamily="18" charset="0"/>
              <a:cs typeface="Times New Roman" panose="02020603050405020304" pitchFamily="18" charset="0"/>
            </a:endParaRPr>
          </a:p>
        </p:txBody>
      </p:sp>
      <p:pic>
        <p:nvPicPr>
          <p:cNvPr id="20484" name="Picture 2" descr="1932 BEDEN EĞİTİMİ DERSİ FOTO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692150"/>
            <a:ext cx="47625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249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582705" y="274639"/>
            <a:ext cx="11008660" cy="828020"/>
          </a:xfrm>
        </p:spPr>
        <p:txBody>
          <a:bodyPr/>
          <a:lstStyle/>
          <a:p>
            <a:pPr algn="ctr"/>
            <a:r>
              <a:rPr lang="tr-TR" altLang="tr-TR" sz="3200" b="1" dirty="0" err="1">
                <a:solidFill>
                  <a:srgbClr val="C00000"/>
                </a:solidFill>
                <a:latin typeface="Times New Roman" panose="02020603050405020304" pitchFamily="18" charset="0"/>
                <a:cs typeface="Times New Roman" panose="02020603050405020304" pitchFamily="18" charset="0"/>
              </a:rPr>
              <a:t>Gymnastique</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21507" name="2 İçerik Yer Tutucusu"/>
          <p:cNvSpPr>
            <a:spLocks noGrp="1"/>
          </p:cNvSpPr>
          <p:nvPr>
            <p:ph idx="1"/>
          </p:nvPr>
        </p:nvSpPr>
        <p:spPr>
          <a:xfrm>
            <a:off x="582705" y="1143000"/>
            <a:ext cx="10883153" cy="5310189"/>
          </a:xfrm>
        </p:spPr>
        <p:txBody>
          <a:bodyPr>
            <a:noAutofit/>
          </a:bodyPr>
          <a:lstStyle/>
          <a:p>
            <a:r>
              <a:rPr lang="tr-TR" altLang="tr-TR" dirty="0">
                <a:latin typeface="Times New Roman" panose="02020603050405020304" pitchFamily="18" charset="0"/>
                <a:cs typeface="Times New Roman" panose="02020603050405020304" pitchFamily="18" charset="0"/>
              </a:rPr>
              <a:t>Selim Sırrı Tarcan, </a:t>
            </a:r>
            <a:r>
              <a:rPr lang="tr-TR" altLang="tr-TR" dirty="0" err="1">
                <a:latin typeface="Times New Roman" panose="02020603050405020304" pitchFamily="18" charset="0"/>
                <a:cs typeface="Times New Roman" panose="02020603050405020304" pitchFamily="18" charset="0"/>
              </a:rPr>
              <a:t>poursuit</a:t>
            </a:r>
            <a:r>
              <a:rPr lang="tr-TR" altLang="tr-TR" dirty="0">
                <a:latin typeface="Times New Roman" panose="02020603050405020304" pitchFamily="18" charset="0"/>
                <a:cs typeface="Times New Roman" panose="02020603050405020304" pitchFamily="18" charset="0"/>
              </a:rPr>
              <a:t> ses </a:t>
            </a:r>
            <a:r>
              <a:rPr lang="tr-TR" altLang="tr-TR" dirty="0" err="1">
                <a:latin typeface="Times New Roman" panose="02020603050405020304" pitchFamily="18" charset="0"/>
                <a:cs typeface="Times New Roman" panose="02020603050405020304" pitchFamily="18" charset="0"/>
              </a:rPr>
              <a:t>efforts</a:t>
            </a:r>
            <a:r>
              <a:rPr lang="tr-TR" altLang="tr-TR" dirty="0">
                <a:latin typeface="Times New Roman" panose="02020603050405020304" pitchFamily="18" charset="0"/>
                <a:cs typeface="Times New Roman" panose="02020603050405020304" pitchFamily="18" charset="0"/>
              </a:rPr>
              <a:t> en </a:t>
            </a:r>
            <a:r>
              <a:rPr lang="tr-TR" altLang="tr-TR" dirty="0" err="1">
                <a:latin typeface="Times New Roman" panose="02020603050405020304" pitchFamily="18" charset="0"/>
                <a:cs typeface="Times New Roman" panose="02020603050405020304" pitchFamily="18" charset="0"/>
              </a:rPr>
              <a:t>vue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diffuser</a:t>
            </a:r>
            <a:r>
              <a:rPr lang="tr-TR" altLang="tr-TR" dirty="0">
                <a:latin typeface="Times New Roman" panose="02020603050405020304" pitchFamily="18" charset="0"/>
                <a:cs typeface="Times New Roman" panose="02020603050405020304" pitchFamily="18" charset="0"/>
              </a:rPr>
              <a:t> la </a:t>
            </a:r>
            <a:r>
              <a:rPr lang="tr-TR" altLang="tr-TR" dirty="0" err="1">
                <a:latin typeface="Times New Roman" panose="02020603050405020304" pitchFamily="18" charset="0"/>
                <a:cs typeface="Times New Roman" panose="02020603050405020304" pitchFamily="18" charset="0"/>
              </a:rPr>
              <a:t>gymnastique,influencé</a:t>
            </a:r>
            <a:r>
              <a:rPr lang="tr-TR" altLang="tr-TR" dirty="0">
                <a:latin typeface="Times New Roman" panose="02020603050405020304" pitchFamily="18" charset="0"/>
                <a:cs typeface="Times New Roman" panose="02020603050405020304" pitchFamily="18" charset="0"/>
              </a:rPr>
              <a:t> par </a:t>
            </a:r>
            <a:r>
              <a:rPr lang="tr-TR" altLang="tr-TR" dirty="0" err="1">
                <a:latin typeface="Times New Roman" panose="02020603050405020304" pitchFamily="18" charset="0"/>
                <a:cs typeface="Times New Roman" panose="02020603050405020304" pitchFamily="18" charset="0"/>
              </a:rPr>
              <a:t>l’exemple</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gymnastique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suédoise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utile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pour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tous</a:t>
            </a:r>
            <a:r>
              <a:rPr lang="tr-TR" altLang="tr-TR" dirty="0">
                <a:latin typeface="Times New Roman" panose="02020603050405020304" pitchFamily="18" charset="0"/>
                <a:cs typeface="Times New Roman" panose="02020603050405020304" pitchFamily="18" charset="0"/>
              </a:rPr>
              <a:t>”. Dans le </a:t>
            </a:r>
            <a:r>
              <a:rPr lang="tr-TR" altLang="tr-TR" dirty="0" err="1">
                <a:latin typeface="Times New Roman" panose="02020603050405020304" pitchFamily="18" charset="0"/>
                <a:cs typeface="Times New Roman" panose="02020603050405020304" pitchFamily="18" charset="0"/>
              </a:rPr>
              <a:t>discours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prononcé</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l’occasion</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première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fete</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Gymnastique</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République</a:t>
            </a:r>
            <a:r>
              <a:rPr lang="tr-TR" altLang="tr-TR" dirty="0">
                <a:latin typeface="Times New Roman" panose="02020603050405020304" pitchFamily="18" charset="0"/>
                <a:cs typeface="Times New Roman" panose="02020603050405020304" pitchFamily="18" charset="0"/>
              </a:rPr>
              <a:t> en 1928 il a </a:t>
            </a:r>
            <a:r>
              <a:rPr lang="tr-TR" altLang="tr-TR" dirty="0" err="1">
                <a:latin typeface="Times New Roman" panose="02020603050405020304" pitchFamily="18" charset="0"/>
                <a:cs typeface="Times New Roman" panose="02020603050405020304" pitchFamily="18" charset="0"/>
              </a:rPr>
              <a:t>expliqué</a:t>
            </a:r>
            <a:r>
              <a:rPr lang="tr-TR" altLang="tr-TR" dirty="0">
                <a:latin typeface="Times New Roman" panose="02020603050405020304" pitchFamily="18" charset="0"/>
                <a:cs typeface="Times New Roman" panose="02020603050405020304" pitchFamily="18" charset="0"/>
              </a:rPr>
              <a:t> la </a:t>
            </a:r>
            <a:r>
              <a:rPr lang="tr-TR" altLang="tr-TR" dirty="0" err="1">
                <a:latin typeface="Times New Roman" panose="02020603050405020304" pitchFamily="18" charset="0"/>
                <a:cs typeface="Times New Roman" panose="02020603050405020304" pitchFamily="18" charset="0"/>
              </a:rPr>
              <a:t>fonction</a:t>
            </a:r>
            <a:r>
              <a:rPr lang="tr-TR" altLang="tr-TR" dirty="0">
                <a:latin typeface="Times New Roman" panose="02020603050405020304" pitchFamily="18" charset="0"/>
                <a:cs typeface="Times New Roman" panose="02020603050405020304" pitchFamily="18" charset="0"/>
              </a:rPr>
              <a:t>.</a:t>
            </a:r>
          </a:p>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gmynastique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n’est</a:t>
            </a:r>
            <a:r>
              <a:rPr lang="tr-TR" altLang="tr-TR" dirty="0">
                <a:latin typeface="Times New Roman" panose="02020603050405020304" pitchFamily="18" charset="0"/>
                <a:cs typeface="Times New Roman" panose="02020603050405020304" pitchFamily="18" charset="0"/>
              </a:rPr>
              <a:t> pas un </a:t>
            </a:r>
            <a:r>
              <a:rPr lang="tr-TR" altLang="tr-TR" dirty="0" err="1">
                <a:latin typeface="Times New Roman" panose="02020603050405020304" pitchFamily="18" charset="0"/>
                <a:cs typeface="Times New Roman" panose="02020603050405020304" pitchFamily="18" charset="0"/>
              </a:rPr>
              <a:t>talent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ou</a:t>
            </a:r>
            <a:r>
              <a:rPr lang="tr-TR" altLang="tr-TR" dirty="0">
                <a:latin typeface="Times New Roman" panose="02020603050405020304" pitchFamily="18" charset="0"/>
                <a:cs typeface="Times New Roman" panose="02020603050405020304" pitchFamily="18" charset="0"/>
              </a:rPr>
              <a:t> un </a:t>
            </a:r>
            <a:r>
              <a:rPr lang="tr-TR" altLang="tr-TR" dirty="0" err="1">
                <a:latin typeface="Times New Roman" panose="02020603050405020304" pitchFamily="18" charset="0"/>
                <a:cs typeface="Times New Roman" panose="02020603050405020304" pitchFamily="18" charset="0"/>
              </a:rPr>
              <a:t>mérite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bien</a:t>
            </a:r>
            <a:r>
              <a:rPr lang="tr-TR" altLang="tr-TR" dirty="0">
                <a:latin typeface="Times New Roman" panose="02020603050405020304" pitchFamily="18" charset="0"/>
                <a:cs typeface="Times New Roman" panose="02020603050405020304" pitchFamily="18" charset="0"/>
              </a:rPr>
              <a:t> un art… </a:t>
            </a:r>
            <a:r>
              <a:rPr lang="tr-TR" altLang="tr-TR" dirty="0" err="1">
                <a:latin typeface="Times New Roman" panose="02020603050405020304" pitchFamily="18" charset="0"/>
                <a:cs typeface="Times New Roman" panose="02020603050405020304" pitchFamily="18" charset="0"/>
              </a:rPr>
              <a:t>C’est</a:t>
            </a:r>
            <a:r>
              <a:rPr lang="tr-TR" altLang="tr-TR" dirty="0">
                <a:latin typeface="Times New Roman" panose="02020603050405020304" pitchFamily="18" charset="0"/>
                <a:cs typeface="Times New Roman" panose="02020603050405020304" pitchFamily="18" charset="0"/>
              </a:rPr>
              <a:t> un </a:t>
            </a:r>
            <a:r>
              <a:rPr lang="tr-TR" altLang="tr-TR" dirty="0" err="1">
                <a:latin typeface="Times New Roman" panose="02020603050405020304" pitchFamily="18" charset="0"/>
                <a:cs typeface="Times New Roman" panose="02020603050405020304" pitchFamily="18" charset="0"/>
              </a:rPr>
              <a:t>moyen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rationnel</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d’éducation</a:t>
            </a:r>
            <a:r>
              <a:rPr lang="tr-TR" altLang="tr-TR" dirty="0">
                <a:latin typeface="Times New Roman" panose="02020603050405020304" pitchFamily="18" charset="0"/>
                <a:cs typeface="Times New Roman" panose="02020603050405020304" pitchFamily="18" charset="0"/>
              </a:rPr>
              <a:t>… Un </a:t>
            </a:r>
            <a:r>
              <a:rPr lang="tr-TR" altLang="tr-TR" dirty="0" err="1">
                <a:latin typeface="Times New Roman" panose="02020603050405020304" pitchFamily="18" charset="0"/>
                <a:cs typeface="Times New Roman" panose="02020603050405020304" pitchFamily="18" charset="0"/>
              </a:rPr>
              <a:t>esprit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sain</a:t>
            </a:r>
            <a:r>
              <a:rPr lang="tr-TR" altLang="tr-TR" dirty="0">
                <a:latin typeface="Times New Roman" panose="02020603050405020304" pitchFamily="18" charset="0"/>
                <a:cs typeface="Times New Roman" panose="02020603050405020304" pitchFamily="18" charset="0"/>
              </a:rPr>
              <a:t> ne </a:t>
            </a:r>
            <a:r>
              <a:rPr lang="tr-TR" altLang="tr-TR" dirty="0" err="1">
                <a:latin typeface="Times New Roman" panose="02020603050405020304" pitchFamily="18" charset="0"/>
                <a:cs typeface="Times New Roman" panose="02020603050405020304" pitchFamily="18" charset="0"/>
              </a:rPr>
              <a:t>peut</a:t>
            </a:r>
            <a:r>
              <a:rPr lang="tr-TR" altLang="tr-TR" dirty="0">
                <a:latin typeface="Times New Roman" panose="02020603050405020304" pitchFamily="18" charset="0"/>
                <a:cs typeface="Times New Roman" panose="02020603050405020304" pitchFamily="18" charset="0"/>
              </a:rPr>
              <a:t> se </a:t>
            </a:r>
            <a:r>
              <a:rPr lang="tr-TR" altLang="tr-TR" dirty="0" err="1">
                <a:latin typeface="Times New Roman" panose="02020603050405020304" pitchFamily="18" charset="0"/>
                <a:cs typeface="Times New Roman" panose="02020603050405020304" pitchFamily="18" charset="0"/>
              </a:rPr>
              <a:t>trouver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dans un </a:t>
            </a:r>
            <a:r>
              <a:rPr lang="tr-TR" altLang="tr-TR" dirty="0" err="1">
                <a:latin typeface="Times New Roman" panose="02020603050405020304" pitchFamily="18" charset="0"/>
                <a:cs typeface="Times New Roman" panose="02020603050405020304" pitchFamily="18" charset="0"/>
              </a:rPr>
              <a:t>corps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sain</a:t>
            </a:r>
            <a:r>
              <a:rPr lang="tr-TR" altLang="tr-TR" dirty="0">
                <a:latin typeface="Times New Roman" panose="02020603050405020304" pitchFamily="18" charset="0"/>
                <a:cs typeface="Times New Roman" panose="02020603050405020304" pitchFamily="18" charset="0"/>
              </a:rPr>
              <a:t>”. </a:t>
            </a:r>
          </a:p>
          <a:p>
            <a:r>
              <a:rPr lang="tr-TR" altLang="tr-TR" dirty="0">
                <a:latin typeface="Times New Roman" panose="02020603050405020304" pitchFamily="18" charset="0"/>
                <a:cs typeface="Times New Roman" panose="02020603050405020304" pitchFamily="18" charset="0"/>
              </a:rPr>
              <a:t>Le </a:t>
            </a:r>
            <a:r>
              <a:rPr lang="tr-TR" altLang="tr-TR" dirty="0" err="1">
                <a:latin typeface="Times New Roman" panose="02020603050405020304" pitchFamily="18" charset="0"/>
                <a:cs typeface="Times New Roman" panose="02020603050405020304" pitchFamily="18" charset="0"/>
              </a:rPr>
              <a:t>sport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activité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collective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sportifs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accomplissent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pour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l’honneur</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nation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Il</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n’y</a:t>
            </a:r>
            <a:r>
              <a:rPr lang="tr-TR" altLang="tr-TR" dirty="0">
                <a:latin typeface="Times New Roman" panose="02020603050405020304" pitchFamily="18" charset="0"/>
                <a:cs typeface="Times New Roman" panose="02020603050405020304" pitchFamily="18" charset="0"/>
              </a:rPr>
              <a:t> a pas </a:t>
            </a:r>
            <a:r>
              <a:rPr lang="tr-TR" altLang="tr-TR" dirty="0" err="1">
                <a:latin typeface="Times New Roman" panose="02020603050405020304" pitchFamily="18" charset="0"/>
                <a:cs typeface="Times New Roman" panose="02020603050405020304" pitchFamily="18" charset="0"/>
              </a:rPr>
              <a:t>moi</a:t>
            </a:r>
            <a:r>
              <a:rPr lang="tr-TR" altLang="tr-TR" dirty="0">
                <a:latin typeface="Times New Roman" panose="02020603050405020304" pitchFamily="18" charset="0"/>
                <a:cs typeface="Times New Roman" panose="02020603050405020304" pitchFamily="18" charset="0"/>
              </a:rPr>
              <a:t>, il y a </a:t>
            </a:r>
            <a:r>
              <a:rPr lang="tr-TR" altLang="tr-TR" dirty="0" err="1">
                <a:latin typeface="Times New Roman" panose="02020603050405020304" pitchFamily="18" charset="0"/>
                <a:cs typeface="Times New Roman" panose="02020603050405020304" pitchFamily="18" charset="0"/>
              </a:rPr>
              <a:t>seulement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nous</a:t>
            </a:r>
            <a:r>
              <a:rPr lang="tr-TR" altLang="tr-TR" dirty="0">
                <a:latin typeface="Times New Roman" panose="02020603050405020304" pitchFamily="18" charset="0"/>
                <a:cs typeface="Times New Roman" panose="02020603050405020304" pitchFamily="18" charset="0"/>
              </a:rPr>
              <a:t>”. </a:t>
            </a:r>
          </a:p>
          <a:p>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filles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aussi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doivent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faire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sport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mais</a:t>
            </a:r>
            <a:r>
              <a:rPr lang="tr-TR" altLang="tr-TR" dirty="0">
                <a:latin typeface="Times New Roman" panose="02020603050405020304" pitchFamily="18" charset="0"/>
                <a:cs typeface="Times New Roman" panose="02020603050405020304" pitchFamily="18" charset="0"/>
              </a:rPr>
              <a:t> “il ne </a:t>
            </a:r>
            <a:r>
              <a:rPr lang="tr-TR" altLang="tr-TR" dirty="0" err="1">
                <a:latin typeface="Times New Roman" panose="02020603050405020304" pitchFamily="18" charset="0"/>
                <a:cs typeface="Times New Roman" panose="02020603050405020304" pitchFamily="18" charset="0"/>
              </a:rPr>
              <a:t>faut</a:t>
            </a:r>
            <a:r>
              <a:rPr lang="tr-TR" altLang="tr-TR" dirty="0">
                <a:latin typeface="Times New Roman" panose="02020603050405020304" pitchFamily="18" charset="0"/>
                <a:cs typeface="Times New Roman" panose="02020603050405020304" pitchFamily="18" charset="0"/>
              </a:rPr>
              <a:t> pas </a:t>
            </a:r>
            <a:r>
              <a:rPr lang="tr-TR" altLang="tr-TR" dirty="0" err="1">
                <a:latin typeface="Times New Roman" panose="02020603050405020304" pitchFamily="18" charset="0"/>
                <a:cs typeface="Times New Roman" panose="02020603050405020304" pitchFamily="18" charset="0"/>
              </a:rPr>
              <a:t>oublier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qu’une</a:t>
            </a:r>
            <a:r>
              <a:rPr lang="tr-TR" altLang="tr-TR" dirty="0">
                <a:latin typeface="Times New Roman" panose="02020603050405020304" pitchFamily="18" charset="0"/>
                <a:cs typeface="Times New Roman" panose="02020603050405020304" pitchFamily="18" charset="0"/>
              </a:rPr>
              <a:t> fille </a:t>
            </a:r>
            <a:r>
              <a:rPr lang="tr-TR" altLang="tr-TR" dirty="0" err="1">
                <a:latin typeface="Times New Roman" panose="02020603050405020304" pitchFamily="18" charset="0"/>
                <a:cs typeface="Times New Roman" panose="02020603050405020304" pitchFamily="18" charset="0"/>
              </a:rPr>
              <a:t>qui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ressemblent</a:t>
            </a:r>
            <a:r>
              <a:rPr lang="tr-TR" altLang="tr-TR" dirty="0">
                <a:latin typeface="Times New Roman" panose="02020603050405020304" pitchFamily="18" charset="0"/>
                <a:cs typeface="Times New Roman" panose="02020603050405020304" pitchFamily="18" charset="0"/>
              </a:rPr>
              <a:t> à un </a:t>
            </a:r>
            <a:r>
              <a:rPr lang="tr-TR" altLang="tr-TR" dirty="0" err="1">
                <a:latin typeface="Times New Roman" panose="02020603050405020304" pitchFamily="18" charset="0"/>
                <a:cs typeface="Times New Roman" panose="02020603050405020304" pitchFamily="18" charset="0"/>
              </a:rPr>
              <a:t>garçon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laide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comme</a:t>
            </a:r>
            <a:r>
              <a:rPr lang="tr-TR" altLang="tr-TR" dirty="0">
                <a:latin typeface="Times New Roman" panose="02020603050405020304" pitchFamily="18" charset="0"/>
                <a:cs typeface="Times New Roman" panose="02020603050405020304" pitchFamily="18" charset="0"/>
              </a:rPr>
              <a:t> un </a:t>
            </a:r>
            <a:r>
              <a:rPr lang="tr-TR" altLang="tr-TR" dirty="0" err="1">
                <a:latin typeface="Times New Roman" panose="02020603050405020304" pitchFamily="18" charset="0"/>
                <a:cs typeface="Times New Roman" panose="02020603050405020304" pitchFamily="18" charset="0"/>
              </a:rPr>
              <a:t>garçon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ressemble</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fille”. </a:t>
            </a:r>
            <a:endParaRPr lang="fr-F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algn="ctr"/>
            <a:r>
              <a:rPr lang="tr-TR" altLang="tr-TR" sz="3200" b="1" dirty="0" err="1">
                <a:solidFill>
                  <a:srgbClr val="C00000"/>
                </a:solidFill>
                <a:latin typeface="Times New Roman" panose="02020603050405020304" pitchFamily="18" charset="0"/>
                <a:cs typeface="Times New Roman" panose="02020603050405020304" pitchFamily="18" charset="0"/>
              </a:rPr>
              <a:t>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jeunes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au</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secours</a:t>
            </a:r>
            <a:r>
              <a:rPr lang="tr-TR" altLang="tr-TR" sz="3200" b="1" dirty="0">
                <a:solidFill>
                  <a:srgbClr val="C00000"/>
                </a:solidFill>
                <a:latin typeface="Times New Roman" panose="02020603050405020304" pitchFamily="18" charset="0"/>
                <a:cs typeface="Times New Roman" panose="02020603050405020304" pitchFamily="18" charset="0"/>
              </a:rPr>
              <a:t> de la </a:t>
            </a:r>
            <a:r>
              <a:rPr lang="tr-TR" altLang="tr-TR" sz="3200" b="1" dirty="0" err="1">
                <a:solidFill>
                  <a:srgbClr val="C00000"/>
                </a:solidFill>
                <a:latin typeface="Times New Roman" panose="02020603050405020304" pitchFamily="18" charset="0"/>
                <a:cs typeface="Times New Roman" panose="02020603050405020304" pitchFamily="18" charset="0"/>
              </a:rPr>
              <a:t>République</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22531" name="2 İçerik Yer Tutucusu"/>
          <p:cNvSpPr>
            <a:spLocks noGrp="1"/>
          </p:cNvSpPr>
          <p:nvPr>
            <p:ph idx="1"/>
          </p:nvPr>
        </p:nvSpPr>
        <p:spPr>
          <a:xfrm>
            <a:off x="806824" y="1600200"/>
            <a:ext cx="10748682" cy="4504765"/>
          </a:xfrm>
        </p:spPr>
        <p:txBody>
          <a:bodyPr>
            <a:normAutofit/>
          </a:bodyPr>
          <a:lstStyle/>
          <a:p>
            <a:r>
              <a:rPr lang="tr-TR" altLang="tr-TR" sz="3200" dirty="0" err="1">
                <a:latin typeface="Times New Roman" panose="02020603050405020304" pitchFamily="18" charset="0"/>
                <a:cs typeface="Times New Roman" panose="02020603050405020304" pitchFamily="18" charset="0"/>
              </a:rPr>
              <a:t>Les</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étudiants</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constituaient</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une</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minorité</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numériquement</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très</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faible</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parmi</a:t>
            </a:r>
            <a:r>
              <a:rPr lang="tr-TR" altLang="tr-TR" sz="3200" dirty="0">
                <a:latin typeface="Times New Roman" panose="02020603050405020304" pitchFamily="18" charset="0"/>
                <a:cs typeface="Times New Roman" panose="02020603050405020304" pitchFamily="18" charset="0"/>
              </a:rPr>
              <a:t> la </a:t>
            </a:r>
            <a:r>
              <a:rPr lang="tr-TR" altLang="tr-TR" sz="3200" dirty="0" err="1">
                <a:latin typeface="Times New Roman" panose="02020603050405020304" pitchFamily="18" charset="0"/>
                <a:cs typeface="Times New Roman" panose="02020603050405020304" pitchFamily="18" charset="0"/>
              </a:rPr>
              <a:t>population</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jeune</a:t>
            </a:r>
            <a:r>
              <a:rPr lang="tr-TR" altLang="tr-TR" sz="3200" dirty="0">
                <a:latin typeface="Times New Roman" panose="02020603050405020304" pitchFamily="18" charset="0"/>
                <a:cs typeface="Times New Roman" panose="02020603050405020304" pitchFamily="18" charset="0"/>
              </a:rPr>
              <a:t> de </a:t>
            </a:r>
            <a:r>
              <a:rPr lang="tr-TR" altLang="tr-TR" sz="3200" dirty="0" err="1">
                <a:latin typeface="Times New Roman" panose="02020603050405020304" pitchFamily="18" charset="0"/>
                <a:cs typeface="Times New Roman" panose="02020603050405020304" pitchFamily="18" charset="0"/>
              </a:rPr>
              <a:t>l’époque</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Ex</a:t>
            </a:r>
            <a:r>
              <a:rPr lang="tr-TR" altLang="tr-TR" sz="3200" dirty="0">
                <a:latin typeface="Times New Roman" panose="02020603050405020304" pitchFamily="18" charset="0"/>
                <a:cs typeface="Times New Roman" panose="02020603050405020304" pitchFamily="18" charset="0"/>
              </a:rPr>
              <a:t>: dans </a:t>
            </a:r>
            <a:r>
              <a:rPr lang="tr-TR" altLang="tr-TR" sz="3200" dirty="0" err="1">
                <a:latin typeface="Times New Roman" panose="02020603050405020304" pitchFamily="18" charset="0"/>
                <a:cs typeface="Times New Roman" panose="02020603050405020304" pitchFamily="18" charset="0"/>
              </a:rPr>
              <a:t>l’année</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universitaire</a:t>
            </a:r>
            <a:r>
              <a:rPr lang="tr-TR" altLang="tr-TR" sz="3200" dirty="0">
                <a:latin typeface="Times New Roman" panose="02020603050405020304" pitchFamily="18" charset="0"/>
                <a:cs typeface="Times New Roman" panose="02020603050405020304" pitchFamily="18" charset="0"/>
              </a:rPr>
              <a:t> </a:t>
            </a:r>
            <a:r>
              <a:rPr lang="tr-TR" altLang="tr-TR" sz="3200" dirty="0" smtClean="0">
                <a:latin typeface="Times New Roman" panose="02020603050405020304" pitchFamily="18" charset="0"/>
                <a:cs typeface="Times New Roman" panose="02020603050405020304" pitchFamily="18" charset="0"/>
              </a:rPr>
              <a:t>1923-1924, </a:t>
            </a:r>
            <a:r>
              <a:rPr lang="tr-TR" altLang="tr-TR" sz="3200" dirty="0">
                <a:latin typeface="Times New Roman" panose="02020603050405020304" pitchFamily="18" charset="0"/>
                <a:cs typeface="Times New Roman" panose="02020603050405020304" pitchFamily="18" charset="0"/>
              </a:rPr>
              <a:t>2914 (</a:t>
            </a:r>
            <a:r>
              <a:rPr lang="tr-TR" altLang="tr-TR" sz="3200" dirty="0" err="1">
                <a:latin typeface="Times New Roman" panose="02020603050405020304" pitchFamily="18" charset="0"/>
                <a:cs typeface="Times New Roman" panose="02020603050405020304" pitchFamily="18" charset="0"/>
              </a:rPr>
              <a:t>dont</a:t>
            </a:r>
            <a:r>
              <a:rPr lang="tr-TR" altLang="tr-TR" sz="3200" dirty="0">
                <a:latin typeface="Times New Roman" panose="02020603050405020304" pitchFamily="18" charset="0"/>
                <a:cs typeface="Times New Roman" panose="02020603050405020304" pitchFamily="18" charset="0"/>
              </a:rPr>
              <a:t> 285 </a:t>
            </a:r>
            <a:r>
              <a:rPr lang="tr-TR" altLang="tr-TR" sz="3200" dirty="0" err="1">
                <a:latin typeface="Times New Roman" panose="02020603050405020304" pitchFamily="18" charset="0"/>
                <a:cs typeface="Times New Roman" panose="02020603050405020304" pitchFamily="18" charset="0"/>
              </a:rPr>
              <a:t>étudiantes</a:t>
            </a:r>
            <a:r>
              <a:rPr lang="tr-TR" altLang="tr-TR" sz="3200" dirty="0">
                <a:latin typeface="Times New Roman" panose="02020603050405020304" pitchFamily="18" charset="0"/>
                <a:cs typeface="Times New Roman" panose="02020603050405020304" pitchFamily="18" charset="0"/>
              </a:rPr>
              <a:t>, 2629 </a:t>
            </a:r>
            <a:r>
              <a:rPr lang="tr-TR" altLang="tr-TR" sz="3200" dirty="0" err="1">
                <a:latin typeface="Times New Roman" panose="02020603050405020304" pitchFamily="18" charset="0"/>
                <a:cs typeface="Times New Roman" panose="02020603050405020304" pitchFamily="18" charset="0"/>
              </a:rPr>
              <a:t>étudiants</a:t>
            </a:r>
            <a:r>
              <a:rPr lang="tr-TR" altLang="tr-TR" sz="3200" dirty="0">
                <a:latin typeface="Times New Roman" panose="02020603050405020304" pitchFamily="18" charset="0"/>
                <a:cs typeface="Times New Roman" panose="02020603050405020304" pitchFamily="18" charset="0"/>
              </a:rPr>
              <a:t>) sur 11 à 12 </a:t>
            </a:r>
            <a:r>
              <a:rPr lang="tr-TR" altLang="tr-TR" sz="3200" dirty="0" err="1">
                <a:latin typeface="Times New Roman" panose="02020603050405020304" pitchFamily="18" charset="0"/>
                <a:cs typeface="Times New Roman" panose="02020603050405020304" pitchFamily="18" charset="0"/>
              </a:rPr>
              <a:t>millions</a:t>
            </a:r>
            <a:r>
              <a:rPr lang="tr-TR" altLang="tr-TR" sz="3200" dirty="0">
                <a:latin typeface="Times New Roman" panose="02020603050405020304" pitchFamily="18" charset="0"/>
                <a:cs typeface="Times New Roman" panose="02020603050405020304" pitchFamily="18" charset="0"/>
              </a:rPr>
              <a:t>. 1930-1931, 4137 </a:t>
            </a:r>
            <a:r>
              <a:rPr lang="tr-TR" altLang="tr-TR" sz="3200" dirty="0" err="1">
                <a:latin typeface="Times New Roman" panose="02020603050405020304" pitchFamily="18" charset="0"/>
                <a:cs typeface="Times New Roman" panose="02020603050405020304" pitchFamily="18" charset="0"/>
              </a:rPr>
              <a:t>étudiants</a:t>
            </a:r>
            <a:r>
              <a:rPr lang="tr-TR" altLang="tr-TR" sz="3200" dirty="0">
                <a:latin typeface="Times New Roman" panose="02020603050405020304" pitchFamily="18" charset="0"/>
                <a:cs typeface="Times New Roman" panose="02020603050405020304" pitchFamily="18" charset="0"/>
              </a:rPr>
              <a:t> 716 </a:t>
            </a:r>
            <a:r>
              <a:rPr lang="tr-TR" altLang="tr-TR" sz="3200" dirty="0" err="1">
                <a:latin typeface="Times New Roman" panose="02020603050405020304" pitchFamily="18" charset="0"/>
                <a:cs typeface="Times New Roman" panose="02020603050405020304" pitchFamily="18" charset="0"/>
              </a:rPr>
              <a:t>étudiantes</a:t>
            </a:r>
            <a:r>
              <a:rPr lang="tr-TR" altLang="tr-TR" sz="3200" dirty="0">
                <a:latin typeface="Times New Roman" panose="02020603050405020304" pitchFamily="18" charset="0"/>
                <a:cs typeface="Times New Roman" panose="02020603050405020304" pitchFamily="18" charset="0"/>
              </a:rPr>
              <a:t>.</a:t>
            </a:r>
          </a:p>
          <a:p>
            <a:r>
              <a:rPr lang="tr-TR" altLang="tr-TR" sz="3200" dirty="0" err="1" smtClean="0">
                <a:latin typeface="Times New Roman" panose="02020603050405020304" pitchFamily="18" charset="0"/>
                <a:cs typeface="Times New Roman" panose="02020603050405020304" pitchFamily="18" charset="0"/>
              </a:rPr>
              <a:t>Autonomie</a:t>
            </a:r>
            <a:r>
              <a:rPr lang="tr-TR" altLang="tr-TR" sz="3200" dirty="0" smtClean="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des</a:t>
            </a:r>
            <a:r>
              <a:rPr lang="tr-TR" altLang="tr-TR" sz="3200" dirty="0">
                <a:latin typeface="Times New Roman" panose="02020603050405020304" pitchFamily="18" charset="0"/>
                <a:cs typeface="Times New Roman" panose="02020603050405020304" pitchFamily="18" charset="0"/>
              </a:rPr>
              <a:t> </a:t>
            </a:r>
            <a:r>
              <a:rPr lang="tr-TR" altLang="tr-TR" sz="3200" dirty="0" err="1">
                <a:latin typeface="Times New Roman" panose="02020603050405020304" pitchFamily="18" charset="0"/>
                <a:cs typeface="Times New Roman" panose="02020603050405020304" pitchFamily="18" charset="0"/>
              </a:rPr>
              <a:t>universités</a:t>
            </a:r>
            <a:r>
              <a:rPr lang="tr-TR" altLang="tr-TR" sz="3200" dirty="0">
                <a:latin typeface="Times New Roman" panose="02020603050405020304" pitchFamily="18" charset="0"/>
                <a:cs typeface="Times New Roman" panose="02020603050405020304" pitchFamily="18" charset="0"/>
              </a:rPr>
              <a:t> </a:t>
            </a:r>
            <a:r>
              <a:rPr lang="tr-TR" altLang="tr-TR" sz="3200" dirty="0" err="1" smtClean="0">
                <a:latin typeface="Times New Roman" panose="02020603050405020304" pitchFamily="18" charset="0"/>
                <a:cs typeface="Times New Roman" panose="02020603050405020304" pitchFamily="18" charset="0"/>
              </a:rPr>
              <a:t>commence</a:t>
            </a:r>
            <a:r>
              <a:rPr lang="tr-TR" altLang="tr-TR" sz="3200" dirty="0" smtClean="0">
                <a:latin typeface="Times New Roman" panose="02020603050405020304" pitchFamily="18" charset="0"/>
                <a:cs typeface="Times New Roman" panose="02020603050405020304" pitchFamily="18" charset="0"/>
              </a:rPr>
              <a:t> en </a:t>
            </a:r>
            <a:r>
              <a:rPr lang="tr-TR" altLang="tr-TR" sz="3200" dirty="0">
                <a:latin typeface="Times New Roman" panose="02020603050405020304" pitchFamily="18" charset="0"/>
                <a:cs typeface="Times New Roman" panose="02020603050405020304" pitchFamily="18" charset="0"/>
              </a:rPr>
              <a:t>1946.</a:t>
            </a:r>
            <a:endParaRPr lang="fr-FR" alt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247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b="1" dirty="0" err="1" smtClean="0">
                <a:solidFill>
                  <a:srgbClr val="C00000"/>
                </a:solidFill>
              </a:rPr>
              <a:t>Les</a:t>
            </a:r>
            <a:r>
              <a:rPr lang="tr-TR" altLang="tr-TR" b="1" dirty="0" smtClean="0">
                <a:solidFill>
                  <a:srgbClr val="C00000"/>
                </a:solidFill>
              </a:rPr>
              <a:t> </a:t>
            </a:r>
            <a:r>
              <a:rPr lang="tr-TR" altLang="tr-TR" b="1" dirty="0" err="1" smtClean="0">
                <a:solidFill>
                  <a:srgbClr val="C00000"/>
                </a:solidFill>
              </a:rPr>
              <a:t>étudiants</a:t>
            </a:r>
            <a:endParaRPr lang="fr-FR" altLang="tr-TR" b="1" dirty="0" smtClean="0">
              <a:solidFill>
                <a:srgbClr val="C00000"/>
              </a:solidFill>
            </a:endParaRPr>
          </a:p>
        </p:txBody>
      </p:sp>
      <p:sp>
        <p:nvSpPr>
          <p:cNvPr id="24579" name="2 İçerik Yer Tutucusu"/>
          <p:cNvSpPr>
            <a:spLocks noGrp="1"/>
          </p:cNvSpPr>
          <p:nvPr>
            <p:ph idx="1"/>
          </p:nvPr>
        </p:nvSpPr>
        <p:spPr/>
        <p:txBody>
          <a:bodyPr/>
          <a:lstStyle/>
          <a:p>
            <a:r>
              <a:rPr lang="tr-TR" altLang="tr-TR" dirty="0" smtClean="0">
                <a:latin typeface="Times New Roman" panose="02020603050405020304" pitchFamily="18" charset="0"/>
                <a:cs typeface="Times New Roman" panose="02020603050405020304" pitchFamily="18" charset="0"/>
              </a:rPr>
              <a:t>1959-1960; 19.453 </a:t>
            </a:r>
            <a:r>
              <a:rPr lang="tr-TR" altLang="tr-TR" dirty="0" err="1" smtClean="0">
                <a:latin typeface="Times New Roman" panose="02020603050405020304" pitchFamily="18" charset="0"/>
                <a:cs typeface="Times New Roman" panose="02020603050405020304" pitchFamily="18" charset="0"/>
              </a:rPr>
              <a:t>étudiants</a:t>
            </a:r>
            <a:r>
              <a:rPr lang="tr-TR" altLang="tr-TR" dirty="0" smtClean="0">
                <a:latin typeface="Times New Roman" panose="02020603050405020304" pitchFamily="18" charset="0"/>
                <a:cs typeface="Times New Roman" panose="02020603050405020304" pitchFamily="18" charset="0"/>
              </a:rPr>
              <a:t> à </a:t>
            </a:r>
            <a:r>
              <a:rPr lang="tr-TR" altLang="tr-TR" dirty="0" err="1" smtClean="0">
                <a:latin typeface="Times New Roman" panose="02020603050405020304" pitchFamily="18" charset="0"/>
                <a:cs typeface="Times New Roman" panose="02020603050405020304" pitchFamily="18" charset="0"/>
              </a:rPr>
              <a:t>l’Université</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d’Istanbul</a:t>
            </a:r>
            <a:r>
              <a:rPr lang="tr-TR" altLang="tr-TR" dirty="0" smtClean="0">
                <a:latin typeface="Times New Roman" panose="02020603050405020304" pitchFamily="18" charset="0"/>
                <a:cs typeface="Times New Roman" panose="02020603050405020304" pitchFamily="18" charset="0"/>
              </a:rPr>
              <a:t>. </a:t>
            </a:r>
          </a:p>
          <a:p>
            <a:r>
              <a:rPr lang="tr-TR" altLang="tr-TR" dirty="0" smtClean="0">
                <a:latin typeface="Times New Roman" panose="02020603050405020304" pitchFamily="18" charset="0"/>
                <a:cs typeface="Times New Roman" panose="02020603050405020304" pitchFamily="18" charset="0"/>
              </a:rPr>
              <a:t>1959-1960; 14.838 </a:t>
            </a:r>
            <a:r>
              <a:rPr lang="tr-TR" altLang="tr-TR" dirty="0" err="1" smtClean="0">
                <a:latin typeface="Times New Roman" panose="02020603050405020304" pitchFamily="18" charset="0"/>
                <a:cs typeface="Times New Roman" panose="02020603050405020304" pitchFamily="18" charset="0"/>
              </a:rPr>
              <a:t>étudiants</a:t>
            </a:r>
            <a:r>
              <a:rPr lang="tr-TR" altLang="tr-TR" dirty="0" smtClean="0">
                <a:latin typeface="Times New Roman" panose="02020603050405020304" pitchFamily="18" charset="0"/>
                <a:cs typeface="Times New Roman" panose="02020603050405020304" pitchFamily="18" charset="0"/>
              </a:rPr>
              <a:t> à </a:t>
            </a:r>
            <a:r>
              <a:rPr lang="tr-TR" altLang="tr-TR" dirty="0" err="1" smtClean="0">
                <a:latin typeface="Times New Roman" panose="02020603050405020304" pitchFamily="18" charset="0"/>
                <a:cs typeface="Times New Roman" panose="02020603050405020304" pitchFamily="18" charset="0"/>
              </a:rPr>
              <a:t>l’Université</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d’Ankara</a:t>
            </a:r>
            <a:r>
              <a:rPr lang="tr-TR" altLang="tr-TR" dirty="0" smtClean="0">
                <a:latin typeface="Times New Roman" panose="02020603050405020304" pitchFamily="18" charset="0"/>
                <a:cs typeface="Times New Roman" panose="02020603050405020304" pitchFamily="18" charset="0"/>
              </a:rPr>
              <a:t>. </a:t>
            </a:r>
          </a:p>
          <a:p>
            <a:endParaRPr lang="tr-TR" altLang="tr-TR" dirty="0" smtClean="0">
              <a:latin typeface="Times New Roman" panose="02020603050405020304" pitchFamily="18" charset="0"/>
              <a:cs typeface="Times New Roman" panose="02020603050405020304" pitchFamily="18" charset="0"/>
            </a:endParaRPr>
          </a:p>
          <a:p>
            <a:r>
              <a:rPr lang="tr-TR" altLang="tr-TR" b="1" dirty="0" smtClean="0">
                <a:latin typeface="Times New Roman" panose="02020603050405020304" pitchFamily="18" charset="0"/>
                <a:cs typeface="Times New Roman" panose="02020603050405020304" pitchFamily="18" charset="0"/>
              </a:rPr>
              <a:t>1950; 24.813 </a:t>
            </a:r>
            <a:r>
              <a:rPr lang="tr-TR" altLang="tr-TR" b="1" dirty="0" err="1" smtClean="0">
                <a:latin typeface="Times New Roman" panose="02020603050405020304" pitchFamily="18" charset="0"/>
                <a:cs typeface="Times New Roman" panose="02020603050405020304" pitchFamily="18" charset="0"/>
              </a:rPr>
              <a:t>étudiants</a:t>
            </a:r>
            <a:endParaRPr lang="tr-TR" altLang="tr-TR" b="1" dirty="0" smtClean="0">
              <a:latin typeface="Times New Roman" panose="02020603050405020304" pitchFamily="18" charset="0"/>
              <a:cs typeface="Times New Roman" panose="02020603050405020304" pitchFamily="18" charset="0"/>
            </a:endParaRPr>
          </a:p>
          <a:p>
            <a:r>
              <a:rPr lang="tr-TR" altLang="tr-TR" b="1" dirty="0" smtClean="0">
                <a:latin typeface="Times New Roman" panose="02020603050405020304" pitchFamily="18" charset="0"/>
                <a:cs typeface="Times New Roman" panose="02020603050405020304" pitchFamily="18" charset="0"/>
              </a:rPr>
              <a:t>1960; 65.297 </a:t>
            </a:r>
            <a:r>
              <a:rPr lang="tr-TR" altLang="tr-TR" b="1" dirty="0" err="1" smtClean="0">
                <a:latin typeface="Times New Roman" panose="02020603050405020304" pitchFamily="18" charset="0"/>
                <a:cs typeface="Times New Roman" panose="02020603050405020304" pitchFamily="18" charset="0"/>
              </a:rPr>
              <a:t>étudiants</a:t>
            </a:r>
            <a:r>
              <a:rPr lang="tr-TR" altLang="tr-TR" b="1" dirty="0" smtClean="0">
                <a:latin typeface="Times New Roman" panose="02020603050405020304" pitchFamily="18" charset="0"/>
                <a:cs typeface="Times New Roman" panose="02020603050405020304" pitchFamily="18" charset="0"/>
              </a:rPr>
              <a:t> </a:t>
            </a:r>
          </a:p>
          <a:p>
            <a:endParaRPr lang="fr-FR" altLang="tr-TR" dirty="0" smtClean="0"/>
          </a:p>
        </p:txBody>
      </p:sp>
    </p:spTree>
    <p:extLst>
      <p:ext uri="{BB962C8B-B14F-4D97-AF65-F5344CB8AC3E}">
        <p14:creationId xmlns:p14="http://schemas.microsoft.com/office/powerpoint/2010/main" val="897919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normAutofit/>
          </a:bodyPr>
          <a:lstStyle/>
          <a:p>
            <a:r>
              <a:rPr lang="tr-TR" altLang="tr-TR" sz="4000" b="1" dirty="0" err="1" smtClean="0">
                <a:solidFill>
                  <a:srgbClr val="C00000"/>
                </a:solidFill>
              </a:rPr>
              <a:t>Mouvements</a:t>
            </a:r>
            <a:r>
              <a:rPr lang="tr-TR" altLang="tr-TR" sz="4000" b="1" dirty="0" smtClean="0">
                <a:solidFill>
                  <a:srgbClr val="C00000"/>
                </a:solidFill>
              </a:rPr>
              <a:t> de </a:t>
            </a:r>
            <a:r>
              <a:rPr lang="tr-TR" altLang="tr-TR" sz="4000" b="1" dirty="0" err="1" smtClean="0">
                <a:solidFill>
                  <a:srgbClr val="C00000"/>
                </a:solidFill>
              </a:rPr>
              <a:t>jeunesse</a:t>
            </a:r>
            <a:endParaRPr lang="fr-FR" altLang="tr-TR" sz="4000" b="1" dirty="0" smtClean="0">
              <a:solidFill>
                <a:srgbClr val="C00000"/>
              </a:solidFill>
            </a:endParaRPr>
          </a:p>
        </p:txBody>
      </p:sp>
      <p:sp>
        <p:nvSpPr>
          <p:cNvPr id="26627" name="2 İçerik Yer Tutucusu"/>
          <p:cNvSpPr>
            <a:spLocks noGrp="1"/>
          </p:cNvSpPr>
          <p:nvPr>
            <p:ph idx="1"/>
          </p:nvPr>
        </p:nvSpPr>
        <p:spPr/>
        <p:txBody>
          <a:bodyPr/>
          <a:lstStyle/>
          <a:p>
            <a:r>
              <a:rPr lang="tr-TR" altLang="tr-TR" dirty="0" err="1" smtClean="0"/>
              <a:t>Rares</a:t>
            </a:r>
            <a:r>
              <a:rPr lang="tr-TR" altLang="tr-TR" dirty="0" smtClean="0"/>
              <a:t> </a:t>
            </a:r>
            <a:r>
              <a:rPr lang="tr-TR" altLang="tr-TR" dirty="0" err="1" smtClean="0"/>
              <a:t>exemples</a:t>
            </a:r>
            <a:r>
              <a:rPr lang="tr-TR" altLang="tr-TR" dirty="0" smtClean="0"/>
              <a:t>…</a:t>
            </a:r>
          </a:p>
          <a:p>
            <a:r>
              <a:rPr lang="tr-TR" altLang="tr-TR" dirty="0" err="1" smtClean="0"/>
              <a:t>Appartenir</a:t>
            </a:r>
            <a:r>
              <a:rPr lang="tr-TR" altLang="tr-TR" dirty="0" smtClean="0"/>
              <a:t> </a:t>
            </a:r>
            <a:r>
              <a:rPr lang="tr-TR" altLang="tr-TR" dirty="0" smtClean="0"/>
              <a:t>à la </a:t>
            </a:r>
            <a:r>
              <a:rPr lang="tr-TR" altLang="tr-TR" dirty="0" err="1" smtClean="0"/>
              <a:t>première</a:t>
            </a:r>
            <a:r>
              <a:rPr lang="tr-TR" altLang="tr-TR" dirty="0" smtClean="0"/>
              <a:t> </a:t>
            </a:r>
            <a:r>
              <a:rPr lang="tr-TR" altLang="tr-TR" dirty="0" err="1" smtClean="0"/>
              <a:t>génération</a:t>
            </a:r>
            <a:r>
              <a:rPr lang="tr-TR" altLang="tr-TR" dirty="0" smtClean="0"/>
              <a:t> de la </a:t>
            </a:r>
            <a:r>
              <a:rPr lang="tr-TR" altLang="tr-TR" dirty="0" err="1" smtClean="0"/>
              <a:t>République</a:t>
            </a:r>
            <a:r>
              <a:rPr lang="tr-TR" altLang="tr-TR" dirty="0" smtClean="0"/>
              <a:t>:  </a:t>
            </a:r>
            <a:r>
              <a:rPr lang="tr-TR" altLang="tr-TR" dirty="0" err="1" smtClean="0"/>
              <a:t>dévotion</a:t>
            </a:r>
            <a:r>
              <a:rPr lang="tr-TR" altLang="tr-TR" dirty="0" smtClean="0"/>
              <a:t> et </a:t>
            </a:r>
            <a:r>
              <a:rPr lang="tr-TR" altLang="tr-TR" dirty="0" err="1" smtClean="0"/>
              <a:t>enthousiasme</a:t>
            </a:r>
            <a:r>
              <a:rPr lang="tr-TR" altLang="tr-TR" dirty="0" smtClean="0"/>
              <a:t>, </a:t>
            </a:r>
            <a:r>
              <a:rPr lang="tr-TR" altLang="tr-TR" dirty="0" err="1" smtClean="0"/>
              <a:t>travailler</a:t>
            </a:r>
            <a:r>
              <a:rPr lang="tr-TR" altLang="tr-TR" dirty="0" smtClean="0"/>
              <a:t> </a:t>
            </a:r>
            <a:r>
              <a:rPr lang="tr-TR" altLang="tr-TR" dirty="0" err="1" smtClean="0"/>
              <a:t>pour</a:t>
            </a:r>
            <a:r>
              <a:rPr lang="tr-TR" altLang="tr-TR" dirty="0" smtClean="0"/>
              <a:t> la </a:t>
            </a:r>
            <a:r>
              <a:rPr lang="tr-TR" altLang="tr-TR" dirty="0" err="1" smtClean="0"/>
              <a:t>patrie</a:t>
            </a:r>
            <a:r>
              <a:rPr lang="tr-TR" altLang="tr-TR" dirty="0" smtClean="0"/>
              <a:t>. </a:t>
            </a:r>
            <a:endParaRPr lang="fr-FR" altLang="tr-TR" dirty="0" smtClean="0"/>
          </a:p>
          <a:p>
            <a:endParaRPr lang="fr-FR" altLang="tr-TR" dirty="0" smtClean="0"/>
          </a:p>
        </p:txBody>
      </p:sp>
    </p:spTree>
    <p:extLst>
      <p:ext uri="{BB962C8B-B14F-4D97-AF65-F5344CB8AC3E}">
        <p14:creationId xmlns:p14="http://schemas.microsoft.com/office/powerpoint/2010/main" val="3148742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algn="ctr" eaLnBrk="1" hangingPunct="1"/>
            <a:r>
              <a:rPr lang="tr-TR" altLang="tr-TR" b="1" dirty="0" err="1" smtClean="0">
                <a:solidFill>
                  <a:srgbClr val="C00000"/>
                </a:solidFill>
              </a:rPr>
              <a:t>Génération</a:t>
            </a:r>
            <a:r>
              <a:rPr lang="tr-TR" altLang="tr-TR" b="1" dirty="0" smtClean="0">
                <a:solidFill>
                  <a:srgbClr val="C00000"/>
                </a:solidFill>
              </a:rPr>
              <a:t> ‘68</a:t>
            </a:r>
            <a:endParaRPr lang="fr-FR" altLang="tr-TR" b="1" dirty="0" smtClean="0">
              <a:solidFill>
                <a:srgbClr val="C00000"/>
              </a:solidFill>
            </a:endParaRPr>
          </a:p>
        </p:txBody>
      </p:sp>
      <p:sp>
        <p:nvSpPr>
          <p:cNvPr id="28675" name="2 İçerik Yer Tutucusu"/>
          <p:cNvSpPr>
            <a:spLocks noGrp="1"/>
          </p:cNvSpPr>
          <p:nvPr>
            <p:ph idx="1"/>
          </p:nvPr>
        </p:nvSpPr>
        <p:spPr>
          <a:xfrm>
            <a:off x="2680446" y="1825625"/>
            <a:ext cx="8673353" cy="4351338"/>
          </a:xfrm>
        </p:spPr>
        <p:txBody>
          <a:bodyPr/>
          <a:lstStyle/>
          <a:p>
            <a:pPr eaLnBrk="1" hangingPunct="1"/>
            <a:endParaRPr lang="fr-FR" altLang="tr-TR" dirty="0" smtClean="0"/>
          </a:p>
        </p:txBody>
      </p:sp>
      <p:pic>
        <p:nvPicPr>
          <p:cNvPr id="28676" name="Picture 2" descr="http://www.denizgezmis.org/Album/foto/denizgezmis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601880"/>
            <a:ext cx="4457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alinteri.org/img/vedat-demi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1628776"/>
            <a:ext cx="43481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9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981200" y="274639"/>
            <a:ext cx="8229600" cy="706437"/>
          </a:xfrm>
        </p:spPr>
        <p:txBody>
          <a:bodyPr/>
          <a:lstStyle/>
          <a:p>
            <a:pPr eaLnBrk="1" hangingPunct="1"/>
            <a:r>
              <a:rPr lang="tr-TR" altLang="tr-TR" b="1" dirty="0" err="1" smtClean="0">
                <a:solidFill>
                  <a:srgbClr val="C00000"/>
                </a:solidFill>
              </a:rPr>
              <a:t>Une</a:t>
            </a:r>
            <a:r>
              <a:rPr lang="tr-TR" altLang="tr-TR" b="1" dirty="0" smtClean="0">
                <a:solidFill>
                  <a:srgbClr val="C00000"/>
                </a:solidFill>
              </a:rPr>
              <a:t> </a:t>
            </a:r>
            <a:r>
              <a:rPr lang="tr-TR" altLang="tr-TR" b="1" dirty="0" err="1" smtClean="0">
                <a:solidFill>
                  <a:srgbClr val="C00000"/>
                </a:solidFill>
              </a:rPr>
              <a:t>jeunesse</a:t>
            </a:r>
            <a:r>
              <a:rPr lang="tr-TR" altLang="tr-TR" b="1" dirty="0" smtClean="0">
                <a:solidFill>
                  <a:srgbClr val="C00000"/>
                </a:solidFill>
              </a:rPr>
              <a:t> </a:t>
            </a:r>
            <a:r>
              <a:rPr lang="tr-TR" altLang="tr-TR" b="1" dirty="0" err="1" smtClean="0">
                <a:solidFill>
                  <a:srgbClr val="C00000"/>
                </a:solidFill>
              </a:rPr>
              <a:t>rebelle</a:t>
            </a:r>
            <a:r>
              <a:rPr lang="tr-TR" altLang="tr-TR" b="1" dirty="0" smtClean="0">
                <a:solidFill>
                  <a:srgbClr val="C00000"/>
                </a:solidFill>
              </a:rPr>
              <a:t>?</a:t>
            </a:r>
            <a:endParaRPr lang="fr-FR" altLang="tr-TR" b="1" dirty="0" smtClean="0">
              <a:solidFill>
                <a:srgbClr val="C00000"/>
              </a:solidFill>
            </a:endParaRPr>
          </a:p>
        </p:txBody>
      </p:sp>
      <p:sp>
        <p:nvSpPr>
          <p:cNvPr id="29699" name="2 İçerik Yer Tutucusu"/>
          <p:cNvSpPr>
            <a:spLocks noGrp="1"/>
          </p:cNvSpPr>
          <p:nvPr>
            <p:ph idx="1"/>
          </p:nvPr>
        </p:nvSpPr>
        <p:spPr>
          <a:xfrm>
            <a:off x="5591176" y="1268414"/>
            <a:ext cx="5794000" cy="5329237"/>
          </a:xfrm>
        </p:spPr>
        <p:txBody>
          <a:bodyPr/>
          <a:lstStyle/>
          <a:p>
            <a:pPr eaLnBrk="1" hangingPunct="1"/>
            <a:r>
              <a:rPr lang="tr-TR" altLang="tr-TR" dirty="0">
                <a:latin typeface="Times New Roman" panose="02020603050405020304" pitchFamily="18" charset="0"/>
                <a:cs typeface="Times New Roman" panose="02020603050405020304" pitchFamily="18" charset="0"/>
              </a:rPr>
              <a:t>Plus </a:t>
            </a:r>
            <a:r>
              <a:rPr lang="tr-TR" altLang="tr-TR" dirty="0" err="1">
                <a:latin typeface="Times New Roman" panose="02020603050405020304" pitchFamily="18" charset="0"/>
                <a:cs typeface="Times New Roman" panose="02020603050405020304" pitchFamily="18" charset="0"/>
              </a:rPr>
              <a:t>politique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culturelle</a:t>
            </a:r>
            <a:r>
              <a:rPr lang="tr-TR" altLang="tr-TR" dirty="0">
                <a:latin typeface="Times New Roman" panose="02020603050405020304" pitchFamily="18" charset="0"/>
                <a:cs typeface="Times New Roman" panose="02020603050405020304" pitchFamily="18" charset="0"/>
              </a:rPr>
              <a:t>.</a:t>
            </a:r>
          </a:p>
          <a:p>
            <a:pPr eaLnBrk="1" hangingPunct="1"/>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jeunesse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veut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sauver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l’Etat</a:t>
            </a:r>
            <a:r>
              <a:rPr lang="tr-TR" altLang="tr-TR" dirty="0">
                <a:latin typeface="Times New Roman" panose="02020603050405020304" pitchFamily="18" charset="0"/>
                <a:cs typeface="Times New Roman" panose="02020603050405020304" pitchFamily="18" charset="0"/>
              </a:rPr>
              <a:t> et la </a:t>
            </a:r>
            <a:r>
              <a:rPr lang="tr-TR" altLang="tr-TR" dirty="0" err="1">
                <a:latin typeface="Times New Roman" panose="02020603050405020304" pitchFamily="18" charset="0"/>
                <a:cs typeface="Times New Roman" panose="02020603050405020304" pitchFamily="18" charset="0"/>
              </a:rPr>
              <a:t>Société</a:t>
            </a:r>
            <a:r>
              <a:rPr lang="tr-TR" altLang="tr-TR" dirty="0">
                <a:latin typeface="Times New Roman" panose="02020603050405020304" pitchFamily="18" charset="0"/>
                <a:cs typeface="Times New Roman" panose="02020603050405020304" pitchFamily="18" charset="0"/>
              </a:rPr>
              <a:t>. </a:t>
            </a:r>
          </a:p>
          <a:p>
            <a:pPr eaLnBrk="1" hangingPunct="1"/>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masse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d’étudiants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augmentent</a:t>
            </a:r>
            <a:r>
              <a:rPr lang="tr-TR" altLang="tr-TR" dirty="0">
                <a:latin typeface="Times New Roman" panose="02020603050405020304" pitchFamily="18" charset="0"/>
                <a:cs typeface="Times New Roman" panose="02020603050405020304" pitchFamily="18" charset="0"/>
              </a:rPr>
              <a:t> en vitesse:</a:t>
            </a:r>
          </a:p>
          <a:p>
            <a:pPr eaLnBrk="1" hangingPunct="1"/>
            <a:r>
              <a:rPr lang="tr-TR" altLang="tr-TR" dirty="0">
                <a:latin typeface="Times New Roman" panose="02020603050405020304" pitchFamily="18" charset="0"/>
                <a:cs typeface="Times New Roman" panose="02020603050405020304" pitchFamily="18" charset="0"/>
              </a:rPr>
              <a:t>1960, 63.051 (3,3%)</a:t>
            </a:r>
          </a:p>
          <a:p>
            <a:pPr eaLnBrk="1" hangingPunct="1"/>
            <a:r>
              <a:rPr lang="tr-TR" altLang="tr-TR" dirty="0">
                <a:latin typeface="Times New Roman" panose="02020603050405020304" pitchFamily="18" charset="0"/>
                <a:cs typeface="Times New Roman" panose="02020603050405020304" pitchFamily="18" charset="0"/>
              </a:rPr>
              <a:t>1968, 146.299 (6,5 %)</a:t>
            </a:r>
          </a:p>
          <a:p>
            <a:pPr eaLnBrk="1" hangingPunct="1"/>
            <a:r>
              <a:rPr lang="tr-TR" altLang="tr-TR" dirty="0" err="1">
                <a:latin typeface="Times New Roman" panose="02020603050405020304" pitchFamily="18" charset="0"/>
                <a:cs typeface="Times New Roman" panose="02020603050405020304" pitchFamily="18" charset="0"/>
              </a:rPr>
              <a:t>Augmentation</a:t>
            </a:r>
            <a:r>
              <a:rPr lang="tr-TR" altLang="tr-TR" dirty="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des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étudiants</a:t>
            </a:r>
            <a:r>
              <a:rPr lang="tr-TR" altLang="tr-TR" dirty="0" smtClean="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123</a:t>
            </a:r>
            <a:r>
              <a:rPr lang="tr-TR" altLang="tr-TR" dirty="0" smtClean="0">
                <a:latin typeface="Times New Roman" panose="02020603050405020304" pitchFamily="18" charset="0"/>
                <a:cs typeface="Times New Roman" panose="02020603050405020304" pitchFamily="18" charset="0"/>
              </a:rPr>
              <a:t>% </a:t>
            </a:r>
            <a:endParaRPr lang="tr-TR" altLang="tr-TR" dirty="0">
              <a:latin typeface="Times New Roman" panose="02020603050405020304" pitchFamily="18" charset="0"/>
              <a:cs typeface="Times New Roman" panose="02020603050405020304" pitchFamily="18" charset="0"/>
            </a:endParaRPr>
          </a:p>
          <a:p>
            <a:pPr eaLnBrk="1" hangingPunct="1"/>
            <a:endParaRPr lang="fr-FR" altLang="tr-TR" dirty="0" smtClean="0"/>
          </a:p>
        </p:txBody>
      </p:sp>
      <p:pic>
        <p:nvPicPr>
          <p:cNvPr id="29700" name="Picture 6" descr="http://t0.gstatic.com/images?q=tbn:ANd9GcSrMrI6g7iQ6F_vdo0FHYn4rfM-ml4e3m2hx0YXjLUnI2WLLKyOsA&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484314"/>
            <a:ext cx="33528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780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4151313" y="274638"/>
            <a:ext cx="3600450" cy="1143000"/>
          </a:xfrm>
        </p:spPr>
        <p:txBody>
          <a:bodyPr/>
          <a:lstStyle/>
          <a:p>
            <a:endParaRPr lang="fr-FR" altLang="tr-TR" smtClean="0"/>
          </a:p>
        </p:txBody>
      </p:sp>
      <p:sp>
        <p:nvSpPr>
          <p:cNvPr id="30723" name="2 İçerik Yer Tutucusu"/>
          <p:cNvSpPr>
            <a:spLocks noGrp="1"/>
          </p:cNvSpPr>
          <p:nvPr>
            <p:ph idx="1"/>
          </p:nvPr>
        </p:nvSpPr>
        <p:spPr>
          <a:xfrm>
            <a:off x="1774826" y="3789364"/>
            <a:ext cx="8569325" cy="2808287"/>
          </a:xfrm>
        </p:spPr>
        <p:txBody>
          <a:bodyPr/>
          <a:lstStyle/>
          <a:p>
            <a:r>
              <a:rPr lang="fr-FR" altLang="tr-TR" dirty="0" smtClean="0"/>
              <a:t>L’impact de l’Occident </a:t>
            </a:r>
          </a:p>
          <a:p>
            <a:r>
              <a:rPr lang="fr-FR" altLang="tr-TR" dirty="0" smtClean="0"/>
              <a:t>Manifestations des étudiants socialistes, la quête de solidarité avec les ouvriers et les paysans.  </a:t>
            </a:r>
          </a:p>
          <a:p>
            <a:endParaRPr lang="fr-FR" altLang="tr-TR" dirty="0" smtClean="0"/>
          </a:p>
        </p:txBody>
      </p:sp>
      <p:pic>
        <p:nvPicPr>
          <p:cNvPr id="30724" name="Picture 6" descr="http://t3.gstatic.com/images?q=tbn:ANd9GcTFsUWTrGG5lRLqMfAiCca66MjtIpf8KO-5sIWH_GRsfWCcaNkJ&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88913"/>
            <a:ext cx="5621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5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981200" y="274639"/>
            <a:ext cx="8229600" cy="922337"/>
          </a:xfrm>
        </p:spPr>
        <p:txBody>
          <a:bodyPr>
            <a:normAutofit/>
          </a:bodyPr>
          <a:lstStyle/>
          <a:p>
            <a:pPr eaLnBrk="1" hangingPunct="1"/>
            <a:r>
              <a:rPr lang="tr-TR" altLang="tr-TR" sz="3600" b="1" dirty="0" err="1">
                <a:solidFill>
                  <a:srgbClr val="C00000"/>
                </a:solidFill>
                <a:latin typeface="Times New Roman" panose="02020603050405020304" pitchFamily="18" charset="0"/>
                <a:cs typeface="Times New Roman" panose="02020603050405020304" pitchFamily="18" charset="0"/>
              </a:rPr>
              <a:t>Bourgeoisie</a:t>
            </a:r>
            <a:r>
              <a:rPr lang="tr-TR" altLang="tr-TR" sz="3600" b="1" dirty="0">
                <a:solidFill>
                  <a:srgbClr val="C00000"/>
                </a:solidFill>
                <a:latin typeface="Times New Roman" panose="02020603050405020304" pitchFamily="18" charset="0"/>
                <a:cs typeface="Times New Roman" panose="02020603050405020304" pitchFamily="18" charset="0"/>
              </a:rPr>
              <a:t> – </a:t>
            </a:r>
            <a:r>
              <a:rPr lang="tr-TR" altLang="tr-TR" sz="3600" b="1" dirty="0" err="1">
                <a:solidFill>
                  <a:srgbClr val="C00000"/>
                </a:solidFill>
                <a:latin typeface="Times New Roman" panose="02020603050405020304" pitchFamily="18" charset="0"/>
                <a:cs typeface="Times New Roman" panose="02020603050405020304" pitchFamily="18" charset="0"/>
              </a:rPr>
              <a:t>l’enfance</a:t>
            </a:r>
            <a:r>
              <a:rPr lang="tr-TR" altLang="tr-TR" sz="3600" b="1" dirty="0" smtClean="0">
                <a:solidFill>
                  <a:srgbClr val="C00000"/>
                </a:solidFill>
                <a:latin typeface="Times New Roman" panose="02020603050405020304" pitchFamily="18" charset="0"/>
                <a:cs typeface="Times New Roman" panose="02020603050405020304" pitchFamily="18" charset="0"/>
              </a:rPr>
              <a:t>, la </a:t>
            </a:r>
            <a:r>
              <a:rPr lang="tr-TR" altLang="tr-TR" sz="3600" b="1" dirty="0" err="1">
                <a:solidFill>
                  <a:srgbClr val="C00000"/>
                </a:solidFill>
                <a:latin typeface="Times New Roman" panose="02020603050405020304" pitchFamily="18" charset="0"/>
                <a:cs typeface="Times New Roman" panose="02020603050405020304" pitchFamily="18" charset="0"/>
              </a:rPr>
              <a:t>jeunesse</a:t>
            </a:r>
            <a:endParaRPr lang="tr-TR" altLang="tr-TR" sz="3600" b="1" dirty="0">
              <a:solidFill>
                <a:srgbClr val="C0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102659" y="1268415"/>
            <a:ext cx="10502153" cy="4957574"/>
          </a:xfrm>
        </p:spPr>
        <p:txBody>
          <a:bodyPr rtlCol="0">
            <a:normAutofit fontScale="92500"/>
          </a:bodyPr>
          <a:lstStyle/>
          <a:p>
            <a:pPr>
              <a:defRPr/>
            </a:pPr>
            <a:r>
              <a:rPr lang="fr-FR" sz="3800" dirty="0" smtClean="0">
                <a:latin typeface="Times New Roman" panose="02020603050405020304" pitchFamily="18" charset="0"/>
                <a:cs typeface="Times New Roman" panose="02020603050405020304" pitchFamily="18" charset="0"/>
              </a:rPr>
              <a:t>L’enfant </a:t>
            </a:r>
            <a:r>
              <a:rPr lang="fr-FR" sz="3800" dirty="0">
                <a:latin typeface="Times New Roman" panose="02020603050405020304" pitchFamily="18" charset="0"/>
                <a:cs typeface="Times New Roman" panose="02020603050405020304" pitchFamily="18" charset="0"/>
              </a:rPr>
              <a:t>devient un être à former, libre de lancer dans la vie pour réussir ou échouer selon ses capacités. </a:t>
            </a:r>
            <a:endParaRPr lang="tr-TR" sz="3800" dirty="0">
              <a:latin typeface="Times New Roman" panose="02020603050405020304" pitchFamily="18" charset="0"/>
              <a:cs typeface="Times New Roman" panose="02020603050405020304" pitchFamily="18" charset="0"/>
            </a:endParaRPr>
          </a:p>
          <a:p>
            <a:pPr>
              <a:defRPr/>
            </a:pPr>
            <a:r>
              <a:rPr lang="fr-FR" sz="3800" b="1" u="sng" dirty="0">
                <a:latin typeface="Times New Roman" panose="02020603050405020304" pitchFamily="18" charset="0"/>
                <a:cs typeface="Times New Roman" panose="02020603050405020304" pitchFamily="18" charset="0"/>
              </a:rPr>
              <a:t>Si la place de chacun n’est plus donnée à l’avance, elle est, de toute évidence, à créer par l’éducation.</a:t>
            </a:r>
            <a:endParaRPr lang="tr-TR" sz="3800" dirty="0">
              <a:latin typeface="Times New Roman" panose="02020603050405020304" pitchFamily="18" charset="0"/>
              <a:cs typeface="Times New Roman" panose="02020603050405020304" pitchFamily="18" charset="0"/>
            </a:endParaRPr>
          </a:p>
          <a:p>
            <a:pPr>
              <a:defRPr/>
            </a:pPr>
            <a:r>
              <a:rPr lang="fr-FR" sz="3800" dirty="0">
                <a:latin typeface="Times New Roman" panose="02020603050405020304" pitchFamily="18" charset="0"/>
                <a:cs typeface="Times New Roman" panose="02020603050405020304" pitchFamily="18" charset="0"/>
              </a:rPr>
              <a:t>La destruction des distinctions sociales fondées sur la naissance et en proclamant le principe de l’égalité des tous, elles exaltent le désir d’ascension individuelle et, avec lui, la projection sur les enfants, </a:t>
            </a:r>
            <a:r>
              <a:rPr lang="tr-TR" sz="3800" dirty="0" smtClean="0">
                <a:latin typeface="Times New Roman" panose="02020603050405020304" pitchFamily="18" charset="0"/>
                <a:cs typeface="Times New Roman" panose="02020603050405020304" pitchFamily="18" charset="0"/>
              </a:rPr>
              <a:t>-</a:t>
            </a:r>
            <a:r>
              <a:rPr lang="fr-FR" sz="3800" dirty="0" smtClean="0">
                <a:latin typeface="Times New Roman" panose="02020603050405020304" pitchFamily="18" charset="0"/>
                <a:cs typeface="Times New Roman" panose="02020603050405020304" pitchFamily="18" charset="0"/>
              </a:rPr>
              <a:t>par </a:t>
            </a:r>
            <a:r>
              <a:rPr lang="fr-FR" sz="3800" dirty="0">
                <a:latin typeface="Times New Roman" panose="02020603050405020304" pitchFamily="18" charset="0"/>
                <a:cs typeface="Times New Roman" panose="02020603050405020304" pitchFamily="18" charset="0"/>
              </a:rPr>
              <a:t>le biais </a:t>
            </a:r>
            <a:r>
              <a:rPr lang="tr-TR" sz="3800" dirty="0" smtClean="0">
                <a:latin typeface="Times New Roman" panose="02020603050405020304" pitchFamily="18" charset="0"/>
                <a:cs typeface="Times New Roman" panose="02020603050405020304" pitchFamily="18" charset="0"/>
              </a:rPr>
              <a:t>d</a:t>
            </a:r>
            <a:r>
              <a:rPr lang="fr-FR" sz="3800" dirty="0" smtClean="0">
                <a:latin typeface="Times New Roman" panose="02020603050405020304" pitchFamily="18" charset="0"/>
                <a:cs typeface="Times New Roman" panose="02020603050405020304" pitchFamily="18" charset="0"/>
              </a:rPr>
              <a:t>e l’éducation</a:t>
            </a:r>
            <a:r>
              <a:rPr lang="tr-TR" sz="3800" dirty="0" smtClean="0">
                <a:latin typeface="Times New Roman" panose="02020603050405020304" pitchFamily="18" charset="0"/>
                <a:cs typeface="Times New Roman" panose="02020603050405020304" pitchFamily="18" charset="0"/>
              </a:rPr>
              <a:t>-</a:t>
            </a:r>
            <a:r>
              <a:rPr lang="fr-FR" sz="3800" dirty="0" smtClean="0">
                <a:latin typeface="Times New Roman" panose="02020603050405020304" pitchFamily="18" charset="0"/>
                <a:cs typeface="Times New Roman" panose="02020603050405020304" pitchFamily="18" charset="0"/>
              </a:rPr>
              <a:t>, </a:t>
            </a:r>
            <a:r>
              <a:rPr lang="fr-FR" sz="3800" dirty="0">
                <a:latin typeface="Times New Roman" panose="02020603050405020304" pitchFamily="18" charset="0"/>
                <a:cs typeface="Times New Roman" panose="02020603050405020304" pitchFamily="18" charset="0"/>
              </a:rPr>
              <a:t>des projets de promotion sociale...</a:t>
            </a:r>
            <a:endParaRPr lang="tr-TR" sz="3800" dirty="0">
              <a:latin typeface="Times New Roman" panose="02020603050405020304" pitchFamily="18" charset="0"/>
              <a:cs typeface="Times New Roman" panose="02020603050405020304" pitchFamily="18" charset="0"/>
            </a:endParaRPr>
          </a:p>
          <a:p>
            <a:pPr>
              <a:defRPr/>
            </a:pPr>
            <a:endParaRPr lang="tr-TR" dirty="0" smtClean="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E1ACA-8F3D-4653-826E-457E8102B04D}" type="slidenum">
              <a:rPr lang="tr-TR" altLang="tr-TR">
                <a:solidFill>
                  <a:srgbClr val="898989"/>
                </a:solidFill>
                <a:latin typeface="Calibri" panose="020F0502020204030204" pitchFamily="34" charset="0"/>
              </a:rPr>
              <a:pPr eaLnBrk="1" hangingPunct="1"/>
              <a:t>3</a:t>
            </a:fld>
            <a:endParaRPr lang="tr-TR" altLang="tr-TR">
              <a:solidFill>
                <a:srgbClr val="898989"/>
              </a:solidFill>
              <a:latin typeface="Calibri" panose="020F0502020204030204" pitchFamily="34" charset="0"/>
            </a:endParaRPr>
          </a:p>
        </p:txBody>
      </p:sp>
      <p:sp>
        <p:nvSpPr>
          <p:cNvPr id="7173" name="AutoShape 5" descr="View Image">
            <a:hlinkClick r:id="rId2"/>
          </p:cNvPr>
          <p:cNvSpPr>
            <a:spLocks noChangeAspect="1" noChangeArrowheads="1"/>
          </p:cNvSpPr>
          <p:nvPr/>
        </p:nvSpPr>
        <p:spPr bwMode="auto">
          <a:xfrm>
            <a:off x="1627188" y="-7620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tr-TR"/>
          </a:p>
        </p:txBody>
      </p:sp>
      <p:sp>
        <p:nvSpPr>
          <p:cNvPr id="7174" name="AutoShape 7" descr="View Image">
            <a:hlinkClick r:id="rId3"/>
          </p:cNvPr>
          <p:cNvSpPr>
            <a:spLocks noChangeAspect="1" noChangeArrowheads="1"/>
          </p:cNvSpPr>
          <p:nvPr/>
        </p:nvSpPr>
        <p:spPr bwMode="auto">
          <a:xfrm>
            <a:off x="1627188" y="-7620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tr-TR"/>
          </a:p>
        </p:txBody>
      </p:sp>
    </p:spTree>
    <p:extLst>
      <p:ext uri="{BB962C8B-B14F-4D97-AF65-F5344CB8AC3E}">
        <p14:creationId xmlns:p14="http://schemas.microsoft.com/office/powerpoint/2010/main" val="3369017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4D202B-C8E3-46A3-9114-24538F3D0C82}" type="slidenum">
              <a:rPr lang="fr-FR" altLang="tr-TR" sz="1200">
                <a:solidFill>
                  <a:srgbClr val="898989"/>
                </a:solidFill>
              </a:rPr>
              <a:pPr>
                <a:spcBef>
                  <a:spcPct val="0"/>
                </a:spcBef>
                <a:buFontTx/>
                <a:buNone/>
              </a:pPr>
              <a:t>30</a:t>
            </a:fld>
            <a:endParaRPr lang="fr-FR" altLang="tr-TR" sz="1200">
              <a:solidFill>
                <a:srgbClr val="898989"/>
              </a:solidFill>
            </a:endParaRPr>
          </a:p>
        </p:txBody>
      </p:sp>
      <p:sp>
        <p:nvSpPr>
          <p:cNvPr id="4099" name="1 Başlık"/>
          <p:cNvSpPr>
            <a:spLocks noGrp="1"/>
          </p:cNvSpPr>
          <p:nvPr>
            <p:ph type="title"/>
          </p:nvPr>
        </p:nvSpPr>
        <p:spPr>
          <a:xfrm>
            <a:off x="1981200" y="274639"/>
            <a:ext cx="8229600" cy="561975"/>
          </a:xfrm>
        </p:spPr>
        <p:txBody>
          <a:bodyPr>
            <a:noAutofit/>
          </a:bodyPr>
          <a:lstStyle/>
          <a:p>
            <a:pPr algn="ctr"/>
            <a:r>
              <a:rPr lang="tr-TR" altLang="tr-TR" sz="4000" b="1" dirty="0" err="1">
                <a:solidFill>
                  <a:srgbClr val="800000"/>
                </a:solidFill>
                <a:latin typeface="Times New Roman" panose="02020603050405020304" pitchFamily="18" charset="0"/>
              </a:rPr>
              <a:t>Changements</a:t>
            </a:r>
            <a:r>
              <a:rPr lang="tr-TR" altLang="tr-TR" sz="4000" b="1" dirty="0">
                <a:solidFill>
                  <a:srgbClr val="800000"/>
                </a:solidFill>
                <a:latin typeface="Times New Roman" panose="02020603050405020304" pitchFamily="18" charset="0"/>
              </a:rPr>
              <a:t> de </a:t>
            </a:r>
            <a:r>
              <a:rPr lang="tr-TR" altLang="tr-TR" sz="4000" b="1" dirty="0" err="1">
                <a:solidFill>
                  <a:srgbClr val="800000"/>
                </a:solidFill>
                <a:latin typeface="Times New Roman" panose="02020603050405020304" pitchFamily="18" charset="0"/>
              </a:rPr>
              <a:t>moeurs</a:t>
            </a:r>
            <a:endParaRPr lang="fr-FR" altLang="tr-TR" sz="4000" b="1" dirty="0">
              <a:solidFill>
                <a:srgbClr val="800000"/>
              </a:solidFill>
              <a:latin typeface="Times New Roman" panose="02020603050405020304" pitchFamily="18" charset="0"/>
            </a:endParaRPr>
          </a:p>
        </p:txBody>
      </p:sp>
      <p:sp>
        <p:nvSpPr>
          <p:cNvPr id="4100" name="2 İçerik Yer Tutucusu"/>
          <p:cNvSpPr>
            <a:spLocks noGrp="1"/>
          </p:cNvSpPr>
          <p:nvPr>
            <p:ph idx="1"/>
          </p:nvPr>
        </p:nvSpPr>
        <p:spPr>
          <a:xfrm>
            <a:off x="1847850" y="4437063"/>
            <a:ext cx="8362950" cy="2087562"/>
          </a:xfrm>
        </p:spPr>
        <p:txBody>
          <a:bodyPr/>
          <a:lstStyle/>
          <a:p>
            <a:r>
              <a:rPr lang="tr-TR" altLang="tr-TR" sz="2400" dirty="0" err="1">
                <a:latin typeface="Times New Roman" panose="02020603050405020304" pitchFamily="18" charset="0"/>
                <a:cs typeface="Times New Roman" panose="02020603050405020304" pitchFamily="18" charset="0"/>
              </a:rPr>
              <a:t>L’impact</a:t>
            </a:r>
            <a:r>
              <a:rPr lang="tr-TR" altLang="tr-TR" sz="2400" dirty="0">
                <a:latin typeface="Times New Roman" panose="02020603050405020304" pitchFamily="18" charset="0"/>
                <a:cs typeface="Times New Roman" panose="02020603050405020304" pitchFamily="18" charset="0"/>
              </a:rPr>
              <a:t> </a:t>
            </a:r>
            <a:r>
              <a:rPr lang="fr-FR" altLang="tr-TR" sz="2400" dirty="0">
                <a:latin typeface="Times New Roman" panose="02020603050405020304" pitchFamily="18" charset="0"/>
                <a:cs typeface="Times New Roman" panose="02020603050405020304" pitchFamily="18" charset="0"/>
              </a:rPr>
              <a:t>(limité) </a:t>
            </a:r>
            <a:r>
              <a:rPr lang="tr-TR" altLang="tr-TR" sz="2400" dirty="0">
                <a:latin typeface="Times New Roman" panose="02020603050405020304" pitchFamily="18" charset="0"/>
                <a:cs typeface="Times New Roman" panose="02020603050405020304" pitchFamily="18" charset="0"/>
              </a:rPr>
              <a:t>de la </a:t>
            </a:r>
            <a:r>
              <a:rPr lang="tr-TR" altLang="tr-TR" sz="2400" dirty="0" err="1">
                <a:latin typeface="Times New Roman" panose="02020603050405020304" pitchFamily="18" charset="0"/>
                <a:cs typeface="Times New Roman" panose="02020603050405020304" pitchFamily="18" charset="0"/>
              </a:rPr>
              <a:t>jeunesse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occidentale</a:t>
            </a:r>
            <a:r>
              <a:rPr lang="tr-TR" altLang="tr-TR" sz="2400" dirty="0">
                <a:latin typeface="Times New Roman" panose="02020603050405020304" pitchFamily="18" charset="0"/>
                <a:cs typeface="Times New Roman" panose="02020603050405020304" pitchFamily="18" charset="0"/>
              </a:rPr>
              <a:t> sur le </a:t>
            </a:r>
            <a:r>
              <a:rPr lang="tr-TR" altLang="tr-TR" sz="2400" dirty="0" err="1">
                <a:latin typeface="Times New Roman" panose="02020603050405020304" pitchFamily="18" charset="0"/>
                <a:cs typeface="Times New Roman" panose="02020603050405020304" pitchFamily="18" charset="0"/>
              </a:rPr>
              <a:t>changements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moeurs</a:t>
            </a:r>
            <a:r>
              <a:rPr lang="tr-TR" altLang="tr-TR" sz="2400" dirty="0">
                <a:latin typeface="Times New Roman" panose="02020603050405020304" pitchFamily="18" charset="0"/>
                <a:cs typeface="Times New Roman" panose="02020603050405020304" pitchFamily="18" charset="0"/>
              </a:rPr>
              <a:t> et </a:t>
            </a:r>
            <a:r>
              <a:rPr lang="tr-TR" altLang="tr-TR" sz="2400" dirty="0" err="1">
                <a:latin typeface="Times New Roman" panose="02020603050405020304" pitchFamily="18" charset="0"/>
                <a:cs typeface="Times New Roman" panose="02020603050405020304" pitchFamily="18" charset="0"/>
              </a:rPr>
              <a:t>l’émergence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culture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juvénile</a:t>
            </a:r>
            <a:r>
              <a:rPr lang="tr-TR" altLang="tr-TR" sz="2400" dirty="0">
                <a:latin typeface="Times New Roman" panose="02020603050405020304" pitchFamily="18" charset="0"/>
                <a:cs typeface="Times New Roman" panose="02020603050405020304" pitchFamily="18" charset="0"/>
              </a:rPr>
              <a:t>. </a:t>
            </a:r>
          </a:p>
          <a:p>
            <a:r>
              <a:rPr lang="tr-TR" altLang="tr-TR" sz="2400" dirty="0" err="1">
                <a:latin typeface="Times New Roman" panose="02020603050405020304" pitchFamily="18" charset="0"/>
                <a:cs typeface="Times New Roman" panose="02020603050405020304" pitchFamily="18" charset="0"/>
              </a:rPr>
              <a:t>Différenciation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entre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étudiants</a:t>
            </a:r>
            <a:r>
              <a:rPr lang="tr-TR" altLang="tr-TR" sz="2400" dirty="0">
                <a:latin typeface="Times New Roman" panose="02020603050405020304" pitchFamily="18" charset="0"/>
                <a:cs typeface="Times New Roman" panose="02020603050405020304" pitchFamily="18" charset="0"/>
              </a:rPr>
              <a:t> </a:t>
            </a:r>
            <a:r>
              <a:rPr lang="fr-FR" altLang="tr-TR" sz="2400" dirty="0">
                <a:latin typeface="Times New Roman" panose="02020603050405020304" pitchFamily="18" charset="0"/>
                <a:cs typeface="Times New Roman" panose="02020603050405020304" pitchFamily="18" charset="0"/>
              </a:rPr>
              <a:t>et </a:t>
            </a:r>
            <a:r>
              <a:rPr lang="tr-TR" altLang="tr-TR" sz="2400" dirty="0" err="1">
                <a:latin typeface="Times New Roman" panose="02020603050405020304" pitchFamily="18" charset="0"/>
                <a:cs typeface="Times New Roman" panose="02020603050405020304" pitchFamily="18" charset="0"/>
              </a:rPr>
              <a:t>entre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universités</a:t>
            </a:r>
            <a:r>
              <a:rPr lang="tr-TR" altLang="tr-TR" sz="2400" dirty="0">
                <a:latin typeface="Times New Roman" panose="02020603050405020304" pitchFamily="18" charset="0"/>
                <a:cs typeface="Times New Roman" panose="02020603050405020304" pitchFamily="18" charset="0"/>
              </a:rPr>
              <a:t>.</a:t>
            </a:r>
            <a:endParaRPr lang="fr-FR" altLang="tr-TR" sz="2400" dirty="0">
              <a:latin typeface="Times New Roman" panose="02020603050405020304" pitchFamily="18" charset="0"/>
              <a:cs typeface="Times New Roman" panose="02020603050405020304" pitchFamily="18" charset="0"/>
            </a:endParaRPr>
          </a:p>
        </p:txBody>
      </p:sp>
      <p:pic>
        <p:nvPicPr>
          <p:cNvPr id="4101" name="Picture 4" descr="http://t1.gstatic.com/images?q=tbn:ANd9GcSVK8Km7xk2Jl8_7COea5AFdypqATjR45VJ78AxOSd8EOGRjy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8051"/>
            <a:ext cx="48831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nadire mater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908050"/>
            <a:ext cx="4356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623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1981200" y="2276475"/>
            <a:ext cx="2890838" cy="2305050"/>
          </a:xfrm>
        </p:spPr>
        <p:txBody>
          <a:bodyPr/>
          <a:lstStyle/>
          <a:p>
            <a:pPr eaLnBrk="1" hangingPunct="1"/>
            <a:endParaRPr lang="fr-FR" altLang="tr-TR" smtClean="0"/>
          </a:p>
        </p:txBody>
      </p:sp>
      <p:sp>
        <p:nvSpPr>
          <p:cNvPr id="32771" name="2 İçerik Yer Tutucusu"/>
          <p:cNvSpPr>
            <a:spLocks noGrp="1"/>
          </p:cNvSpPr>
          <p:nvPr>
            <p:ph idx="1"/>
          </p:nvPr>
        </p:nvSpPr>
        <p:spPr>
          <a:xfrm>
            <a:off x="5808664" y="620713"/>
            <a:ext cx="4402137" cy="5505450"/>
          </a:xfrm>
        </p:spPr>
        <p:txBody>
          <a:bodyPr/>
          <a:lstStyle/>
          <a:p>
            <a:pPr eaLnBrk="1" hangingPunct="1"/>
            <a:r>
              <a:rPr lang="tr-TR" altLang="tr-TR" smtClean="0"/>
              <a:t>Une kemalisme de gauche. </a:t>
            </a:r>
          </a:p>
          <a:p>
            <a:pPr eaLnBrk="1" hangingPunct="1"/>
            <a:r>
              <a:rPr lang="tr-TR" altLang="tr-TR" smtClean="0"/>
              <a:t>Les enfants de la liberté ou une jeunesse elitiste-autoritaire?</a:t>
            </a:r>
          </a:p>
          <a:p>
            <a:pPr eaLnBrk="1" hangingPunct="1"/>
            <a:r>
              <a:rPr lang="tr-TR" altLang="tr-TR" smtClean="0"/>
              <a:t>Une régime pour le peuple ou par le peuple</a:t>
            </a:r>
          </a:p>
          <a:p>
            <a:pPr eaLnBrk="1" hangingPunct="1"/>
            <a:r>
              <a:rPr lang="tr-TR" altLang="tr-TR" smtClean="0"/>
              <a:t>% 36 pour le peuple</a:t>
            </a:r>
          </a:p>
          <a:p>
            <a:pPr eaLnBrk="1" hangingPunct="1"/>
            <a:r>
              <a:rPr lang="tr-TR" altLang="tr-TR" smtClean="0"/>
              <a:t>% 54.9 par le peuple</a:t>
            </a:r>
          </a:p>
          <a:p>
            <a:pPr eaLnBrk="1" hangingPunct="1"/>
            <a:endParaRPr lang="fr-FR" altLang="tr-TR" smtClean="0"/>
          </a:p>
        </p:txBody>
      </p:sp>
      <p:pic>
        <p:nvPicPr>
          <p:cNvPr id="32772" name="Picture 2" descr="http://upload.wikimedia.org/wikipedia/tr/d/d8/Mustafakemaly%C3%BCr%C3%BCy%C3%BC%C5%9F%C3%B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549275"/>
            <a:ext cx="36004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344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normAutofit/>
          </a:bodyPr>
          <a:lstStyle/>
          <a:p>
            <a:pPr eaLnBrk="1" hangingPunct="1"/>
            <a:r>
              <a:rPr lang="tr-TR" altLang="tr-TR" sz="4000" b="1" dirty="0" err="1" smtClean="0">
                <a:solidFill>
                  <a:srgbClr val="C00000"/>
                </a:solidFill>
              </a:rPr>
              <a:t>Types</a:t>
            </a:r>
            <a:r>
              <a:rPr lang="tr-TR" altLang="tr-TR" sz="4000" b="1" dirty="0" smtClean="0">
                <a:solidFill>
                  <a:srgbClr val="C00000"/>
                </a:solidFill>
              </a:rPr>
              <a:t> </a:t>
            </a:r>
            <a:r>
              <a:rPr lang="tr-TR" altLang="tr-TR" sz="4000" b="1" dirty="0" err="1" smtClean="0">
                <a:solidFill>
                  <a:srgbClr val="C00000"/>
                </a:solidFill>
              </a:rPr>
              <a:t>d’étudiants</a:t>
            </a:r>
            <a:endParaRPr lang="fr-FR" altLang="tr-TR" sz="4000" b="1" dirty="0" smtClean="0">
              <a:solidFill>
                <a:srgbClr val="C00000"/>
              </a:solidFill>
            </a:endParaRPr>
          </a:p>
        </p:txBody>
      </p:sp>
      <p:sp>
        <p:nvSpPr>
          <p:cNvPr id="33795" name="2 İçerik Yer Tutucusu"/>
          <p:cNvSpPr>
            <a:spLocks noGrp="1"/>
          </p:cNvSpPr>
          <p:nvPr>
            <p:ph idx="1"/>
          </p:nvPr>
        </p:nvSpPr>
        <p:spPr/>
        <p:txBody>
          <a:bodyPr/>
          <a:lstStyle/>
          <a:p>
            <a:pPr eaLnBrk="1" hangingPunct="1"/>
            <a:r>
              <a:rPr lang="tr-TR" altLang="tr-TR" sz="2400" dirty="0" err="1">
                <a:latin typeface="Times New Roman" panose="02020603050405020304" pitchFamily="18" charset="0"/>
                <a:cs typeface="Times New Roman" panose="02020603050405020304" pitchFamily="18" charset="0"/>
              </a:rPr>
              <a:t>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jeunesse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élitiste</a:t>
            </a:r>
            <a:r>
              <a:rPr lang="tr-TR" altLang="tr-TR" sz="2400" dirty="0">
                <a:latin typeface="Times New Roman" panose="02020603050405020304" pitchFamily="18" charset="0"/>
                <a:cs typeface="Times New Roman" panose="02020603050405020304" pitchFamily="18" charset="0"/>
              </a:rPr>
              <a:t>? (36% </a:t>
            </a:r>
            <a:r>
              <a:rPr lang="tr-TR" altLang="tr-TR" sz="2400" dirty="0" err="1">
                <a:latin typeface="Times New Roman" panose="02020603050405020304" pitchFamily="18" charset="0"/>
                <a:cs typeface="Times New Roman" panose="02020603050405020304" pitchFamily="18" charset="0"/>
              </a:rPr>
              <a:t>pensait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qu’il</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faut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guider</a:t>
            </a:r>
            <a:r>
              <a:rPr lang="tr-TR" altLang="tr-TR" sz="2400" dirty="0">
                <a:latin typeface="Times New Roman" panose="02020603050405020304" pitchFamily="18" charset="0"/>
                <a:cs typeface="Times New Roman" panose="02020603050405020304" pitchFamily="18" charset="0"/>
              </a:rPr>
              <a:t> le </a:t>
            </a:r>
            <a:r>
              <a:rPr lang="tr-TR" altLang="tr-TR" sz="2400" dirty="0" err="1">
                <a:latin typeface="Times New Roman" panose="02020603050405020304" pitchFamily="18" charset="0"/>
                <a:cs typeface="Times New Roman" panose="02020603050405020304" pitchFamily="18" charset="0"/>
              </a:rPr>
              <a:t>peuple</a:t>
            </a:r>
            <a:r>
              <a:rPr lang="tr-TR" altLang="tr-TR" sz="2400" dirty="0">
                <a:latin typeface="Times New Roman" panose="02020603050405020304" pitchFamily="18" charset="0"/>
                <a:cs typeface="Times New Roman" panose="02020603050405020304" pitchFamily="18" charset="0"/>
              </a:rPr>
              <a:t>) </a:t>
            </a:r>
          </a:p>
          <a:p>
            <a:pPr eaLnBrk="1" hangingPunct="1"/>
            <a:r>
              <a:rPr lang="tr-TR" altLang="tr-TR" sz="2400" dirty="0" err="1">
                <a:latin typeface="Times New Roman" panose="02020603050405020304" pitchFamily="18" charset="0"/>
                <a:cs typeface="Times New Roman" panose="02020603050405020304" pitchFamily="18" charset="0"/>
              </a:rPr>
              <a:t>D’autre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part</a:t>
            </a:r>
            <a:r>
              <a:rPr lang="tr-TR" altLang="tr-TR" sz="2400" dirty="0">
                <a:latin typeface="Times New Roman" panose="02020603050405020304" pitchFamily="18" charset="0"/>
                <a:cs typeface="Times New Roman" panose="02020603050405020304" pitchFamily="18" charset="0"/>
              </a:rPr>
              <a:t> il </a:t>
            </a:r>
            <a:r>
              <a:rPr lang="tr-TR" altLang="tr-TR" sz="2400" dirty="0" err="1">
                <a:latin typeface="Times New Roman" panose="02020603050405020304" pitchFamily="18" charset="0"/>
                <a:cs typeface="Times New Roman" panose="02020603050405020304" pitchFamily="18" charset="0"/>
              </a:rPr>
              <a:t>s’agit</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prolétarisation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élites</a:t>
            </a:r>
            <a:r>
              <a:rPr lang="tr-TR" altLang="tr-TR" sz="2400" dirty="0">
                <a:latin typeface="Times New Roman" panose="02020603050405020304" pitchFamily="18" charset="0"/>
                <a:cs typeface="Times New Roman" panose="02020603050405020304" pitchFamily="18" charset="0"/>
              </a:rPr>
              <a:t>.</a:t>
            </a:r>
          </a:p>
          <a:p>
            <a:pPr eaLnBrk="1" hangingPunct="1"/>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étudiantes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moins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nombreuses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mais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issues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classes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supérieurs</a:t>
            </a:r>
            <a:r>
              <a:rPr lang="tr-TR" altLang="tr-TR" sz="2400">
                <a:latin typeface="Times New Roman" panose="02020603050405020304" pitchFamily="18" charset="0"/>
                <a:cs typeface="Times New Roman" panose="02020603050405020304" pitchFamily="18" charset="0"/>
              </a:rPr>
              <a:t>. </a:t>
            </a:r>
            <a:endParaRPr lang="tr-TR" altLang="tr-TR" sz="2400" smtClean="0">
              <a:latin typeface="Times New Roman" panose="02020603050405020304" pitchFamily="18" charset="0"/>
              <a:cs typeface="Times New Roman" panose="02020603050405020304" pitchFamily="18" charset="0"/>
            </a:endParaRPr>
          </a:p>
          <a:p>
            <a:pPr eaLnBrk="1" hangingPunct="1"/>
            <a:endParaRPr lang="tr-TR" altLang="tr-TR" sz="2400" dirty="0">
              <a:latin typeface="Times New Roman" panose="02020603050405020304" pitchFamily="18" charset="0"/>
              <a:cs typeface="Times New Roman" panose="02020603050405020304" pitchFamily="18" charset="0"/>
            </a:endParaRPr>
          </a:p>
          <a:p>
            <a:pPr eaLnBrk="1" hangingPunct="1"/>
            <a:r>
              <a:rPr lang="tr-TR" altLang="tr-TR" sz="2400" b="1" dirty="0">
                <a:latin typeface="Times New Roman" panose="02020603050405020304" pitchFamily="18" charset="0"/>
                <a:cs typeface="Times New Roman" panose="02020603050405020304" pitchFamily="18" charset="0"/>
              </a:rPr>
              <a:t>3 </a:t>
            </a:r>
            <a:r>
              <a:rPr lang="tr-TR" altLang="tr-TR" sz="2400" b="1" dirty="0" err="1">
                <a:latin typeface="Times New Roman" panose="02020603050405020304" pitchFamily="18" charset="0"/>
                <a:cs typeface="Times New Roman" panose="02020603050405020304" pitchFamily="18" charset="0"/>
              </a:rPr>
              <a:t>groupes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d’étudiants</a:t>
            </a:r>
            <a:r>
              <a:rPr lang="tr-TR" altLang="tr-TR" sz="2400" b="1" dirty="0">
                <a:latin typeface="Times New Roman" panose="02020603050405020304" pitchFamily="18" charset="0"/>
                <a:cs typeface="Times New Roman" panose="02020603050405020304" pitchFamily="18" charset="0"/>
              </a:rPr>
              <a:t> dans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années</a:t>
            </a:r>
            <a:r>
              <a:rPr lang="tr-TR" altLang="tr-TR" sz="2400" b="1" dirty="0">
                <a:latin typeface="Times New Roman" panose="02020603050405020304" pitchFamily="18" charset="0"/>
                <a:cs typeface="Times New Roman" panose="02020603050405020304" pitchFamily="18" charset="0"/>
              </a:rPr>
              <a:t> 1960 à Ankara;</a:t>
            </a:r>
          </a:p>
          <a:p>
            <a:pPr eaLnBrk="1" hangingPunct="1"/>
            <a:r>
              <a:rPr lang="tr-TR" altLang="tr-TR" sz="2400" b="1" dirty="0">
                <a:latin typeface="Times New Roman" panose="02020603050405020304" pitchFamily="18" charset="0"/>
                <a:cs typeface="Times New Roman" panose="02020603050405020304" pitchFamily="18" charset="0"/>
              </a:rPr>
              <a:t>1)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futurs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leaders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science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po</a:t>
            </a:r>
            <a:r>
              <a:rPr lang="tr-TR" altLang="tr-TR" sz="2400" b="1" dirty="0">
                <a:latin typeface="Times New Roman" panose="02020603050405020304" pitchFamily="18" charset="0"/>
                <a:cs typeface="Times New Roman" panose="02020603050405020304" pitchFamily="18" charset="0"/>
              </a:rPr>
              <a:t>.)</a:t>
            </a:r>
          </a:p>
          <a:p>
            <a:pPr eaLnBrk="1" hangingPunct="1"/>
            <a:r>
              <a:rPr lang="tr-TR" altLang="tr-TR" sz="2400" b="1" dirty="0">
                <a:latin typeface="Times New Roman" panose="02020603050405020304" pitchFamily="18" charset="0"/>
                <a:cs typeface="Times New Roman" panose="02020603050405020304" pitchFamily="18" charset="0"/>
              </a:rPr>
              <a:t>2) </a:t>
            </a:r>
            <a:r>
              <a:rPr lang="tr-TR" altLang="tr-TR" sz="2400" b="1" dirty="0" err="1">
                <a:latin typeface="Times New Roman" panose="02020603050405020304" pitchFamily="18" charset="0"/>
                <a:cs typeface="Times New Roman" panose="02020603050405020304" pitchFamily="18" charset="0"/>
              </a:rPr>
              <a:t>Conservateur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statique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attaché</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au</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métier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Droit</a:t>
            </a:r>
            <a:r>
              <a:rPr lang="tr-TR" altLang="tr-TR" sz="2400" b="1" dirty="0">
                <a:latin typeface="Times New Roman" panose="02020603050405020304" pitchFamily="18" charset="0"/>
                <a:cs typeface="Times New Roman" panose="02020603050405020304" pitchFamily="18" charset="0"/>
              </a:rPr>
              <a:t>)</a:t>
            </a:r>
          </a:p>
          <a:p>
            <a:pPr eaLnBrk="1" hangingPunct="1"/>
            <a:r>
              <a:rPr lang="tr-TR" altLang="tr-TR" sz="2400" b="1" dirty="0">
                <a:latin typeface="Times New Roman" panose="02020603050405020304" pitchFamily="18" charset="0"/>
                <a:cs typeface="Times New Roman" panose="02020603050405020304" pitchFamily="18" charset="0"/>
              </a:rPr>
              <a:t>3) </a:t>
            </a:r>
            <a:r>
              <a:rPr lang="tr-TR" altLang="tr-TR" sz="2400" b="1" dirty="0" err="1">
                <a:latin typeface="Times New Roman" panose="02020603050405020304" pitchFamily="18" charset="0"/>
                <a:cs typeface="Times New Roman" panose="02020603050405020304" pitchFamily="18" charset="0"/>
              </a:rPr>
              <a:t>matéralistes,managers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attachés</a:t>
            </a:r>
            <a:r>
              <a:rPr lang="tr-TR" altLang="tr-TR" sz="2400" b="1" dirty="0">
                <a:latin typeface="Times New Roman" panose="02020603050405020304" pitchFamily="18" charset="0"/>
                <a:cs typeface="Times New Roman" panose="02020603050405020304" pitchFamily="18" charset="0"/>
              </a:rPr>
              <a:t> à la </a:t>
            </a:r>
            <a:r>
              <a:rPr lang="tr-TR" altLang="tr-TR" sz="2400" b="1" dirty="0" err="1">
                <a:latin typeface="Times New Roman" panose="02020603050405020304" pitchFamily="18" charset="0"/>
                <a:cs typeface="Times New Roman" panose="02020603050405020304" pitchFamily="18" charset="0"/>
              </a:rPr>
              <a:t>réussite</a:t>
            </a:r>
            <a:r>
              <a:rPr lang="tr-TR" altLang="tr-TR" sz="2400" b="1" dirty="0">
                <a:latin typeface="Times New Roman" panose="02020603050405020304" pitchFamily="18" charset="0"/>
                <a:cs typeface="Times New Roman" panose="02020603050405020304" pitchFamily="18" charset="0"/>
              </a:rPr>
              <a:t> (ODTÜ) </a:t>
            </a:r>
            <a:endParaRPr lang="fr-FR" alt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05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D588C2-A405-4D3A-8592-B7318BD1481E}" type="slidenum">
              <a:rPr lang="fr-FR" altLang="tr-TR" sz="1200">
                <a:solidFill>
                  <a:srgbClr val="898989"/>
                </a:solidFill>
              </a:rPr>
              <a:pPr>
                <a:spcBef>
                  <a:spcPct val="0"/>
                </a:spcBef>
                <a:buFontTx/>
                <a:buNone/>
              </a:pPr>
              <a:t>33</a:t>
            </a:fld>
            <a:endParaRPr lang="fr-FR" altLang="tr-TR" sz="1200">
              <a:solidFill>
                <a:srgbClr val="898989"/>
              </a:solidFill>
            </a:endParaRPr>
          </a:p>
        </p:txBody>
      </p:sp>
      <p:sp>
        <p:nvSpPr>
          <p:cNvPr id="7171" name="Rectangle 2"/>
          <p:cNvSpPr>
            <a:spLocks noGrp="1"/>
          </p:cNvSpPr>
          <p:nvPr>
            <p:ph type="title"/>
          </p:nvPr>
        </p:nvSpPr>
        <p:spPr/>
        <p:txBody>
          <a:bodyPr/>
          <a:lstStyle/>
          <a:p>
            <a:pPr algn="ctr"/>
            <a:r>
              <a:rPr lang="fr-FR" altLang="tr-TR" sz="3200" b="1" dirty="0">
                <a:solidFill>
                  <a:srgbClr val="800000"/>
                </a:solidFill>
                <a:latin typeface="Times New Roman" panose="02020603050405020304" pitchFamily="18" charset="0"/>
              </a:rPr>
              <a:t>Les jeunes des années de 1960 et de 1970</a:t>
            </a:r>
          </a:p>
        </p:txBody>
      </p:sp>
      <p:sp>
        <p:nvSpPr>
          <p:cNvPr id="7172" name="Rectangle 3"/>
          <p:cNvSpPr>
            <a:spLocks noGrp="1"/>
          </p:cNvSpPr>
          <p:nvPr>
            <p:ph type="body" idx="1"/>
          </p:nvPr>
        </p:nvSpPr>
        <p:spPr>
          <a:xfrm>
            <a:off x="1075765" y="1600201"/>
            <a:ext cx="10605247" cy="4525963"/>
          </a:xfrm>
        </p:spPr>
        <p:txBody>
          <a:bodyPr/>
          <a:lstStyle/>
          <a:p>
            <a:pPr eaLnBrk="1" hangingPunct="1"/>
            <a:r>
              <a:rPr lang="fr-FR" altLang="tr-TR" dirty="0" smtClean="0">
                <a:latin typeface="Times New Roman" panose="02020603050405020304" pitchFamily="18" charset="0"/>
                <a:cs typeface="Times New Roman" panose="02020603050405020304" pitchFamily="18" charset="0"/>
              </a:rPr>
              <a:t>Différences </a:t>
            </a:r>
            <a:r>
              <a:rPr lang="fr-FR" altLang="tr-TR" dirty="0">
                <a:latin typeface="Times New Roman" panose="02020603050405020304" pitchFamily="18" charset="0"/>
                <a:cs typeface="Times New Roman" panose="02020603050405020304" pitchFamily="18" charset="0"/>
              </a:rPr>
              <a:t>par rapport au genre: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étudiantes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sont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moins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nombreuses</a:t>
            </a:r>
            <a:r>
              <a:rPr lang="fr-FR" altLang="tr-TR" dirty="0">
                <a:latin typeface="Times New Roman" panose="02020603050405020304" pitchFamily="18" charset="0"/>
                <a:cs typeface="Times New Roman" panose="02020603050405020304" pitchFamily="18" charset="0"/>
              </a:rPr>
              <a:t> que les étudiants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mais</a:t>
            </a:r>
            <a:r>
              <a:rPr lang="tr-TR" altLang="tr-TR" dirty="0">
                <a:latin typeface="Times New Roman" panose="02020603050405020304" pitchFamily="18" charset="0"/>
                <a:cs typeface="Times New Roman" panose="02020603050405020304" pitchFamily="18" charset="0"/>
              </a:rPr>
              <a:t> </a:t>
            </a:r>
            <a:r>
              <a:rPr lang="fr-FR" altLang="tr-TR" dirty="0">
                <a:latin typeface="Times New Roman" panose="02020603050405020304" pitchFamily="18" charset="0"/>
                <a:cs typeface="Times New Roman" panose="02020603050405020304" pitchFamily="18" charset="0"/>
              </a:rPr>
              <a:t>plutôt </a:t>
            </a:r>
            <a:r>
              <a:rPr lang="tr-TR" altLang="tr-TR" dirty="0" err="1">
                <a:latin typeface="Times New Roman" panose="02020603050405020304" pitchFamily="18" charset="0"/>
                <a:cs typeface="Times New Roman" panose="02020603050405020304" pitchFamily="18" charset="0"/>
              </a:rPr>
              <a:t>issues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classes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supérieurs</a:t>
            </a:r>
            <a:r>
              <a:rPr lang="tr-TR" altLang="tr-TR" dirty="0" smtClean="0">
                <a:latin typeface="Times New Roman" panose="02020603050405020304" pitchFamily="18" charset="0"/>
                <a:cs typeface="Times New Roman" panose="02020603050405020304" pitchFamily="18" charset="0"/>
              </a:rPr>
              <a:t>.</a:t>
            </a:r>
          </a:p>
          <a:p>
            <a:pPr eaLnBrk="1" hangingPunct="1"/>
            <a:r>
              <a:rPr lang="tr-TR" altLang="tr-TR" dirty="0" smtClean="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a:p>
            <a:pPr eaLnBrk="1" hangingPunct="1"/>
            <a:r>
              <a:rPr lang="fr-FR" altLang="tr-TR" dirty="0">
                <a:latin typeface="Times New Roman" panose="02020603050405020304" pitchFamily="18" charset="0"/>
                <a:cs typeface="Times New Roman" panose="02020603050405020304" pitchFamily="18" charset="0"/>
              </a:rPr>
              <a:t>De toute façon la décennie ’70 est marquée par la massification de l’enseignement surtout secondaire (mouvements de lycéens partout) et aussi supérieur.  </a:t>
            </a:r>
            <a:endParaRPr lang="fr-FR" altLang="tr-TR" sz="3600" dirty="0"/>
          </a:p>
        </p:txBody>
      </p:sp>
    </p:spTree>
    <p:extLst>
      <p:ext uri="{BB962C8B-B14F-4D97-AF65-F5344CB8AC3E}">
        <p14:creationId xmlns:p14="http://schemas.microsoft.com/office/powerpoint/2010/main" val="3731454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1981200" y="2205039"/>
            <a:ext cx="8229600" cy="936625"/>
          </a:xfrm>
        </p:spPr>
        <p:txBody>
          <a:bodyPr/>
          <a:lstStyle/>
          <a:p>
            <a:endParaRPr lang="fr-FR" altLang="tr-TR" smtClean="0"/>
          </a:p>
        </p:txBody>
      </p:sp>
      <p:sp>
        <p:nvSpPr>
          <p:cNvPr id="35843" name="2 İçerik Yer Tutucusu"/>
          <p:cNvSpPr>
            <a:spLocks noGrp="1"/>
          </p:cNvSpPr>
          <p:nvPr>
            <p:ph idx="1"/>
          </p:nvPr>
        </p:nvSpPr>
        <p:spPr>
          <a:xfrm>
            <a:off x="1981200" y="1600201"/>
            <a:ext cx="8229600" cy="2836863"/>
          </a:xfrm>
        </p:spPr>
        <p:txBody>
          <a:bodyPr/>
          <a:lstStyle/>
          <a:p>
            <a:endParaRPr lang="fr-FR" altLang="tr-TR" smtClean="0"/>
          </a:p>
        </p:txBody>
      </p:sp>
      <p:pic>
        <p:nvPicPr>
          <p:cNvPr id="35844" name="Picture 2" descr="http://t3.gstatic.com/images?q=tbn:ANd9GcQuTsabtF3EqlIF8bC3qxyGNoP3lyNbw9cEi1XWS4zb5WRVMT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5" y="1090427"/>
            <a:ext cx="11062447" cy="459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33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0"/>
            <a:ext cx="8229600" cy="908050"/>
          </a:xfrm>
        </p:spPr>
        <p:txBody>
          <a:bodyPr/>
          <a:lstStyle/>
          <a:p>
            <a:r>
              <a:rPr lang="tr-TR" altLang="tr-TR" sz="3200" b="1" dirty="0">
                <a:solidFill>
                  <a:srgbClr val="C00000"/>
                </a:solidFill>
              </a:rPr>
              <a:t>La </a:t>
            </a:r>
            <a:r>
              <a:rPr lang="fr-FR" altLang="tr-TR" sz="3200" b="1" dirty="0">
                <a:solidFill>
                  <a:srgbClr val="C00000"/>
                </a:solidFill>
              </a:rPr>
              <a:t>jeunesse</a:t>
            </a:r>
            <a:r>
              <a:rPr lang="tr-TR" altLang="tr-TR" sz="3200" b="1" dirty="0">
                <a:solidFill>
                  <a:srgbClr val="C00000"/>
                </a:solidFill>
              </a:rPr>
              <a:t> </a:t>
            </a:r>
            <a:r>
              <a:rPr lang="tr-TR" altLang="tr-TR" sz="3200" b="1" dirty="0" err="1">
                <a:solidFill>
                  <a:srgbClr val="C00000"/>
                </a:solidFill>
              </a:rPr>
              <a:t>n’est</a:t>
            </a:r>
            <a:r>
              <a:rPr lang="tr-TR" altLang="tr-TR" sz="3200" b="1" dirty="0">
                <a:solidFill>
                  <a:srgbClr val="C00000"/>
                </a:solidFill>
              </a:rPr>
              <a:t> </a:t>
            </a:r>
            <a:r>
              <a:rPr lang="tr-TR" altLang="tr-TR" sz="3200" b="1" dirty="0" err="1">
                <a:solidFill>
                  <a:srgbClr val="C00000"/>
                </a:solidFill>
              </a:rPr>
              <a:t>qu’un</a:t>
            </a:r>
            <a:r>
              <a:rPr lang="tr-TR" altLang="tr-TR" sz="3200" b="1" dirty="0">
                <a:solidFill>
                  <a:srgbClr val="C00000"/>
                </a:solidFill>
              </a:rPr>
              <a:t> </a:t>
            </a:r>
            <a:r>
              <a:rPr lang="tr-TR" altLang="tr-TR" sz="3200" b="1" dirty="0" err="1">
                <a:solidFill>
                  <a:srgbClr val="C00000"/>
                </a:solidFill>
              </a:rPr>
              <a:t>mot</a:t>
            </a:r>
            <a:endParaRPr lang="tr-TR" altLang="tr-TR" sz="3200" b="1" dirty="0">
              <a:solidFill>
                <a:srgbClr val="C00000"/>
              </a:solidFill>
            </a:endParaRPr>
          </a:p>
        </p:txBody>
      </p:sp>
      <p:sp>
        <p:nvSpPr>
          <p:cNvPr id="19459" name="2 İçerik Yer Tutucusu"/>
          <p:cNvSpPr>
            <a:spLocks noGrp="1"/>
          </p:cNvSpPr>
          <p:nvPr>
            <p:ph idx="1"/>
          </p:nvPr>
        </p:nvSpPr>
        <p:spPr>
          <a:xfrm>
            <a:off x="4151312" y="1052514"/>
            <a:ext cx="7601417" cy="4823851"/>
          </a:xfrm>
        </p:spPr>
        <p:txBody>
          <a:bodyPr>
            <a:normAutofit/>
          </a:bodyPr>
          <a:lstStyle/>
          <a:p>
            <a:r>
              <a:rPr lang="fr-FR" altLang="tr-TR" sz="3600" dirty="0">
                <a:solidFill>
                  <a:srgbClr val="FF0000"/>
                </a:solidFill>
              </a:rPr>
              <a:t>Le réflexe professionnel du sociologue est de rappeler que les divisions entre les âges sont arbitraires</a:t>
            </a:r>
            <a:r>
              <a:rPr lang="fr-FR" altLang="tr-TR" sz="3600" dirty="0"/>
              <a:t>. </a:t>
            </a:r>
            <a:endParaRPr lang="tr-TR" altLang="tr-TR" sz="3600" dirty="0" smtClean="0"/>
          </a:p>
          <a:p>
            <a:r>
              <a:rPr lang="tr-TR" altLang="tr-TR" sz="3600" dirty="0" smtClean="0"/>
              <a:t>O</a:t>
            </a:r>
            <a:r>
              <a:rPr lang="fr-FR" altLang="tr-TR" sz="3600" dirty="0" smtClean="0"/>
              <a:t>n </a:t>
            </a:r>
            <a:r>
              <a:rPr lang="fr-FR" altLang="tr-TR" sz="3600" dirty="0"/>
              <a:t>ne sait pas à quel âge commence la vieillesse, comme on ne sait pas où commence la richesse</a:t>
            </a:r>
            <a:r>
              <a:rPr lang="fr-FR" altLang="tr-TR" sz="3600" dirty="0">
                <a:solidFill>
                  <a:srgbClr val="FF0000"/>
                </a:solidFill>
              </a:rPr>
              <a:t>. </a:t>
            </a:r>
            <a:endParaRPr lang="tr-TR" altLang="tr-TR" sz="3600" dirty="0" smtClean="0">
              <a:solidFill>
                <a:srgbClr val="FF0000"/>
              </a:solidFill>
            </a:endParaRPr>
          </a:p>
          <a:p>
            <a:r>
              <a:rPr lang="fr-FR" altLang="tr-TR" sz="3600" dirty="0" smtClean="0"/>
              <a:t>En </a:t>
            </a:r>
            <a:r>
              <a:rPr lang="fr-FR" altLang="tr-TR" sz="3600" dirty="0"/>
              <a:t>fait, </a:t>
            </a:r>
            <a:r>
              <a:rPr lang="fr-FR" altLang="tr-TR" sz="3600" dirty="0">
                <a:solidFill>
                  <a:srgbClr val="FF0000"/>
                </a:solidFill>
              </a:rPr>
              <a:t>la frontière entre jeunesse et vieillesse est dans toutes les sociétés un enjeu de lutte</a:t>
            </a:r>
            <a:r>
              <a:rPr lang="fr-FR" altLang="tr-TR" sz="3600" dirty="0"/>
              <a:t>. </a:t>
            </a:r>
            <a:endParaRPr lang="tr-TR" altLang="tr-TR" sz="3600" dirty="0"/>
          </a:p>
        </p:txBody>
      </p:sp>
      <p:pic>
        <p:nvPicPr>
          <p:cNvPr id="19460"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628775"/>
            <a:ext cx="22336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254437-1D7B-4957-B054-5ABA512A48E5}" type="slidenum">
              <a:rPr lang="tr-TR" altLang="tr-TR">
                <a:solidFill>
                  <a:srgbClr val="898989"/>
                </a:solidFill>
                <a:latin typeface="Calibri" panose="020F0502020204030204" pitchFamily="34" charset="0"/>
              </a:rPr>
              <a:pPr eaLnBrk="1" hangingPunct="1"/>
              <a:t>4</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1163983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1981200" y="1"/>
            <a:ext cx="8229600" cy="836613"/>
          </a:xfrm>
        </p:spPr>
        <p:txBody>
          <a:bodyPr>
            <a:normAutofit/>
          </a:bodyPr>
          <a:lstStyle/>
          <a:p>
            <a:pPr algn="ctr"/>
            <a:r>
              <a:rPr lang="tr-TR" altLang="tr-TR" sz="4000" b="1" dirty="0" err="1">
                <a:solidFill>
                  <a:srgbClr val="C00000"/>
                </a:solidFill>
              </a:rPr>
              <a:t>Coupures</a:t>
            </a:r>
            <a:r>
              <a:rPr lang="tr-TR" altLang="tr-TR" sz="4000" b="1" dirty="0">
                <a:solidFill>
                  <a:srgbClr val="C00000"/>
                </a:solidFill>
              </a:rPr>
              <a:t> en </a:t>
            </a:r>
            <a:r>
              <a:rPr lang="tr-TR" altLang="tr-TR" sz="4000" b="1" dirty="0" err="1">
                <a:solidFill>
                  <a:srgbClr val="C00000"/>
                </a:solidFill>
              </a:rPr>
              <a:t>classes</a:t>
            </a:r>
            <a:r>
              <a:rPr lang="tr-TR" altLang="tr-TR" sz="4000" b="1" dirty="0">
                <a:solidFill>
                  <a:srgbClr val="C00000"/>
                </a:solidFill>
              </a:rPr>
              <a:t> </a:t>
            </a:r>
            <a:r>
              <a:rPr lang="tr-TR" altLang="tr-TR" sz="4000" b="1" dirty="0" err="1">
                <a:solidFill>
                  <a:srgbClr val="C00000"/>
                </a:solidFill>
              </a:rPr>
              <a:t>d’age</a:t>
            </a:r>
            <a:endParaRPr lang="tr-TR" altLang="tr-TR" sz="4000" b="1" dirty="0">
              <a:solidFill>
                <a:srgbClr val="C00000"/>
              </a:solidFill>
            </a:endParaRPr>
          </a:p>
        </p:txBody>
      </p:sp>
      <p:sp>
        <p:nvSpPr>
          <p:cNvPr id="21507" name="2 İçerik Yer Tutucusu"/>
          <p:cNvSpPr>
            <a:spLocks noGrp="1"/>
          </p:cNvSpPr>
          <p:nvPr>
            <p:ph idx="1"/>
          </p:nvPr>
        </p:nvSpPr>
        <p:spPr>
          <a:xfrm>
            <a:off x="4224339" y="1389529"/>
            <a:ext cx="7429779" cy="4356848"/>
          </a:xfrm>
        </p:spPr>
        <p:txBody>
          <a:bodyPr>
            <a:normAutofit/>
          </a:bodyPr>
          <a:lstStyle/>
          <a:p>
            <a:endParaRPr lang="tr-TR" altLang="tr-TR" sz="3200" b="1" dirty="0" smtClean="0"/>
          </a:p>
          <a:p>
            <a:r>
              <a:rPr lang="tr-TR" altLang="tr-TR" sz="3200" b="1" dirty="0" smtClean="0"/>
              <a:t>L</a:t>
            </a:r>
            <a:r>
              <a:rPr lang="fr-FR" altLang="tr-TR" sz="3200" b="1" dirty="0"/>
              <a:t>a jeunesse et la vieillesse ne sont pas des données mais sont construites socialement, dans la lutte entre les jeunes et les vieux. </a:t>
            </a:r>
            <a:endParaRPr lang="tr-TR" altLang="tr-TR" sz="3200" b="1" dirty="0"/>
          </a:p>
        </p:txBody>
      </p:sp>
      <p:pic>
        <p:nvPicPr>
          <p:cNvPr id="21508"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3238"/>
            <a:ext cx="2619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D66193-57EF-40E1-AE5D-776AF3B182AD}" type="slidenum">
              <a:rPr lang="tr-TR" altLang="tr-TR">
                <a:solidFill>
                  <a:srgbClr val="898989"/>
                </a:solidFill>
                <a:latin typeface="Calibri" panose="020F0502020204030204" pitchFamily="34" charset="0"/>
              </a:rPr>
              <a:pPr eaLnBrk="1" hangingPunct="1"/>
              <a:t>5</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296893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6024564" y="0"/>
            <a:ext cx="4186237" cy="908050"/>
          </a:xfrm>
        </p:spPr>
        <p:txBody>
          <a:bodyPr>
            <a:normAutofit/>
          </a:bodyPr>
          <a:lstStyle/>
          <a:p>
            <a:pPr eaLnBrk="1" hangingPunct="1"/>
            <a:r>
              <a:rPr lang="tr-TR" altLang="tr-TR" sz="4000" b="1" dirty="0" err="1" smtClean="0">
                <a:solidFill>
                  <a:srgbClr val="C00000"/>
                </a:solidFill>
              </a:rPr>
              <a:t>génération</a:t>
            </a:r>
            <a:endParaRPr lang="fr-FR" altLang="tr-TR" sz="4000" b="1" dirty="0" smtClean="0">
              <a:solidFill>
                <a:srgbClr val="C00000"/>
              </a:solidFill>
            </a:endParaRPr>
          </a:p>
        </p:txBody>
      </p:sp>
      <p:sp>
        <p:nvSpPr>
          <p:cNvPr id="4099" name="2 İçerik Yer Tutucusu"/>
          <p:cNvSpPr>
            <a:spLocks noGrp="1"/>
          </p:cNvSpPr>
          <p:nvPr>
            <p:ph idx="1"/>
          </p:nvPr>
        </p:nvSpPr>
        <p:spPr>
          <a:xfrm>
            <a:off x="4943476" y="1125538"/>
            <a:ext cx="6674783" cy="4925638"/>
          </a:xfrm>
        </p:spPr>
        <p:txBody>
          <a:bodyPr>
            <a:normAutofit/>
          </a:bodyPr>
          <a:lstStyle/>
          <a:p>
            <a:pPr eaLnBrk="1" hangingPunct="1"/>
            <a:r>
              <a:rPr lang="fr-FR" altLang="tr-TR" sz="3200" dirty="0" smtClean="0">
                <a:latin typeface="Times New Roman" panose="02020603050405020304" pitchFamily="18" charset="0"/>
                <a:cs typeface="Times New Roman" panose="02020603050405020304" pitchFamily="18" charset="0"/>
              </a:rPr>
              <a:t>La </a:t>
            </a:r>
            <a:r>
              <a:rPr lang="fr-FR" altLang="tr-TR" sz="3200" dirty="0">
                <a:latin typeface="Times New Roman" panose="02020603050405020304" pitchFamily="18" charset="0"/>
                <a:cs typeface="Times New Roman" panose="02020603050405020304" pitchFamily="18" charset="0"/>
              </a:rPr>
              <a:t>désignation de l’ensemble des membres d’une génération par un repère unique – guerre, crises, nouvelles mœurs, modes…- tend à se perpétuer à travers les médias, dans le sens commun ainsi que dans les sciences </a:t>
            </a:r>
            <a:r>
              <a:rPr lang="fr-FR" altLang="tr-TR" sz="3200" dirty="0" smtClean="0">
                <a:latin typeface="Times New Roman" panose="02020603050405020304" pitchFamily="18" charset="0"/>
                <a:cs typeface="Times New Roman" panose="02020603050405020304" pitchFamily="18" charset="0"/>
              </a:rPr>
              <a:t>sociales</a:t>
            </a:r>
            <a:r>
              <a:rPr lang="tr-TR" altLang="tr-TR" sz="3200" dirty="0" smtClean="0">
                <a:latin typeface="Times New Roman" panose="02020603050405020304" pitchFamily="18" charset="0"/>
                <a:cs typeface="Times New Roman" panose="02020603050405020304" pitchFamily="18" charset="0"/>
              </a:rPr>
              <a:t>.</a:t>
            </a:r>
            <a:endParaRPr lang="fr-FR" altLang="tr-TR" sz="3200" dirty="0">
              <a:latin typeface="Times New Roman" panose="02020603050405020304" pitchFamily="18" charset="0"/>
              <a:cs typeface="Times New Roman" panose="02020603050405020304" pitchFamily="18" charset="0"/>
            </a:endParaRPr>
          </a:p>
        </p:txBody>
      </p:sp>
      <p:pic>
        <p:nvPicPr>
          <p:cNvPr id="4100" name="Picture 2" descr="http://rds.yahoo.com/_ylt=A0PDoS8EBn1NbgEAocejzbkF/SIG=126o1ir6e/EXP=1300067972/**http%3a/membres.multimania.fr/le6mai68/choc/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20713"/>
            <a:ext cx="363537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1629EE-E700-4F3C-AA26-3B151F511E75}" type="slidenum">
              <a:rPr lang="fr-FR" altLang="tr-TR" sz="1200">
                <a:solidFill>
                  <a:srgbClr val="898989"/>
                </a:solidFill>
              </a:rPr>
              <a:pPr>
                <a:spcBef>
                  <a:spcPct val="0"/>
                </a:spcBef>
                <a:buFontTx/>
                <a:buNone/>
              </a:pPr>
              <a:t>6</a:t>
            </a:fld>
            <a:endParaRPr lang="fr-FR" altLang="tr-TR" sz="1200">
              <a:solidFill>
                <a:srgbClr val="898989"/>
              </a:solidFill>
            </a:endParaRPr>
          </a:p>
        </p:txBody>
      </p:sp>
    </p:spTree>
    <p:extLst>
      <p:ext uri="{BB962C8B-B14F-4D97-AF65-F5344CB8AC3E}">
        <p14:creationId xmlns:p14="http://schemas.microsoft.com/office/powerpoint/2010/main" val="140650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5448300" y="0"/>
            <a:ext cx="4762500" cy="908050"/>
          </a:xfrm>
        </p:spPr>
        <p:txBody>
          <a:bodyPr/>
          <a:lstStyle/>
          <a:p>
            <a:pPr eaLnBrk="1" hangingPunct="1"/>
            <a:r>
              <a:rPr lang="tr-TR" altLang="tr-TR" b="1" dirty="0" err="1" smtClean="0">
                <a:solidFill>
                  <a:srgbClr val="FF0000"/>
                </a:solidFill>
              </a:rPr>
              <a:t>génération</a:t>
            </a:r>
            <a:endParaRPr lang="fr-FR" altLang="tr-TR" b="1" dirty="0" smtClean="0">
              <a:solidFill>
                <a:srgbClr val="FF0000"/>
              </a:solidFill>
            </a:endParaRPr>
          </a:p>
        </p:txBody>
      </p:sp>
      <p:sp>
        <p:nvSpPr>
          <p:cNvPr id="6147" name="2 İçerik Yer Tutucusu"/>
          <p:cNvSpPr>
            <a:spLocks noGrp="1"/>
          </p:cNvSpPr>
          <p:nvPr>
            <p:ph idx="1"/>
          </p:nvPr>
        </p:nvSpPr>
        <p:spPr>
          <a:xfrm>
            <a:off x="4727575" y="1052514"/>
            <a:ext cx="6957919" cy="4649039"/>
          </a:xfrm>
        </p:spPr>
        <p:txBody>
          <a:bodyPr/>
          <a:lstStyle/>
          <a:p>
            <a:pPr eaLnBrk="1" hangingPunct="1"/>
            <a:r>
              <a:rPr lang="fr-FR" altLang="tr-TR" dirty="0">
                <a:latin typeface="Times New Roman" panose="02020603050405020304" pitchFamily="18" charset="0"/>
                <a:cs typeface="Times New Roman" panose="02020603050405020304" pitchFamily="18" charset="0"/>
              </a:rPr>
              <a:t>Karl </a:t>
            </a:r>
            <a:r>
              <a:rPr lang="fr-FR" altLang="tr-TR" dirty="0" smtClean="0">
                <a:latin typeface="Times New Roman" panose="02020603050405020304" pitchFamily="18" charset="0"/>
                <a:cs typeface="Times New Roman" panose="02020603050405020304" pitchFamily="18" charset="0"/>
              </a:rPr>
              <a:t>Mannheim </a:t>
            </a:r>
            <a:r>
              <a:rPr lang="fr-FR" altLang="tr-TR" dirty="0">
                <a:latin typeface="Times New Roman" panose="02020603050405020304" pitchFamily="18" charset="0"/>
                <a:cs typeface="Times New Roman" panose="02020603050405020304" pitchFamily="18" charset="0"/>
              </a:rPr>
              <a:t>cite la nécessité de </a:t>
            </a:r>
            <a:r>
              <a:rPr lang="fr-FR" altLang="tr-TR" b="1" dirty="0">
                <a:latin typeface="Times New Roman" panose="02020603050405020304" pitchFamily="18" charset="0"/>
                <a:cs typeface="Times New Roman" panose="02020603050405020304" pitchFamily="18" charset="0"/>
              </a:rPr>
              <a:t>naître dans le même espace historico-social, dans le même temps mais pour former un véritable </a:t>
            </a:r>
            <a:r>
              <a:rPr lang="fr-FR" altLang="tr-TR" b="1" i="1" dirty="0">
                <a:latin typeface="Times New Roman" panose="02020603050405020304" pitchFamily="18" charset="0"/>
                <a:cs typeface="Times New Roman" panose="02020603050405020304" pitchFamily="18" charset="0"/>
              </a:rPr>
              <a:t>ensemble générationnel</a:t>
            </a:r>
            <a:r>
              <a:rPr lang="tr-TR" altLang="tr-TR" b="1" i="1" dirty="0">
                <a:latin typeface="Times New Roman" panose="02020603050405020304" pitchFamily="18" charset="0"/>
                <a:cs typeface="Times New Roman" panose="02020603050405020304" pitchFamily="18" charset="0"/>
              </a:rPr>
              <a:t>.</a:t>
            </a:r>
            <a:r>
              <a:rPr lang="fr-FR" altLang="tr-TR" b="1" dirty="0">
                <a:latin typeface="Times New Roman" panose="02020603050405020304" pitchFamily="18" charset="0"/>
                <a:cs typeface="Times New Roman" panose="02020603050405020304" pitchFamily="18" charset="0"/>
              </a:rPr>
              <a:t> </a:t>
            </a:r>
            <a:endParaRPr lang="tr-TR" altLang="tr-TR" b="1" dirty="0" smtClean="0">
              <a:latin typeface="Times New Roman" panose="02020603050405020304" pitchFamily="18" charset="0"/>
              <a:cs typeface="Times New Roman" panose="02020603050405020304" pitchFamily="18" charset="0"/>
            </a:endParaRPr>
          </a:p>
          <a:p>
            <a:pPr eaLnBrk="1" hangingPunct="1"/>
            <a:r>
              <a:rPr lang="tr-TR" altLang="tr-TR" dirty="0" smtClean="0">
                <a:latin typeface="Times New Roman" panose="02020603050405020304" pitchFamily="18" charset="0"/>
                <a:cs typeface="Times New Roman" panose="02020603050405020304" pitchFamily="18" charset="0"/>
              </a:rPr>
              <a:t>I</a:t>
            </a:r>
            <a:r>
              <a:rPr lang="fr-FR" altLang="tr-TR" dirty="0">
                <a:latin typeface="Times New Roman" panose="02020603050405020304" pitchFamily="18" charset="0"/>
                <a:cs typeface="Times New Roman" panose="02020603050405020304" pitchFamily="18" charset="0"/>
              </a:rPr>
              <a:t>l insiste sur une liaison concrète, la participation au destin commun de l’unité historico-social en question. </a:t>
            </a:r>
            <a:endParaRPr lang="tr-TR" altLang="tr-TR" dirty="0">
              <a:latin typeface="Times New Roman" panose="02020603050405020304" pitchFamily="18" charset="0"/>
              <a:cs typeface="Times New Roman" panose="02020603050405020304" pitchFamily="18" charset="0"/>
            </a:endParaRPr>
          </a:p>
          <a:p>
            <a:pPr eaLnBrk="1" hangingPunct="1"/>
            <a:endParaRPr lang="fr-FR" altLang="tr-TR" sz="2400" dirty="0">
              <a:latin typeface="Times New Roman" panose="02020603050405020304" pitchFamily="18" charset="0"/>
              <a:cs typeface="Times New Roman" panose="02020603050405020304" pitchFamily="18" charset="0"/>
            </a:endParaRPr>
          </a:p>
        </p:txBody>
      </p:sp>
      <p:pic>
        <p:nvPicPr>
          <p:cNvPr id="6148" name="Picture 2" descr="http://t3.gstatic.com/images?q=tbn:ANd9GcTfUXeQUKQeWzmWCrgBu74iqbRWDIAQDi5Zeozn5lEv6FZx2SB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3357564"/>
            <a:ext cx="2159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t3.gstatic.com/images?q=tbn:ANd9GcRG6MoGjdt_sESDg3i5GF5GhtYWQ_MX-rHiQ5C2Ylrm777380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60350"/>
            <a:ext cx="1752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B7E897-2079-4BAC-BC08-87A06DB6CF04}" type="slidenum">
              <a:rPr lang="fr-FR" altLang="tr-TR" sz="1200">
                <a:solidFill>
                  <a:srgbClr val="898989"/>
                </a:solidFill>
              </a:rPr>
              <a:pPr>
                <a:spcBef>
                  <a:spcPct val="0"/>
                </a:spcBef>
                <a:buFontTx/>
                <a:buNone/>
              </a:pPr>
              <a:t>7</a:t>
            </a:fld>
            <a:endParaRPr lang="fr-FR" altLang="tr-TR" sz="1200">
              <a:solidFill>
                <a:srgbClr val="898989"/>
              </a:solidFill>
            </a:endParaRPr>
          </a:p>
        </p:txBody>
      </p:sp>
    </p:spTree>
    <p:extLst>
      <p:ext uri="{BB962C8B-B14F-4D97-AF65-F5344CB8AC3E}">
        <p14:creationId xmlns:p14="http://schemas.microsoft.com/office/powerpoint/2010/main" val="336228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4189414" y="1"/>
            <a:ext cx="8002586" cy="1057275"/>
          </a:xfrm>
        </p:spPr>
        <p:txBody>
          <a:bodyPr>
            <a:normAutofit/>
          </a:bodyPr>
          <a:lstStyle/>
          <a:p>
            <a:pPr eaLnBrk="1" hangingPunct="1"/>
            <a:r>
              <a:rPr lang="tr-TR" altLang="tr-TR" sz="4800" b="1" dirty="0" err="1" smtClean="0">
                <a:solidFill>
                  <a:srgbClr val="C00000"/>
                </a:solidFill>
              </a:rPr>
              <a:t>Invention</a:t>
            </a:r>
            <a:r>
              <a:rPr lang="tr-TR" altLang="tr-TR" sz="4800" b="1" dirty="0" smtClean="0">
                <a:solidFill>
                  <a:srgbClr val="C00000"/>
                </a:solidFill>
              </a:rPr>
              <a:t> de la </a:t>
            </a:r>
            <a:r>
              <a:rPr lang="tr-TR" altLang="tr-TR" sz="4800" b="1" dirty="0" err="1" smtClean="0">
                <a:solidFill>
                  <a:srgbClr val="C00000"/>
                </a:solidFill>
              </a:rPr>
              <a:t>jeunesse</a:t>
            </a:r>
            <a:endParaRPr lang="fr-FR" altLang="tr-TR" sz="4800" b="1" dirty="0" smtClean="0">
              <a:solidFill>
                <a:srgbClr val="C00000"/>
              </a:solidFill>
            </a:endParaRPr>
          </a:p>
        </p:txBody>
      </p:sp>
      <p:sp>
        <p:nvSpPr>
          <p:cNvPr id="3" name="2 Alt Başlık"/>
          <p:cNvSpPr>
            <a:spLocks noGrp="1"/>
          </p:cNvSpPr>
          <p:nvPr>
            <p:ph type="subTitle" idx="1"/>
          </p:nvPr>
        </p:nvSpPr>
        <p:spPr>
          <a:xfrm>
            <a:off x="9048750" y="3886200"/>
            <a:ext cx="247650" cy="1752600"/>
          </a:xfrm>
        </p:spPr>
        <p:txBody>
          <a:bodyPr rtlCol="0">
            <a:normAutofit/>
          </a:bodyPr>
          <a:lstStyle/>
          <a:p>
            <a:pPr>
              <a:defRPr/>
            </a:pPr>
            <a:endParaRPr lang="fr-FR" dirty="0" smtClean="0"/>
          </a:p>
        </p:txBody>
      </p:sp>
      <p:pic>
        <p:nvPicPr>
          <p:cNvPr id="2052" name="Picture 2" descr="1917 OSMANLI GENÇ TİPLER FOTOĞRA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057276"/>
            <a:ext cx="36353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ttp://t1.gstatic.com/images?q=tbn:ANd9GcRmkG7GUxrB7KCzJCUuXiJzYAmpFNNtXN2hD8RW_hvgAm63Yjxhv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26654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img.sabah.com.tr/2008/06/08/pz/im/DAB003568D6C8E43BE8970E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21164"/>
            <a:ext cx="55086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6301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7675" y="274638"/>
            <a:ext cx="7080250" cy="1143000"/>
          </a:xfrm>
        </p:spPr>
        <p:txBody>
          <a:bodyPr rtlCol="0">
            <a:normAutofit/>
          </a:bodyPr>
          <a:lstStyle/>
          <a:p>
            <a:pPr>
              <a:defRPr/>
            </a:pPr>
            <a:r>
              <a:rPr lang="tr-TR" sz="3600" b="1" dirty="0" err="1">
                <a:solidFill>
                  <a:srgbClr val="C00000"/>
                </a:solidFill>
              </a:rPr>
              <a:t>I</a:t>
            </a:r>
            <a:r>
              <a:rPr lang="tr-TR" sz="3600" b="1" dirty="0" err="1" smtClean="0">
                <a:solidFill>
                  <a:srgbClr val="C00000"/>
                </a:solidFill>
              </a:rPr>
              <a:t>nvention</a:t>
            </a:r>
            <a:r>
              <a:rPr lang="tr-TR" sz="3600" b="1" dirty="0" smtClean="0">
                <a:solidFill>
                  <a:srgbClr val="C00000"/>
                </a:solidFill>
              </a:rPr>
              <a:t> de la </a:t>
            </a:r>
            <a:r>
              <a:rPr lang="tr-TR" sz="3600" b="1" dirty="0" err="1" smtClean="0">
                <a:solidFill>
                  <a:srgbClr val="C00000"/>
                </a:solidFill>
              </a:rPr>
              <a:t>jeunesse</a:t>
            </a:r>
            <a:r>
              <a:rPr lang="tr-TR" sz="3600" b="1" dirty="0" smtClean="0">
                <a:solidFill>
                  <a:srgbClr val="C00000"/>
                </a:solidFill>
              </a:rPr>
              <a:t>  en </a:t>
            </a:r>
            <a:r>
              <a:rPr lang="tr-TR" sz="3600" b="1" dirty="0" err="1" smtClean="0">
                <a:solidFill>
                  <a:srgbClr val="C00000"/>
                </a:solidFill>
              </a:rPr>
              <a:t>Turquie</a:t>
            </a:r>
            <a:endParaRPr lang="fr-FR" sz="3600" b="1" dirty="0" smtClean="0">
              <a:solidFill>
                <a:srgbClr val="C00000"/>
              </a:solidFill>
            </a:endParaRPr>
          </a:p>
        </p:txBody>
      </p:sp>
      <p:sp>
        <p:nvSpPr>
          <p:cNvPr id="4099" name="4 İçerik Yer Tutucusu"/>
          <p:cNvSpPr>
            <a:spLocks noGrp="1"/>
          </p:cNvSpPr>
          <p:nvPr>
            <p:ph idx="1"/>
          </p:nvPr>
        </p:nvSpPr>
        <p:spPr>
          <a:xfrm>
            <a:off x="1981200" y="2781301"/>
            <a:ext cx="8229600" cy="3344863"/>
          </a:xfrm>
        </p:spPr>
        <p:txBody>
          <a:bodyPr/>
          <a:lstStyle/>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jeunesse</a:t>
            </a:r>
            <a:r>
              <a:rPr lang="tr-TR" altLang="tr-TR" dirty="0">
                <a:latin typeface="Times New Roman" panose="02020603050405020304" pitchFamily="18" charset="0"/>
                <a:cs typeface="Times New Roman" panose="02020603050405020304" pitchFamily="18" charset="0"/>
              </a:rPr>
              <a:t>, en </a:t>
            </a:r>
            <a:r>
              <a:rPr lang="tr-TR" altLang="tr-TR" dirty="0" err="1">
                <a:latin typeface="Times New Roman" panose="02020603050405020304" pitchFamily="18" charset="0"/>
                <a:cs typeface="Times New Roman" panose="02020603050405020304" pitchFamily="18" charset="0"/>
              </a:rPr>
              <a:t>tant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catégorie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sociale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invention</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modernité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construction</a:t>
            </a:r>
            <a:r>
              <a:rPr lang="tr-TR" altLang="tr-TR" dirty="0">
                <a:latin typeface="Times New Roman" panose="02020603050405020304" pitchFamily="18" charset="0"/>
                <a:cs typeface="Times New Roman" panose="02020603050405020304" pitchFamily="18" charset="0"/>
              </a:rPr>
              <a:t>” de la </a:t>
            </a:r>
            <a:r>
              <a:rPr lang="tr-TR" altLang="tr-TR" dirty="0" err="1">
                <a:latin typeface="Times New Roman" panose="02020603050405020304" pitchFamily="18" charset="0"/>
                <a:cs typeface="Times New Roman" panose="02020603050405020304" pitchFamily="18" charset="0"/>
              </a:rPr>
              <a:t>société</a:t>
            </a:r>
            <a:r>
              <a:rPr lang="tr-TR" altLang="tr-TR" dirty="0">
                <a:latin typeface="Times New Roman" panose="02020603050405020304" pitchFamily="18" charset="0"/>
                <a:cs typeface="Times New Roman" panose="02020603050405020304" pitchFamily="18" charset="0"/>
              </a:rPr>
              <a:t> moderne, </a:t>
            </a:r>
            <a:r>
              <a:rPr lang="tr-TR" altLang="tr-TR" dirty="0" err="1">
                <a:latin typeface="Times New Roman" panose="02020603050405020304" pitchFamily="18" charset="0"/>
                <a:cs typeface="Times New Roman" panose="02020603050405020304" pitchFamily="18" charset="0"/>
              </a:rPr>
              <a:t>urbaine</a:t>
            </a:r>
            <a:r>
              <a:rPr lang="tr-TR" altLang="tr-TR" dirty="0">
                <a:latin typeface="Times New Roman" panose="02020603050405020304" pitchFamily="18" charset="0"/>
                <a:cs typeface="Times New Roman" panose="02020603050405020304" pitchFamily="18" charset="0"/>
              </a:rPr>
              <a:t> et </a:t>
            </a:r>
            <a:r>
              <a:rPr lang="tr-TR" altLang="tr-TR" dirty="0" err="1">
                <a:latin typeface="Times New Roman" panose="02020603050405020304" pitchFamily="18" charset="0"/>
                <a:cs typeface="Times New Roman" panose="02020603050405020304" pitchFamily="18" charset="0"/>
              </a:rPr>
              <a:t>industrialisée</a:t>
            </a:r>
            <a:r>
              <a:rPr lang="tr-TR" altLang="tr-TR" dirty="0">
                <a:latin typeface="Times New Roman" panose="02020603050405020304" pitchFamily="18" charset="0"/>
                <a:cs typeface="Times New Roman" panose="02020603050405020304" pitchFamily="18" charset="0"/>
              </a:rPr>
              <a:t>. </a:t>
            </a:r>
          </a:p>
          <a:p>
            <a:r>
              <a:rPr lang="tr-TR" altLang="tr-TR" dirty="0">
                <a:latin typeface="Times New Roman" panose="02020603050405020304" pitchFamily="18" charset="0"/>
                <a:cs typeface="Times New Roman" panose="02020603050405020304" pitchFamily="18" charset="0"/>
              </a:rPr>
              <a:t>Le </a:t>
            </a:r>
            <a:r>
              <a:rPr lang="tr-TR" altLang="tr-TR" dirty="0" err="1">
                <a:latin typeface="Times New Roman" panose="02020603050405020304" pitchFamily="18" charset="0"/>
                <a:cs typeface="Times New Roman" panose="02020603050405020304" pitchFamily="18" charset="0"/>
              </a:rPr>
              <a:t>redressement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jeunes</a:t>
            </a:r>
            <a:r>
              <a:rPr lang="tr-TR" altLang="tr-TR" dirty="0">
                <a:latin typeface="Times New Roman" panose="02020603050405020304" pitchFamily="18" charset="0"/>
                <a:cs typeface="Times New Roman" panose="02020603050405020304" pitchFamily="18" charset="0"/>
              </a:rPr>
              <a:t> à travers </a:t>
            </a:r>
            <a:r>
              <a:rPr lang="tr-TR" altLang="tr-TR" dirty="0" err="1">
                <a:latin typeface="Times New Roman" panose="02020603050405020304" pitchFamily="18" charset="0"/>
                <a:cs typeface="Times New Roman" panose="02020603050405020304" pitchFamily="18" charset="0"/>
              </a:rPr>
              <a:t>l’éducation</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l’esprit</a:t>
            </a:r>
            <a:r>
              <a:rPr lang="tr-TR" altLang="tr-TR" dirty="0">
                <a:latin typeface="Times New Roman" panose="02020603050405020304" pitchFamily="18" charset="0"/>
                <a:cs typeface="Times New Roman" panose="02020603050405020304" pitchFamily="18" charset="0"/>
              </a:rPr>
              <a:t> et </a:t>
            </a:r>
            <a:r>
              <a:rPr lang="tr-TR" altLang="tr-TR" dirty="0" err="1">
                <a:latin typeface="Times New Roman" panose="02020603050405020304" pitchFamily="18" charset="0"/>
                <a:cs typeface="Times New Roman" panose="02020603050405020304" pitchFamily="18" charset="0"/>
              </a:rPr>
              <a:t>aussi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celle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corps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depuis</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XIXe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siècle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pendant</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mouvement</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modernisation</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a:p>
            <a:pPr eaLnBrk="1" hangingPunct="1"/>
            <a:endParaRPr lang="fr-FR" altLang="tr-TR" dirty="0" smtClean="0"/>
          </a:p>
        </p:txBody>
      </p:sp>
      <p:pic>
        <p:nvPicPr>
          <p:cNvPr id="4100" name="Picture 4" descr="http://www.geliboluyuanlamak.com/resimler/album_galeri/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925" y="-80683"/>
            <a:ext cx="20510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http://www.htdosya.com/galeri/basbug-ataturk/74d46fee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76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6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1603</Words>
  <Application>Microsoft Office PowerPoint</Application>
  <PresentationFormat>Özel</PresentationFormat>
  <Paragraphs>123</Paragraphs>
  <Slides>34</Slides>
  <Notes>0</Notes>
  <HiddenSlides>2</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Office Teması</vt:lpstr>
      <vt:lpstr>Invention de la jeunesse turque</vt:lpstr>
      <vt:lpstr>Construction de la jeunesse</vt:lpstr>
      <vt:lpstr>Bourgeoisie – l’enfance, la jeunesse</vt:lpstr>
      <vt:lpstr>La jeunesse n’est qu’un mot</vt:lpstr>
      <vt:lpstr>Coupures en classes d’age</vt:lpstr>
      <vt:lpstr>génération</vt:lpstr>
      <vt:lpstr>génération</vt:lpstr>
      <vt:lpstr>Invention de la jeunesse</vt:lpstr>
      <vt:lpstr>Invention de la jeunesse  en Turquie</vt:lpstr>
      <vt:lpstr>Invention de la jeunesse</vt:lpstr>
      <vt:lpstr>Myhtes de jeunesse</vt:lpstr>
      <vt:lpstr>Les écoles modernes</vt:lpstr>
      <vt:lpstr>PowerPoint Sunusu</vt:lpstr>
      <vt:lpstr>PowerPoint Sunusu</vt:lpstr>
      <vt:lpstr>Jeunes turcs (Jöntürk)</vt:lpstr>
      <vt:lpstr>Éducation physique</vt:lpstr>
      <vt:lpstr>PowerPoint Sunusu</vt:lpstr>
      <vt:lpstr>Jeunes Turcs</vt:lpstr>
      <vt:lpstr>PowerPoint Sunusu</vt:lpstr>
      <vt:lpstr>La République “redresse” l’esprit et le corps de ses jeunes</vt:lpstr>
      <vt:lpstr>Education de l’”esprit” des jeunes</vt:lpstr>
      <vt:lpstr>Education du corps des jeunes</vt:lpstr>
      <vt:lpstr>Gymnastique</vt:lpstr>
      <vt:lpstr>Les jeunes au secours de la République</vt:lpstr>
      <vt:lpstr>Les étudiants</vt:lpstr>
      <vt:lpstr>Mouvements de jeunesse</vt:lpstr>
      <vt:lpstr>Génération ‘68</vt:lpstr>
      <vt:lpstr>Une jeunesse rebelle?</vt:lpstr>
      <vt:lpstr>PowerPoint Sunusu</vt:lpstr>
      <vt:lpstr>Changements de moeurs</vt:lpstr>
      <vt:lpstr>PowerPoint Sunusu</vt:lpstr>
      <vt:lpstr>Types d’étudiants</vt:lpstr>
      <vt:lpstr>Les jeunes des années de 1960 et de 1970</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User</cp:lastModifiedBy>
  <cp:revision>9</cp:revision>
  <dcterms:created xsi:type="dcterms:W3CDTF">2016-04-30T21:40:10Z</dcterms:created>
  <dcterms:modified xsi:type="dcterms:W3CDTF">2016-12-07T21:03:48Z</dcterms:modified>
</cp:coreProperties>
</file>