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C7E91-7038-4D99-AF1B-49BD8C1D6BE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38E2-BB61-44F1-A2AE-BC6CC13197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97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FD81705B-4DAD-4F93-BDD8-D8714FDEAD0B}" type="slidenum">
              <a:rPr lang="fr-FR" altLang="tr-TR" sz="1200"/>
              <a:pPr/>
              <a:t>1</a:t>
            </a:fld>
            <a:endParaRPr lang="fr-FR" altLang="tr-TR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8BBB3CD4-9666-458D-AB21-031F08EBBBD0}" type="slidenum">
              <a:rPr lang="fr-FR" altLang="tr-TR" sz="1200"/>
              <a:pPr/>
              <a:t>10</a:t>
            </a:fld>
            <a:endParaRPr lang="fr-FR" altLang="tr-TR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4669978B-42C2-444D-8E01-BAB32A26EA12}" type="slidenum">
              <a:rPr lang="fr-FR" altLang="tr-TR" sz="1200"/>
              <a:pPr/>
              <a:t>2</a:t>
            </a:fld>
            <a:endParaRPr lang="fr-FR" altLang="tr-TR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A0DA4C04-13C4-4C7A-AECE-CE4ED4585B26}" type="slidenum">
              <a:rPr lang="fr-FR" altLang="tr-TR" sz="1200"/>
              <a:pPr/>
              <a:t>3</a:t>
            </a:fld>
            <a:endParaRPr lang="fr-FR" altLang="tr-T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10292D1B-C19D-41CC-A616-4BE87489327A}" type="slidenum">
              <a:rPr lang="fr-FR" altLang="tr-TR" sz="1200"/>
              <a:pPr/>
              <a:t>4</a:t>
            </a:fld>
            <a:endParaRPr lang="fr-FR" altLang="tr-TR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3E09FFD2-E8D6-4307-9CBB-40D336CDCD48}" type="slidenum">
              <a:rPr lang="fr-FR" altLang="tr-TR" sz="1200"/>
              <a:pPr/>
              <a:t>5</a:t>
            </a:fld>
            <a:endParaRPr lang="fr-FR" altLang="tr-TR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E6FDED0D-5E2C-47E4-A18D-E11C27106D14}" type="slidenum">
              <a:rPr lang="fr-FR" altLang="tr-TR" sz="1200"/>
              <a:pPr/>
              <a:t>6</a:t>
            </a:fld>
            <a:endParaRPr lang="fr-FR" altLang="tr-T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9274EC9B-5223-43FC-8F60-08DB604063B4}" type="slidenum">
              <a:rPr lang="fr-FR" altLang="tr-TR" sz="1200"/>
              <a:pPr/>
              <a:t>7</a:t>
            </a:fld>
            <a:endParaRPr lang="fr-FR" altLang="tr-TR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2C289109-4734-4005-A986-A15A693F9A0F}" type="slidenum">
              <a:rPr lang="fr-FR" altLang="tr-TR" sz="1200"/>
              <a:pPr/>
              <a:t>8</a:t>
            </a:fld>
            <a:endParaRPr lang="fr-FR" altLang="tr-TR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1pPr>
            <a:lvl2pPr marL="685817" indent="-263776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2pPr>
            <a:lvl3pPr marL="1055103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3pPr>
            <a:lvl4pPr marL="1477145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4pPr>
            <a:lvl5pPr marL="1899186" indent="-211021" defTabSz="914423"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pitchFamily="64" charset="-128"/>
              </a:defRPr>
            </a:lvl9pPr>
          </a:lstStyle>
          <a:p>
            <a:fld id="{351B9E4B-5559-4467-A94B-E5248637E4C3}" type="slidenum">
              <a:rPr lang="fr-FR" altLang="tr-TR" sz="1200"/>
              <a:pPr/>
              <a:t>9</a:t>
            </a:fld>
            <a:endParaRPr lang="fr-FR" altLang="tr-TR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465" y="686474"/>
            <a:ext cx="4941072" cy="3428114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66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788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97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58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08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5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63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562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56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98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C0142-40BA-4EF4-A978-80F94132A77E}" type="datetimeFigureOut">
              <a:rPr lang="tr-TR" smtClean="0"/>
              <a:t>26.10.2016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B6EE1-8F7A-4CA0-9792-01F81D1956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9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4000" smtClean="0"/>
              <a:t>I. Contexte et précurseurs</a:t>
            </a:r>
            <a:endParaRPr lang="fr-FR" altLang="tr-TR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lphaUcPeriod"/>
            </a:pPr>
            <a:r>
              <a:rPr lang="fr-FR" altLang="tr-TR" smtClean="0"/>
              <a:t>La sociologie, fille des révolutions?</a:t>
            </a:r>
          </a:p>
          <a:p>
            <a:pPr marL="990600" lvl="1" indent="-533400" eaLnBrk="1" hangingPunct="1">
              <a:lnSpc>
                <a:spcPct val="120000"/>
              </a:lnSpc>
              <a:buFont typeface="Arial" charset="0"/>
              <a:buAutoNum type="arabicParenR"/>
            </a:pPr>
            <a:r>
              <a:rPr lang="fr-FR" altLang="tr-TR" smtClean="0"/>
              <a:t>La Révolution française et la remise en cause de l’ordre social traditionnel</a:t>
            </a:r>
          </a:p>
          <a:p>
            <a:pPr marL="990600" lvl="1" indent="-533400" eaLnBrk="1" hangingPunct="1">
              <a:lnSpc>
                <a:spcPct val="120000"/>
              </a:lnSpc>
              <a:buFont typeface="Arial" charset="0"/>
              <a:buAutoNum type="arabicParenR"/>
            </a:pPr>
            <a:r>
              <a:rPr lang="fr-FR" altLang="tr-TR" smtClean="0"/>
              <a:t>Les effets de la révolution industrielle</a:t>
            </a:r>
          </a:p>
          <a:p>
            <a:pPr marL="990600" lvl="1" indent="-533400" eaLnBrk="1" hangingPunct="1">
              <a:lnSpc>
                <a:spcPct val="120000"/>
              </a:lnSpc>
              <a:buFont typeface="Arial" charset="0"/>
              <a:buAutoNum type="arabicParenR"/>
            </a:pPr>
            <a:r>
              <a:rPr lang="fr-FR" altLang="tr-TR" smtClean="0"/>
              <a:t>Le développement de « l’enqu</a:t>
            </a:r>
            <a:r>
              <a:rPr lang="fr-FR" altLang="ja-JP" smtClean="0">
                <a:ea typeface="ＭＳ Ｐゴシック" pitchFamily="64" charset="-128"/>
              </a:rPr>
              <a:t>ête sociale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 »</a:t>
            </a:r>
            <a:r>
              <a:rPr lang="fr-FR" altLang="ja-JP" smtClean="0">
                <a:ea typeface="ＭＳ Ｐゴシック" pitchFamily="64" charset="-128"/>
              </a:rPr>
              <a:t> : l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’</a:t>
            </a:r>
            <a:r>
              <a:rPr lang="fr-FR" altLang="ja-JP" smtClean="0">
                <a:ea typeface="ＭＳ Ｐゴシック" pitchFamily="64" charset="-128"/>
              </a:rPr>
              <a:t>exemple de Le Play</a:t>
            </a:r>
            <a:endParaRPr lang="fr-FR" altLang="tr-TR" smtClean="0"/>
          </a:p>
        </p:txBody>
      </p:sp>
    </p:spTree>
    <p:extLst>
      <p:ext uri="{BB962C8B-B14F-4D97-AF65-F5344CB8AC3E}">
        <p14:creationId xmlns:p14="http://schemas.microsoft.com/office/powerpoint/2010/main" val="39164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1) Alexis de Tocqueville (1805-1859)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" pitchFamily="64" charset="0"/>
              <a:buNone/>
            </a:pPr>
            <a:r>
              <a:rPr lang="fr-FR" altLang="tr-TR" smtClean="0"/>
              <a:t>Une méthodologie originale :</a:t>
            </a:r>
          </a:p>
          <a:p>
            <a:pPr eaLnBrk="1" hangingPunct="1"/>
            <a:r>
              <a:rPr lang="fr-FR" altLang="tr-TR" smtClean="0"/>
              <a:t>Enqu</a:t>
            </a:r>
            <a:r>
              <a:rPr lang="fr-FR" altLang="ja-JP" smtClean="0">
                <a:ea typeface="ＭＳ Ｐゴシック" pitchFamily="64" charset="-128"/>
              </a:rPr>
              <a:t>ête de terrain : consignation syst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é</a:t>
            </a:r>
            <a:r>
              <a:rPr lang="fr-FR" altLang="ja-JP" smtClean="0">
                <a:ea typeface="ＭＳ Ｐゴシック" pitchFamily="64" charset="-128"/>
              </a:rPr>
              <a:t>matique des notes d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’</a:t>
            </a:r>
            <a:r>
              <a:rPr lang="fr-FR" altLang="ja-JP" smtClean="0">
                <a:ea typeface="ＭＳ Ｐゴシック" pitchFamily="64" charset="-128"/>
              </a:rPr>
              <a:t>observation dans un journal, r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é</a:t>
            </a:r>
            <a:r>
              <a:rPr lang="fr-FR" altLang="ja-JP" smtClean="0">
                <a:ea typeface="ＭＳ Ｐゴシック" pitchFamily="64" charset="-128"/>
              </a:rPr>
              <a:t>alisation d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’</a:t>
            </a:r>
            <a:r>
              <a:rPr lang="fr-FR" altLang="ja-JP" smtClean="0">
                <a:ea typeface="ＭＳ Ｐゴシック" pitchFamily="64" charset="-128"/>
              </a:rPr>
              <a:t>entretiens</a:t>
            </a:r>
          </a:p>
          <a:p>
            <a:pPr eaLnBrk="1" hangingPunct="1"/>
            <a:r>
              <a:rPr lang="fr-FR" altLang="ja-JP" smtClean="0">
                <a:ea typeface="ＭＳ Ｐゴシック" pitchFamily="64" charset="-128"/>
              </a:rPr>
              <a:t>Comparatisme</a:t>
            </a:r>
          </a:p>
          <a:p>
            <a:pPr eaLnBrk="1" hangingPunct="1"/>
            <a:endParaRPr lang="fr-FR" altLang="ja-JP" smtClean="0">
              <a:ea typeface="ＭＳ Ｐゴシック" pitchFamily="64" charset="-128"/>
            </a:endParaRPr>
          </a:p>
          <a:p>
            <a:pPr eaLnBrk="1" hangingPunct="1"/>
            <a:endParaRPr lang="fr-FR" altLang="tr-TR" smtClean="0"/>
          </a:p>
        </p:txBody>
      </p:sp>
    </p:spTree>
    <p:extLst>
      <p:ext uri="{BB962C8B-B14F-4D97-AF65-F5344CB8AC3E}">
        <p14:creationId xmlns:p14="http://schemas.microsoft.com/office/powerpoint/2010/main" val="19764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I.A. La sociologie, fille des révolutions?</a:t>
            </a:r>
            <a:endParaRPr lang="fr-FR" altLang="tr-T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arenR"/>
            </a:pPr>
            <a:r>
              <a:rPr lang="fr-FR" altLang="tr-TR" sz="1800" b="1" smtClean="0"/>
              <a:t>La Révolution française et la remise en cause de l’ordre social traditionnel</a:t>
            </a:r>
            <a:endParaRPr lang="fr-FR" altLang="tr-TR" sz="180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fr-FR" altLang="tr-TR" sz="1800" b="1" smtClean="0"/>
              <a:t>Société d’Ancien Régime: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fr-FR" altLang="tr-TR" sz="1800" smtClean="0"/>
              <a:t>Organisée en trois « ordres » : Clergé, Noblesse, Tiers-Etat (droits et devoirs inégaux)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fr-FR" altLang="tr-TR" sz="1800" smtClean="0"/>
              <a:t>Importance des corps intermédiaires (notamment corporations professionnelles)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fr-FR" altLang="tr-TR" sz="1800" smtClean="0"/>
              <a:t>Place essentielle de la religion dans la vie sociale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fr-FR" altLang="tr-TR" sz="1800" b="1" smtClean="0"/>
              <a:t>Révolution française 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1800" smtClean="0"/>
              <a:t>Abolition des privilèges, suppression des trois ordres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1800" smtClean="0"/>
              <a:t>Déclaration des droits de l’homme et du citoyen : « Les hommes naissent et demeurent libres et égaux en droit »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1800" smtClean="0"/>
              <a:t>Loi Le Chapelier (1791) : suppression des corporations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1800" smtClean="0"/>
              <a:t>Valorisation des valeurs issues des Lumières : raison, progrès, science</a:t>
            </a:r>
          </a:p>
          <a:p>
            <a:pPr marL="609600" indent="-609600" algn="r" eaLnBrk="1" hangingPunct="1">
              <a:lnSpc>
                <a:spcPct val="90000"/>
              </a:lnSpc>
              <a:buFont typeface="Monotype Sorts" pitchFamily="28" charset="2"/>
              <a:buChar char="Ü"/>
            </a:pPr>
            <a:r>
              <a:rPr lang="fr-FR" altLang="tr-TR" sz="1800" smtClean="0">
                <a:sym typeface="Monotype Sorts" pitchFamily="28" charset="2"/>
              </a:rPr>
              <a:t>Destruction des fondements de l’ordre social traditionnel. </a:t>
            </a:r>
          </a:p>
          <a:p>
            <a:pPr marL="609600" indent="-609600" algn="r" eaLnBrk="1" hangingPunct="1">
              <a:lnSpc>
                <a:spcPct val="90000"/>
              </a:lnSpc>
              <a:buFont typeface="Monotype Sorts" pitchFamily="28" charset="2"/>
              <a:buChar char="Ü"/>
            </a:pPr>
            <a:r>
              <a:rPr lang="fr-FR" altLang="tr-TR" sz="1800" smtClean="0">
                <a:sym typeface="Monotype Sorts" pitchFamily="28" charset="2"/>
              </a:rPr>
              <a:t>Comment fonder un nouvel ordre social?</a:t>
            </a:r>
            <a:endParaRPr lang="fr-FR" altLang="tr-TR" sz="180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endParaRPr lang="fr-F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392677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I.A. La sociologie, fille des révolutions?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arenR" startAt="2"/>
            </a:pPr>
            <a:r>
              <a:rPr lang="fr-FR" altLang="tr-TR" sz="2800" smtClean="0"/>
              <a:t>Les effets de la révolution industrielle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fr-FR" altLang="tr-TR" sz="2800" smtClean="0"/>
              <a:t>Développement d’une classe ouvrière très pauvre qui s’installe en milieu urbain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fr-FR" altLang="tr-TR" sz="2800" smtClean="0"/>
              <a:t>« Nouveaux problèmes sociaux » : logement, hygiène, délinquance, alcoolisme, etc.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fr-FR" altLang="tr-TR" sz="2800" smtClean="0">
                <a:sym typeface="Monotype Sorts" pitchFamily="28" charset="2"/>
              </a:rPr>
              <a:t> Emergence d’un besoin de connaissance sur le social</a:t>
            </a:r>
            <a:endParaRPr lang="fr-FR" altLang="tr-TR" sz="280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fr-FR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38094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I.A. La sociologie, fille des révolutions?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" pitchFamily="64" charset="0"/>
              <a:buNone/>
            </a:pPr>
            <a:r>
              <a:rPr lang="fr-FR" altLang="tr-TR" smtClean="0"/>
              <a:t>Bilan : impact des révolutions 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altLang="tr-TR" smtClean="0"/>
              <a:t>Sentiment de rupture, besoin de donner un sens aux changements en cours et recherche d’un nouveau fondement de l’ordre social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fr-FR" altLang="tr-TR" smtClean="0"/>
              <a:t>Émergence d’un besoin de connaissance de la société</a:t>
            </a:r>
          </a:p>
        </p:txBody>
      </p:sp>
    </p:spTree>
    <p:extLst>
      <p:ext uri="{BB962C8B-B14F-4D97-AF65-F5344CB8AC3E}">
        <p14:creationId xmlns:p14="http://schemas.microsoft.com/office/powerpoint/2010/main" val="14854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I.A. La sociologie, fille des révolutions?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arenR" startAt="3"/>
            </a:pPr>
            <a:r>
              <a:rPr lang="fr-FR" altLang="tr-TR" smtClean="0"/>
              <a:t>Le développement de « l’enqu</a:t>
            </a:r>
            <a:r>
              <a:rPr lang="fr-FR" altLang="ja-JP" smtClean="0">
                <a:ea typeface="ＭＳ Ｐゴシック" pitchFamily="64" charset="-128"/>
              </a:rPr>
              <a:t>ête sociale</a:t>
            </a:r>
            <a:r>
              <a:rPr lang="fr-FR" altLang="ja-JP" smtClean="0">
                <a:latin typeface="Arial" charset="0"/>
                <a:ea typeface="ＭＳ Ｐゴシック" pitchFamily="64" charset="-128"/>
              </a:rPr>
              <a:t> »</a:t>
            </a:r>
            <a:endParaRPr lang="fr-FR" altLang="ja-JP" smtClean="0">
              <a:ea typeface="ＭＳ Ｐゴシック" pitchFamily="64" charset="-128"/>
            </a:endParaRPr>
          </a:p>
          <a:p>
            <a:pPr marL="609600" indent="-609600" eaLnBrk="1" hangingPunct="1">
              <a:buFont typeface="Arial" charset="0"/>
              <a:buChar char="•"/>
            </a:pPr>
            <a:r>
              <a:rPr lang="fr-FR" altLang="tr-TR" sz="2800" smtClean="0"/>
              <a:t>Démarche d’investigation empirique sur la société</a:t>
            </a:r>
          </a:p>
          <a:p>
            <a:pPr marL="609600" indent="-609600" eaLnBrk="1" hangingPunct="1">
              <a:buFont typeface="Arial" charset="0"/>
              <a:buChar char="•"/>
            </a:pPr>
            <a:r>
              <a:rPr lang="fr-FR" altLang="tr-TR" sz="2800" smtClean="0"/>
              <a:t>Impulsée par des acteurs divers : administrations, bureaux d’assistance, sociétés savantes…</a:t>
            </a:r>
          </a:p>
          <a:p>
            <a:pPr marL="609600" indent="-609600" eaLnBrk="1" hangingPunct="1">
              <a:buFont typeface="Arial" charset="0"/>
              <a:buChar char="•"/>
            </a:pPr>
            <a:r>
              <a:rPr lang="fr-FR" altLang="tr-TR" sz="2800" smtClean="0"/>
              <a:t>L’exemple de Le Play (1806-1882)</a:t>
            </a:r>
          </a:p>
        </p:txBody>
      </p:sp>
    </p:spTree>
    <p:extLst>
      <p:ext uri="{BB962C8B-B14F-4D97-AF65-F5344CB8AC3E}">
        <p14:creationId xmlns:p14="http://schemas.microsoft.com/office/powerpoint/2010/main" val="318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Le développement de « l’enqu</a:t>
            </a:r>
            <a:r>
              <a:rPr lang="fr-FR" altLang="ja-JP" sz="3200" smtClean="0">
                <a:ea typeface="ＭＳ Ｐゴシック" pitchFamily="64" charset="-128"/>
              </a:rPr>
              <a:t>ête sociale</a:t>
            </a:r>
            <a:r>
              <a:rPr lang="fr-FR" altLang="ja-JP" sz="3200" smtClean="0">
                <a:latin typeface="Arial" charset="0"/>
                <a:ea typeface="ＭＳ Ｐゴシック" pitchFamily="64" charset="-128"/>
              </a:rPr>
              <a:t> »</a:t>
            </a:r>
            <a:r>
              <a:rPr lang="fr-FR" altLang="ja-JP" sz="3200" smtClean="0">
                <a:ea typeface="ＭＳ Ｐゴシック" pitchFamily="64" charset="-128"/>
              </a:rPr>
              <a:t> : l</a:t>
            </a:r>
            <a:r>
              <a:rPr lang="fr-FR" altLang="ja-JP" sz="3200" smtClean="0">
                <a:latin typeface="Arial" charset="0"/>
                <a:ea typeface="ＭＳ Ｐゴシック" pitchFamily="64" charset="-128"/>
              </a:rPr>
              <a:t>’</a:t>
            </a:r>
            <a:r>
              <a:rPr lang="fr-FR" altLang="ja-JP" sz="3200" smtClean="0">
                <a:ea typeface="ＭＳ Ｐゴシック" pitchFamily="64" charset="-128"/>
              </a:rPr>
              <a:t>exemple de Le Play</a:t>
            </a:r>
            <a:endParaRPr lang="fr-FR" altLang="tr-T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/>
            <a:r>
              <a:rPr lang="fr-FR" altLang="tr-TR" sz="2400" smtClean="0"/>
              <a:t>Mise au point d’une méthode systématique de recueil de données par le biais de </a:t>
            </a:r>
            <a:r>
              <a:rPr lang="fr-FR" altLang="tr-TR" sz="2400" b="1" smtClean="0"/>
              <a:t>monographies</a:t>
            </a:r>
            <a:r>
              <a:rPr lang="fr-FR" altLang="tr-TR" sz="2400" smtClean="0"/>
              <a:t> de familles ouvrières :</a:t>
            </a:r>
          </a:p>
          <a:p>
            <a:pPr marL="1168400" lvl="1" indent="-711200" eaLnBrk="1" hangingPunct="1">
              <a:buFont typeface="Arial" charset="0"/>
              <a:buAutoNum type="romanUcPeriod"/>
            </a:pPr>
            <a:r>
              <a:rPr lang="fr-FR" altLang="tr-TR" sz="2000" smtClean="0"/>
              <a:t>Définition du lieu, de l’organisation industrielle et de la famille</a:t>
            </a:r>
          </a:p>
          <a:p>
            <a:pPr marL="1168400" lvl="1" indent="-711200" eaLnBrk="1" hangingPunct="1">
              <a:buFont typeface="Arial" charset="0"/>
              <a:buAutoNum type="romanUcPeriod"/>
            </a:pPr>
            <a:r>
              <a:rPr lang="fr-FR" altLang="tr-TR" sz="2000" smtClean="0"/>
              <a:t>Moyens d’existence de la famille</a:t>
            </a:r>
          </a:p>
          <a:p>
            <a:pPr marL="1168400" lvl="1" indent="-711200" eaLnBrk="1" hangingPunct="1">
              <a:buFont typeface="Arial" charset="0"/>
              <a:buAutoNum type="romanUcPeriod"/>
            </a:pPr>
            <a:r>
              <a:rPr lang="fr-FR" altLang="tr-TR" sz="2000" smtClean="0"/>
              <a:t>Mode d’existence de la famille</a:t>
            </a:r>
          </a:p>
          <a:p>
            <a:pPr marL="1168400" lvl="1" indent="-711200" eaLnBrk="1" hangingPunct="1">
              <a:buFont typeface="Arial" charset="0"/>
              <a:buAutoNum type="romanUcPeriod"/>
            </a:pPr>
            <a:r>
              <a:rPr lang="fr-FR" altLang="tr-TR" sz="2000" smtClean="0"/>
              <a:t>Histoire de la famille</a:t>
            </a:r>
          </a:p>
          <a:p>
            <a:pPr marL="1168400" lvl="1" indent="-711200" eaLnBrk="1" hangingPunct="1">
              <a:buFont typeface="Arial" charset="0"/>
              <a:buNone/>
            </a:pPr>
            <a:r>
              <a:rPr lang="fr-FR" altLang="tr-TR" sz="2000" smtClean="0">
                <a:sym typeface="Monotype Sorts" pitchFamily="28" charset="2"/>
              </a:rPr>
              <a:t> Pour chaque famille, des descriptions détaillées du lieu d’habitation, des biens possédés, des habitudes alimentaires, des croyances et engagements, du budget…</a:t>
            </a:r>
            <a:endParaRPr lang="fr-FR" altLang="tr-TR" sz="2000" smtClean="0"/>
          </a:p>
        </p:txBody>
      </p:sp>
    </p:spTree>
    <p:extLst>
      <p:ext uri="{BB962C8B-B14F-4D97-AF65-F5344CB8AC3E}">
        <p14:creationId xmlns:p14="http://schemas.microsoft.com/office/powerpoint/2010/main" val="35493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B. Trois précurseurs</a:t>
            </a:r>
            <a:endParaRPr lang="fr-FR" altLang="tr-TR" sz="3200" smtClean="0">
              <a:ea typeface="ＭＳ Ｐゴシック" pitchFamily="6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 typeface="Times" pitchFamily="64" charset="0"/>
              <a:buNone/>
            </a:pPr>
            <a:r>
              <a:rPr lang="fr-FR" altLang="tr-TR" sz="2800" smtClean="0"/>
              <a:t>Point commun : recherche d’un principe organisateur régissant le fonctionnement et l’évolution des sociétés</a:t>
            </a:r>
          </a:p>
          <a:p>
            <a:pPr eaLnBrk="1" hangingPunct="1">
              <a:lnSpc>
                <a:spcPct val="120000"/>
              </a:lnSpc>
            </a:pPr>
            <a:r>
              <a:rPr lang="fr-FR" altLang="tr-TR" sz="2800" smtClean="0"/>
              <a:t>Tocqueville : la démocratie et l’égalisation des conditions</a:t>
            </a:r>
          </a:p>
          <a:p>
            <a:pPr eaLnBrk="1" hangingPunct="1">
              <a:lnSpc>
                <a:spcPct val="120000"/>
              </a:lnSpc>
            </a:pPr>
            <a:r>
              <a:rPr lang="fr-FR" altLang="tr-TR" sz="2800" smtClean="0"/>
              <a:t>Marx : la lutte des classes</a:t>
            </a:r>
          </a:p>
          <a:p>
            <a:pPr eaLnBrk="1" hangingPunct="1">
              <a:lnSpc>
                <a:spcPct val="120000"/>
              </a:lnSpc>
            </a:pPr>
            <a:r>
              <a:rPr lang="fr-FR" altLang="tr-TR" sz="2800" smtClean="0"/>
              <a:t>Comte : la science</a:t>
            </a:r>
          </a:p>
        </p:txBody>
      </p:sp>
    </p:spTree>
    <p:extLst>
      <p:ext uri="{BB962C8B-B14F-4D97-AF65-F5344CB8AC3E}">
        <p14:creationId xmlns:p14="http://schemas.microsoft.com/office/powerpoint/2010/main" val="237500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1) Alexis de Tocqueville (1805-1859)</a:t>
            </a:r>
            <a:endParaRPr lang="fr-FR" altLang="tr-T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 typeface="Times" pitchFamily="64" charset="0"/>
              <a:buNone/>
            </a:pPr>
            <a:r>
              <a:rPr lang="fr-FR" altLang="tr-TR" sz="2800" i="1" smtClean="0">
                <a:sym typeface="Monotype Sorts" pitchFamily="28" charset="2"/>
              </a:rPr>
              <a:t>De la démocratie en Amérique:</a:t>
            </a:r>
            <a:r>
              <a:rPr lang="fr-FR" altLang="tr-TR" sz="2800" smtClean="0">
                <a:sym typeface="Monotype Sorts" pitchFamily="28" charset="2"/>
              </a:rPr>
              <a:t>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fr-FR" altLang="tr-TR" sz="2400" smtClean="0"/>
              <a:t>Principe guidant l’évolution des sociétés modernes : démocratie </a:t>
            </a:r>
            <a:r>
              <a:rPr lang="fr-FR" altLang="tr-TR" sz="2400" smtClean="0">
                <a:sym typeface="Monotype Sorts" pitchFamily="28" charset="2"/>
              </a:rPr>
              <a:t> progression de l’égalité des conditions entre les individus (cf annexe 1)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fr-FR" altLang="tr-TR" sz="2400" smtClean="0">
                <a:sym typeface="Monotype Sorts" pitchFamily="28" charset="2"/>
              </a:rPr>
              <a:t>C’est aux Etats-Unis que la démocratie est la plus aboutie  société américaine révèle les conséquences sociales et politiques de la démocratie.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endParaRPr lang="fr-F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81624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tr-TR" sz="3200" smtClean="0"/>
              <a:t>1) Alexis de Tocqueville (1805-1859)</a:t>
            </a:r>
            <a:endParaRPr lang="fr-FR" altLang="tr-T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Times" pitchFamily="64" charset="0"/>
              <a:buNone/>
            </a:pPr>
            <a:r>
              <a:rPr lang="fr-FR" altLang="tr-TR" sz="2400" i="1" smtClean="0">
                <a:sym typeface="Monotype Sorts" pitchFamily="28" charset="2"/>
              </a:rPr>
              <a:t>De la démocratie en Amérique:</a:t>
            </a:r>
            <a:r>
              <a:rPr lang="fr-FR" altLang="tr-TR" sz="2400" smtClean="0">
                <a:sym typeface="Monotype Sorts" pitchFamily="2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400" smtClean="0">
                <a:sym typeface="Monotype Sorts" pitchFamily="28" charset="2"/>
              </a:rPr>
              <a:t>Comment assurer la cohésion sociale dans une société démocratique ? Aux Etats-Unis 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Institutions religieuses locales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Associations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400" smtClean="0">
                <a:sym typeface="Monotype Sorts" pitchFamily="28" charset="2"/>
              </a:rPr>
              <a:t>Les dangers associés à la démocratie 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Individualisme, repli sur soi des individus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« Despotisme démocratique » : citoyens passifs, qui laissent tout le pouvoir aux élus</a:t>
            </a:r>
          </a:p>
          <a:p>
            <a:pPr lvl="1" eaLnBrk="1" hangingPunct="1">
              <a:lnSpc>
                <a:spcPct val="90000"/>
              </a:lnSpc>
              <a:buFont typeface="Monotype Sorts" pitchFamily="28" charset="2"/>
              <a:buChar char="Ü"/>
            </a:pPr>
            <a:r>
              <a:rPr lang="fr-FR" altLang="tr-TR" sz="2000" smtClean="0">
                <a:sym typeface="Monotype Sorts" pitchFamily="28" charset="2"/>
              </a:rPr>
              <a:t>Solutions 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Liberté de la presse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fr-FR" altLang="tr-TR" sz="2000" smtClean="0">
                <a:sym typeface="Monotype Sorts" pitchFamily="28" charset="2"/>
              </a:rPr>
              <a:t>Associations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altLang="tr-TR" sz="2000" smtClean="0">
              <a:sym typeface="Monotype Sorts" pitchFamily="2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altLang="tr-TR" sz="2000" smtClean="0">
              <a:sym typeface="Monotype Sorts" pitchFamily="2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altLang="tr-TR" sz="2400" smtClean="0">
              <a:sym typeface="Monotype Sorts" pitchFamily="2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fr-F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23415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402</Words>
  <Application>Microsoft Office PowerPoint</Application>
  <PresentationFormat>Ekran Gösterisi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I. Contexte et précurseurs</vt:lpstr>
      <vt:lpstr>I.A. La sociologie, fille des révolutions?</vt:lpstr>
      <vt:lpstr>I.A. La sociologie, fille des révolutions?</vt:lpstr>
      <vt:lpstr>I.A. La sociologie, fille des révolutions?</vt:lpstr>
      <vt:lpstr>I.A. La sociologie, fille des révolutions?</vt:lpstr>
      <vt:lpstr>Le développement de « l’enquête sociale » : l’exemple de Le Play</vt:lpstr>
      <vt:lpstr>B. Trois précurseurs</vt:lpstr>
      <vt:lpstr>1) Alexis de Tocqueville (1805-1859)</vt:lpstr>
      <vt:lpstr>1) Alexis de Tocqueville (1805-1859)</vt:lpstr>
      <vt:lpstr>1) Alexis de Tocqueville (1805-1859)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Contexte et précurseurs</dc:title>
  <dc:creator>User</dc:creator>
  <cp:lastModifiedBy>User</cp:lastModifiedBy>
  <cp:revision>1</cp:revision>
  <dcterms:created xsi:type="dcterms:W3CDTF">2016-10-25T21:10:40Z</dcterms:created>
  <dcterms:modified xsi:type="dcterms:W3CDTF">2016-10-25T21:13:36Z</dcterms:modified>
</cp:coreProperties>
</file>