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5"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5" r:id="rId18"/>
    <p:sldId id="276" r:id="rId19"/>
    <p:sldId id="280" r:id="rId20"/>
    <p:sldId id="281" r:id="rId21"/>
    <p:sldId id="282" r:id="rId22"/>
    <p:sldId id="283" r:id="rId23"/>
    <p:sldId id="284" r:id="rId24"/>
    <p:sldId id="285" r:id="rId25"/>
    <p:sldId id="286" r:id="rId26"/>
    <p:sldId id="288" r:id="rId27"/>
    <p:sldId id="289" r:id="rId28"/>
    <p:sldId id="290" r:id="rId29"/>
    <p:sldId id="291" r:id="rId30"/>
    <p:sldId id="293" r:id="rId31"/>
    <p:sldId id="294" r:id="rId32"/>
    <p:sldId id="295" r:id="rId33"/>
    <p:sldId id="296" r:id="rId34"/>
    <p:sldId id="297" r:id="rId35"/>
    <p:sldId id="298" r:id="rId36"/>
    <p:sldId id="299" r:id="rId37"/>
    <p:sldId id="300" r:id="rId38"/>
    <p:sldId id="301" r:id="rId39"/>
    <p:sldId id="302" r:id="rId40"/>
    <p:sldId id="304" r:id="rId41"/>
    <p:sldId id="307" r:id="rId42"/>
    <p:sldId id="308" r:id="rId43"/>
    <p:sldId id="309" r:id="rId44"/>
    <p:sldId id="310" r:id="rId45"/>
    <p:sldId id="312" r:id="rId46"/>
    <p:sldId id="313" r:id="rId47"/>
    <p:sldId id="314" r:id="rId48"/>
    <p:sldId id="315" r:id="rId49"/>
    <p:sldId id="316" r:id="rId50"/>
    <p:sldId id="317" r:id="rId51"/>
    <p:sldId id="318" r:id="rId52"/>
    <p:sldId id="320" r:id="rId53"/>
    <p:sldId id="321" r:id="rId54"/>
    <p:sldId id="322" r:id="rId55"/>
    <p:sldId id="323" r:id="rId56"/>
    <p:sldId id="324" r:id="rId5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1" d="100"/>
          <a:sy n="71" d="100"/>
        </p:scale>
        <p:origin x="48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fr-F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fr-FR"/>
          </a:p>
        </p:txBody>
      </p:sp>
      <p:sp>
        <p:nvSpPr>
          <p:cNvPr id="4" name="Veri Yer Tutucusu 3"/>
          <p:cNvSpPr>
            <a:spLocks noGrp="1"/>
          </p:cNvSpPr>
          <p:nvPr>
            <p:ph type="dt" sz="half" idx="10"/>
          </p:nvPr>
        </p:nvSpPr>
        <p:spPr/>
        <p:txBody>
          <a:bodyPr/>
          <a:lstStyle/>
          <a:p>
            <a:fld id="{E2D2AA0F-18AE-43B2-BE21-A4F0BD062FF7}" type="datetimeFigureOut">
              <a:rPr lang="fr-FR" smtClean="0"/>
              <a:t>01/05/2016</a:t>
            </a:fld>
            <a:endParaRPr lang="fr-FR"/>
          </a:p>
        </p:txBody>
      </p:sp>
      <p:sp>
        <p:nvSpPr>
          <p:cNvPr id="5" name="Altbilgi Yer Tutucusu 4"/>
          <p:cNvSpPr>
            <a:spLocks noGrp="1"/>
          </p:cNvSpPr>
          <p:nvPr>
            <p:ph type="ftr" sz="quarter" idx="11"/>
          </p:nvPr>
        </p:nvSpPr>
        <p:spPr/>
        <p:txBody>
          <a:bodyPr/>
          <a:lstStyle/>
          <a:p>
            <a:endParaRPr lang="fr-FR"/>
          </a:p>
        </p:txBody>
      </p:sp>
      <p:sp>
        <p:nvSpPr>
          <p:cNvPr id="6" name="Slayt Numarası Yer Tutucusu 5"/>
          <p:cNvSpPr>
            <a:spLocks noGrp="1"/>
          </p:cNvSpPr>
          <p:nvPr>
            <p:ph type="sldNum" sz="quarter" idx="12"/>
          </p:nvPr>
        </p:nvSpPr>
        <p:spPr/>
        <p:txBody>
          <a:bodyPr/>
          <a:lstStyle/>
          <a:p>
            <a:fld id="{284D2905-A179-4DAE-B6F7-7D00FE57707B}" type="slidenum">
              <a:rPr lang="fr-FR" smtClean="0"/>
              <a:t>‹#›</a:t>
            </a:fld>
            <a:endParaRPr lang="fr-FR"/>
          </a:p>
        </p:txBody>
      </p:sp>
    </p:spTree>
    <p:extLst>
      <p:ext uri="{BB962C8B-B14F-4D97-AF65-F5344CB8AC3E}">
        <p14:creationId xmlns:p14="http://schemas.microsoft.com/office/powerpoint/2010/main" val="497454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fr-F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4" name="Veri Yer Tutucusu 3"/>
          <p:cNvSpPr>
            <a:spLocks noGrp="1"/>
          </p:cNvSpPr>
          <p:nvPr>
            <p:ph type="dt" sz="half" idx="10"/>
          </p:nvPr>
        </p:nvSpPr>
        <p:spPr/>
        <p:txBody>
          <a:bodyPr/>
          <a:lstStyle/>
          <a:p>
            <a:fld id="{E2D2AA0F-18AE-43B2-BE21-A4F0BD062FF7}" type="datetimeFigureOut">
              <a:rPr lang="fr-FR" smtClean="0"/>
              <a:t>01/05/2016</a:t>
            </a:fld>
            <a:endParaRPr lang="fr-FR"/>
          </a:p>
        </p:txBody>
      </p:sp>
      <p:sp>
        <p:nvSpPr>
          <p:cNvPr id="5" name="Altbilgi Yer Tutucusu 4"/>
          <p:cNvSpPr>
            <a:spLocks noGrp="1"/>
          </p:cNvSpPr>
          <p:nvPr>
            <p:ph type="ftr" sz="quarter" idx="11"/>
          </p:nvPr>
        </p:nvSpPr>
        <p:spPr/>
        <p:txBody>
          <a:bodyPr/>
          <a:lstStyle/>
          <a:p>
            <a:endParaRPr lang="fr-FR"/>
          </a:p>
        </p:txBody>
      </p:sp>
      <p:sp>
        <p:nvSpPr>
          <p:cNvPr id="6" name="Slayt Numarası Yer Tutucusu 5"/>
          <p:cNvSpPr>
            <a:spLocks noGrp="1"/>
          </p:cNvSpPr>
          <p:nvPr>
            <p:ph type="sldNum" sz="quarter" idx="12"/>
          </p:nvPr>
        </p:nvSpPr>
        <p:spPr/>
        <p:txBody>
          <a:bodyPr/>
          <a:lstStyle/>
          <a:p>
            <a:fld id="{284D2905-A179-4DAE-B6F7-7D00FE57707B}" type="slidenum">
              <a:rPr lang="fr-FR" smtClean="0"/>
              <a:t>‹#›</a:t>
            </a:fld>
            <a:endParaRPr lang="fr-FR"/>
          </a:p>
        </p:txBody>
      </p:sp>
    </p:spTree>
    <p:extLst>
      <p:ext uri="{BB962C8B-B14F-4D97-AF65-F5344CB8AC3E}">
        <p14:creationId xmlns:p14="http://schemas.microsoft.com/office/powerpoint/2010/main" val="2976192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fr-F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4" name="Veri Yer Tutucusu 3"/>
          <p:cNvSpPr>
            <a:spLocks noGrp="1"/>
          </p:cNvSpPr>
          <p:nvPr>
            <p:ph type="dt" sz="half" idx="10"/>
          </p:nvPr>
        </p:nvSpPr>
        <p:spPr/>
        <p:txBody>
          <a:bodyPr/>
          <a:lstStyle/>
          <a:p>
            <a:fld id="{E2D2AA0F-18AE-43B2-BE21-A4F0BD062FF7}" type="datetimeFigureOut">
              <a:rPr lang="fr-FR" smtClean="0"/>
              <a:t>01/05/2016</a:t>
            </a:fld>
            <a:endParaRPr lang="fr-FR"/>
          </a:p>
        </p:txBody>
      </p:sp>
      <p:sp>
        <p:nvSpPr>
          <p:cNvPr id="5" name="Altbilgi Yer Tutucusu 4"/>
          <p:cNvSpPr>
            <a:spLocks noGrp="1"/>
          </p:cNvSpPr>
          <p:nvPr>
            <p:ph type="ftr" sz="quarter" idx="11"/>
          </p:nvPr>
        </p:nvSpPr>
        <p:spPr/>
        <p:txBody>
          <a:bodyPr/>
          <a:lstStyle/>
          <a:p>
            <a:endParaRPr lang="fr-FR"/>
          </a:p>
        </p:txBody>
      </p:sp>
      <p:sp>
        <p:nvSpPr>
          <p:cNvPr id="6" name="Slayt Numarası Yer Tutucusu 5"/>
          <p:cNvSpPr>
            <a:spLocks noGrp="1"/>
          </p:cNvSpPr>
          <p:nvPr>
            <p:ph type="sldNum" sz="quarter" idx="12"/>
          </p:nvPr>
        </p:nvSpPr>
        <p:spPr/>
        <p:txBody>
          <a:bodyPr/>
          <a:lstStyle/>
          <a:p>
            <a:fld id="{284D2905-A179-4DAE-B6F7-7D00FE57707B}" type="slidenum">
              <a:rPr lang="fr-FR" smtClean="0"/>
              <a:t>‹#›</a:t>
            </a:fld>
            <a:endParaRPr lang="fr-FR"/>
          </a:p>
        </p:txBody>
      </p:sp>
    </p:spTree>
    <p:extLst>
      <p:ext uri="{BB962C8B-B14F-4D97-AF65-F5344CB8AC3E}">
        <p14:creationId xmlns:p14="http://schemas.microsoft.com/office/powerpoint/2010/main" val="234824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fr-F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4" name="Veri Yer Tutucusu 3"/>
          <p:cNvSpPr>
            <a:spLocks noGrp="1"/>
          </p:cNvSpPr>
          <p:nvPr>
            <p:ph type="dt" sz="half" idx="10"/>
          </p:nvPr>
        </p:nvSpPr>
        <p:spPr/>
        <p:txBody>
          <a:bodyPr/>
          <a:lstStyle/>
          <a:p>
            <a:fld id="{E2D2AA0F-18AE-43B2-BE21-A4F0BD062FF7}" type="datetimeFigureOut">
              <a:rPr lang="fr-FR" smtClean="0"/>
              <a:t>01/05/2016</a:t>
            </a:fld>
            <a:endParaRPr lang="fr-FR"/>
          </a:p>
        </p:txBody>
      </p:sp>
      <p:sp>
        <p:nvSpPr>
          <p:cNvPr id="5" name="Altbilgi Yer Tutucusu 4"/>
          <p:cNvSpPr>
            <a:spLocks noGrp="1"/>
          </p:cNvSpPr>
          <p:nvPr>
            <p:ph type="ftr" sz="quarter" idx="11"/>
          </p:nvPr>
        </p:nvSpPr>
        <p:spPr/>
        <p:txBody>
          <a:bodyPr/>
          <a:lstStyle/>
          <a:p>
            <a:endParaRPr lang="fr-FR"/>
          </a:p>
        </p:txBody>
      </p:sp>
      <p:sp>
        <p:nvSpPr>
          <p:cNvPr id="6" name="Slayt Numarası Yer Tutucusu 5"/>
          <p:cNvSpPr>
            <a:spLocks noGrp="1"/>
          </p:cNvSpPr>
          <p:nvPr>
            <p:ph type="sldNum" sz="quarter" idx="12"/>
          </p:nvPr>
        </p:nvSpPr>
        <p:spPr/>
        <p:txBody>
          <a:bodyPr/>
          <a:lstStyle/>
          <a:p>
            <a:fld id="{284D2905-A179-4DAE-B6F7-7D00FE57707B}" type="slidenum">
              <a:rPr lang="fr-FR" smtClean="0"/>
              <a:t>‹#›</a:t>
            </a:fld>
            <a:endParaRPr lang="fr-FR"/>
          </a:p>
        </p:txBody>
      </p:sp>
    </p:spTree>
    <p:extLst>
      <p:ext uri="{BB962C8B-B14F-4D97-AF65-F5344CB8AC3E}">
        <p14:creationId xmlns:p14="http://schemas.microsoft.com/office/powerpoint/2010/main" val="2711099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fr-F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2D2AA0F-18AE-43B2-BE21-A4F0BD062FF7}" type="datetimeFigureOut">
              <a:rPr lang="fr-FR" smtClean="0"/>
              <a:t>01/05/2016</a:t>
            </a:fld>
            <a:endParaRPr lang="fr-FR"/>
          </a:p>
        </p:txBody>
      </p:sp>
      <p:sp>
        <p:nvSpPr>
          <p:cNvPr id="5" name="Altbilgi Yer Tutucusu 4"/>
          <p:cNvSpPr>
            <a:spLocks noGrp="1"/>
          </p:cNvSpPr>
          <p:nvPr>
            <p:ph type="ftr" sz="quarter" idx="11"/>
          </p:nvPr>
        </p:nvSpPr>
        <p:spPr/>
        <p:txBody>
          <a:bodyPr/>
          <a:lstStyle/>
          <a:p>
            <a:endParaRPr lang="fr-FR"/>
          </a:p>
        </p:txBody>
      </p:sp>
      <p:sp>
        <p:nvSpPr>
          <p:cNvPr id="6" name="Slayt Numarası Yer Tutucusu 5"/>
          <p:cNvSpPr>
            <a:spLocks noGrp="1"/>
          </p:cNvSpPr>
          <p:nvPr>
            <p:ph type="sldNum" sz="quarter" idx="12"/>
          </p:nvPr>
        </p:nvSpPr>
        <p:spPr/>
        <p:txBody>
          <a:bodyPr/>
          <a:lstStyle/>
          <a:p>
            <a:fld id="{284D2905-A179-4DAE-B6F7-7D00FE57707B}" type="slidenum">
              <a:rPr lang="fr-FR" smtClean="0"/>
              <a:t>‹#›</a:t>
            </a:fld>
            <a:endParaRPr lang="fr-FR"/>
          </a:p>
        </p:txBody>
      </p:sp>
    </p:spTree>
    <p:extLst>
      <p:ext uri="{BB962C8B-B14F-4D97-AF65-F5344CB8AC3E}">
        <p14:creationId xmlns:p14="http://schemas.microsoft.com/office/powerpoint/2010/main" val="3595379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fr-F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5" name="Veri Yer Tutucusu 4"/>
          <p:cNvSpPr>
            <a:spLocks noGrp="1"/>
          </p:cNvSpPr>
          <p:nvPr>
            <p:ph type="dt" sz="half" idx="10"/>
          </p:nvPr>
        </p:nvSpPr>
        <p:spPr/>
        <p:txBody>
          <a:bodyPr/>
          <a:lstStyle/>
          <a:p>
            <a:fld id="{E2D2AA0F-18AE-43B2-BE21-A4F0BD062FF7}" type="datetimeFigureOut">
              <a:rPr lang="fr-FR" smtClean="0"/>
              <a:t>01/05/2016</a:t>
            </a:fld>
            <a:endParaRPr lang="fr-FR"/>
          </a:p>
        </p:txBody>
      </p:sp>
      <p:sp>
        <p:nvSpPr>
          <p:cNvPr id="6" name="Altbilgi Yer Tutucusu 5"/>
          <p:cNvSpPr>
            <a:spLocks noGrp="1"/>
          </p:cNvSpPr>
          <p:nvPr>
            <p:ph type="ftr" sz="quarter" idx="11"/>
          </p:nvPr>
        </p:nvSpPr>
        <p:spPr/>
        <p:txBody>
          <a:bodyPr/>
          <a:lstStyle/>
          <a:p>
            <a:endParaRPr lang="fr-FR"/>
          </a:p>
        </p:txBody>
      </p:sp>
      <p:sp>
        <p:nvSpPr>
          <p:cNvPr id="7" name="Slayt Numarası Yer Tutucusu 6"/>
          <p:cNvSpPr>
            <a:spLocks noGrp="1"/>
          </p:cNvSpPr>
          <p:nvPr>
            <p:ph type="sldNum" sz="quarter" idx="12"/>
          </p:nvPr>
        </p:nvSpPr>
        <p:spPr/>
        <p:txBody>
          <a:bodyPr/>
          <a:lstStyle/>
          <a:p>
            <a:fld id="{284D2905-A179-4DAE-B6F7-7D00FE57707B}" type="slidenum">
              <a:rPr lang="fr-FR" smtClean="0"/>
              <a:t>‹#›</a:t>
            </a:fld>
            <a:endParaRPr lang="fr-FR"/>
          </a:p>
        </p:txBody>
      </p:sp>
    </p:spTree>
    <p:extLst>
      <p:ext uri="{BB962C8B-B14F-4D97-AF65-F5344CB8AC3E}">
        <p14:creationId xmlns:p14="http://schemas.microsoft.com/office/powerpoint/2010/main" val="2516000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fr-F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7" name="Veri Yer Tutucusu 6"/>
          <p:cNvSpPr>
            <a:spLocks noGrp="1"/>
          </p:cNvSpPr>
          <p:nvPr>
            <p:ph type="dt" sz="half" idx="10"/>
          </p:nvPr>
        </p:nvSpPr>
        <p:spPr/>
        <p:txBody>
          <a:bodyPr/>
          <a:lstStyle/>
          <a:p>
            <a:fld id="{E2D2AA0F-18AE-43B2-BE21-A4F0BD062FF7}" type="datetimeFigureOut">
              <a:rPr lang="fr-FR" smtClean="0"/>
              <a:t>01/05/2016</a:t>
            </a:fld>
            <a:endParaRPr lang="fr-FR"/>
          </a:p>
        </p:txBody>
      </p:sp>
      <p:sp>
        <p:nvSpPr>
          <p:cNvPr id="8" name="Altbilgi Yer Tutucusu 7"/>
          <p:cNvSpPr>
            <a:spLocks noGrp="1"/>
          </p:cNvSpPr>
          <p:nvPr>
            <p:ph type="ftr" sz="quarter" idx="11"/>
          </p:nvPr>
        </p:nvSpPr>
        <p:spPr/>
        <p:txBody>
          <a:bodyPr/>
          <a:lstStyle/>
          <a:p>
            <a:endParaRPr lang="fr-FR"/>
          </a:p>
        </p:txBody>
      </p:sp>
      <p:sp>
        <p:nvSpPr>
          <p:cNvPr id="9" name="Slayt Numarası Yer Tutucusu 8"/>
          <p:cNvSpPr>
            <a:spLocks noGrp="1"/>
          </p:cNvSpPr>
          <p:nvPr>
            <p:ph type="sldNum" sz="quarter" idx="12"/>
          </p:nvPr>
        </p:nvSpPr>
        <p:spPr/>
        <p:txBody>
          <a:bodyPr/>
          <a:lstStyle/>
          <a:p>
            <a:fld id="{284D2905-A179-4DAE-B6F7-7D00FE57707B}" type="slidenum">
              <a:rPr lang="fr-FR" smtClean="0"/>
              <a:t>‹#›</a:t>
            </a:fld>
            <a:endParaRPr lang="fr-FR"/>
          </a:p>
        </p:txBody>
      </p:sp>
    </p:spTree>
    <p:extLst>
      <p:ext uri="{BB962C8B-B14F-4D97-AF65-F5344CB8AC3E}">
        <p14:creationId xmlns:p14="http://schemas.microsoft.com/office/powerpoint/2010/main" val="508961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fr-FR"/>
          </a:p>
        </p:txBody>
      </p:sp>
      <p:sp>
        <p:nvSpPr>
          <p:cNvPr id="3" name="Veri Yer Tutucusu 2"/>
          <p:cNvSpPr>
            <a:spLocks noGrp="1"/>
          </p:cNvSpPr>
          <p:nvPr>
            <p:ph type="dt" sz="half" idx="10"/>
          </p:nvPr>
        </p:nvSpPr>
        <p:spPr/>
        <p:txBody>
          <a:bodyPr/>
          <a:lstStyle/>
          <a:p>
            <a:fld id="{E2D2AA0F-18AE-43B2-BE21-A4F0BD062FF7}" type="datetimeFigureOut">
              <a:rPr lang="fr-FR" smtClean="0"/>
              <a:t>01/05/2016</a:t>
            </a:fld>
            <a:endParaRPr lang="fr-FR"/>
          </a:p>
        </p:txBody>
      </p:sp>
      <p:sp>
        <p:nvSpPr>
          <p:cNvPr id="4" name="Altbilgi Yer Tutucusu 3"/>
          <p:cNvSpPr>
            <a:spLocks noGrp="1"/>
          </p:cNvSpPr>
          <p:nvPr>
            <p:ph type="ftr" sz="quarter" idx="11"/>
          </p:nvPr>
        </p:nvSpPr>
        <p:spPr/>
        <p:txBody>
          <a:bodyPr/>
          <a:lstStyle/>
          <a:p>
            <a:endParaRPr lang="fr-FR"/>
          </a:p>
        </p:txBody>
      </p:sp>
      <p:sp>
        <p:nvSpPr>
          <p:cNvPr id="5" name="Slayt Numarası Yer Tutucusu 4"/>
          <p:cNvSpPr>
            <a:spLocks noGrp="1"/>
          </p:cNvSpPr>
          <p:nvPr>
            <p:ph type="sldNum" sz="quarter" idx="12"/>
          </p:nvPr>
        </p:nvSpPr>
        <p:spPr/>
        <p:txBody>
          <a:bodyPr/>
          <a:lstStyle/>
          <a:p>
            <a:fld id="{284D2905-A179-4DAE-B6F7-7D00FE57707B}" type="slidenum">
              <a:rPr lang="fr-FR" smtClean="0"/>
              <a:t>‹#›</a:t>
            </a:fld>
            <a:endParaRPr lang="fr-FR"/>
          </a:p>
        </p:txBody>
      </p:sp>
    </p:spTree>
    <p:extLst>
      <p:ext uri="{BB962C8B-B14F-4D97-AF65-F5344CB8AC3E}">
        <p14:creationId xmlns:p14="http://schemas.microsoft.com/office/powerpoint/2010/main" val="421172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2D2AA0F-18AE-43B2-BE21-A4F0BD062FF7}" type="datetimeFigureOut">
              <a:rPr lang="fr-FR" smtClean="0"/>
              <a:t>01/05/2016</a:t>
            </a:fld>
            <a:endParaRPr lang="fr-FR"/>
          </a:p>
        </p:txBody>
      </p:sp>
      <p:sp>
        <p:nvSpPr>
          <p:cNvPr id="3" name="Altbilgi Yer Tutucusu 2"/>
          <p:cNvSpPr>
            <a:spLocks noGrp="1"/>
          </p:cNvSpPr>
          <p:nvPr>
            <p:ph type="ftr" sz="quarter" idx="11"/>
          </p:nvPr>
        </p:nvSpPr>
        <p:spPr/>
        <p:txBody>
          <a:bodyPr/>
          <a:lstStyle/>
          <a:p>
            <a:endParaRPr lang="fr-FR"/>
          </a:p>
        </p:txBody>
      </p:sp>
      <p:sp>
        <p:nvSpPr>
          <p:cNvPr id="4" name="Slayt Numarası Yer Tutucusu 3"/>
          <p:cNvSpPr>
            <a:spLocks noGrp="1"/>
          </p:cNvSpPr>
          <p:nvPr>
            <p:ph type="sldNum" sz="quarter" idx="12"/>
          </p:nvPr>
        </p:nvSpPr>
        <p:spPr/>
        <p:txBody>
          <a:bodyPr/>
          <a:lstStyle/>
          <a:p>
            <a:fld id="{284D2905-A179-4DAE-B6F7-7D00FE57707B}" type="slidenum">
              <a:rPr lang="fr-FR" smtClean="0"/>
              <a:t>‹#›</a:t>
            </a:fld>
            <a:endParaRPr lang="fr-FR"/>
          </a:p>
        </p:txBody>
      </p:sp>
    </p:spTree>
    <p:extLst>
      <p:ext uri="{BB962C8B-B14F-4D97-AF65-F5344CB8AC3E}">
        <p14:creationId xmlns:p14="http://schemas.microsoft.com/office/powerpoint/2010/main" val="3814267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fr-F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2D2AA0F-18AE-43B2-BE21-A4F0BD062FF7}" type="datetimeFigureOut">
              <a:rPr lang="fr-FR" smtClean="0"/>
              <a:t>01/05/2016</a:t>
            </a:fld>
            <a:endParaRPr lang="fr-FR"/>
          </a:p>
        </p:txBody>
      </p:sp>
      <p:sp>
        <p:nvSpPr>
          <p:cNvPr id="6" name="Altbilgi Yer Tutucusu 5"/>
          <p:cNvSpPr>
            <a:spLocks noGrp="1"/>
          </p:cNvSpPr>
          <p:nvPr>
            <p:ph type="ftr" sz="quarter" idx="11"/>
          </p:nvPr>
        </p:nvSpPr>
        <p:spPr/>
        <p:txBody>
          <a:bodyPr/>
          <a:lstStyle/>
          <a:p>
            <a:endParaRPr lang="fr-FR"/>
          </a:p>
        </p:txBody>
      </p:sp>
      <p:sp>
        <p:nvSpPr>
          <p:cNvPr id="7" name="Slayt Numarası Yer Tutucusu 6"/>
          <p:cNvSpPr>
            <a:spLocks noGrp="1"/>
          </p:cNvSpPr>
          <p:nvPr>
            <p:ph type="sldNum" sz="quarter" idx="12"/>
          </p:nvPr>
        </p:nvSpPr>
        <p:spPr/>
        <p:txBody>
          <a:bodyPr/>
          <a:lstStyle/>
          <a:p>
            <a:fld id="{284D2905-A179-4DAE-B6F7-7D00FE57707B}" type="slidenum">
              <a:rPr lang="fr-FR" smtClean="0"/>
              <a:t>‹#›</a:t>
            </a:fld>
            <a:endParaRPr lang="fr-FR"/>
          </a:p>
        </p:txBody>
      </p:sp>
    </p:spTree>
    <p:extLst>
      <p:ext uri="{BB962C8B-B14F-4D97-AF65-F5344CB8AC3E}">
        <p14:creationId xmlns:p14="http://schemas.microsoft.com/office/powerpoint/2010/main" val="1748230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fr-F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2D2AA0F-18AE-43B2-BE21-A4F0BD062FF7}" type="datetimeFigureOut">
              <a:rPr lang="fr-FR" smtClean="0"/>
              <a:t>01/05/2016</a:t>
            </a:fld>
            <a:endParaRPr lang="fr-FR"/>
          </a:p>
        </p:txBody>
      </p:sp>
      <p:sp>
        <p:nvSpPr>
          <p:cNvPr id="6" name="Altbilgi Yer Tutucusu 5"/>
          <p:cNvSpPr>
            <a:spLocks noGrp="1"/>
          </p:cNvSpPr>
          <p:nvPr>
            <p:ph type="ftr" sz="quarter" idx="11"/>
          </p:nvPr>
        </p:nvSpPr>
        <p:spPr/>
        <p:txBody>
          <a:bodyPr/>
          <a:lstStyle/>
          <a:p>
            <a:endParaRPr lang="fr-FR"/>
          </a:p>
        </p:txBody>
      </p:sp>
      <p:sp>
        <p:nvSpPr>
          <p:cNvPr id="7" name="Slayt Numarası Yer Tutucusu 6"/>
          <p:cNvSpPr>
            <a:spLocks noGrp="1"/>
          </p:cNvSpPr>
          <p:nvPr>
            <p:ph type="sldNum" sz="quarter" idx="12"/>
          </p:nvPr>
        </p:nvSpPr>
        <p:spPr/>
        <p:txBody>
          <a:bodyPr/>
          <a:lstStyle/>
          <a:p>
            <a:fld id="{284D2905-A179-4DAE-B6F7-7D00FE57707B}" type="slidenum">
              <a:rPr lang="fr-FR" smtClean="0"/>
              <a:t>‹#›</a:t>
            </a:fld>
            <a:endParaRPr lang="fr-FR"/>
          </a:p>
        </p:txBody>
      </p:sp>
    </p:spTree>
    <p:extLst>
      <p:ext uri="{BB962C8B-B14F-4D97-AF65-F5344CB8AC3E}">
        <p14:creationId xmlns:p14="http://schemas.microsoft.com/office/powerpoint/2010/main" val="804320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fr-F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2AA0F-18AE-43B2-BE21-A4F0BD062FF7}" type="datetimeFigureOut">
              <a:rPr lang="fr-FR" smtClean="0"/>
              <a:t>01/05/2016</a:t>
            </a:fld>
            <a:endParaRPr lang="fr-F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D2905-A179-4DAE-B6F7-7D00FE57707B}" type="slidenum">
              <a:rPr lang="fr-FR" smtClean="0"/>
              <a:t>‹#›</a:t>
            </a:fld>
            <a:endParaRPr lang="fr-FR"/>
          </a:p>
        </p:txBody>
      </p:sp>
    </p:spTree>
    <p:extLst>
      <p:ext uri="{BB962C8B-B14F-4D97-AF65-F5344CB8AC3E}">
        <p14:creationId xmlns:p14="http://schemas.microsoft.com/office/powerpoint/2010/main" val="1846439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rds.yahoo.com/_ylt=A0PDoTAnLmRNsDUA3QKJzbkF;_ylu=X3oDMTBxOGdkcm1qBHBvcwMyNARzZWMDc3IEdnRpZANJMTM0Xzg0/SIG=1lve1cf21/EXP=1298439847/**http:/images.search.yahoo.com/images/view?back=http://images.search.yahoo.com/search/images?p%3Dbourdieu%26b%3D22%26ni%3D21%26ei%3DUTF-8%26xargs%3D0%26pstart%3D1%26fr%3Dyfp-t-348&amp;w=649&amp;h=914&amp;imgurl=carolcampos.files.wordpress.com/2009/08/pierre_bourdieu11.jpg&amp;rurl=http://carolcampos.wordpress.com/2009/08/12/a-escola-segundo-bourdieu-e-passeron/pierre_bourdieu1-2/&amp;size=133KB&amp;name=Escola+segundo+B...&amp;p=bourdieu&amp;oid=f557becfde5b827f196b4d823c8c0af0&amp;fr2=&amp;no=24&amp;tt=14800&amp;b=22&amp;ni=21&amp;sigr=134llba6k&amp;sigi=11t7m372m&amp;sigb=1390pgb8b&amp;.crumb=GtL0/l56af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rds.yahoo.com/_ylt=A0PDoTCzL2RNpTUAciWJzbkF;_ylu=X3oDMTBxOWVyMWtmBHBvcwMxOARzZWMDc3IEdnRpZANJMTM0Xzg0/SIG=1gfje3u12/EXP=1298440243/**http:/images.search.yahoo.com/images/view?back=http://images.search.yahoo.com/search/images?p%3Dbobos%26ei%3Dutf-8&amp;w=320&amp;h=463&amp;imgurl=homepage.mac.com/shuzuluza/bob/memorials_files/image001.jpg&amp;rurl=http://homepage.mac.com/shuzuluza/bob/memorials.html&amp;size=61KB&amp;name=AppleMark&amp;p=bobos&amp;oid=145e8cff2bca5edb6899b568f5312ed6&amp;fr2=&amp;no=18&amp;tt=2400&amp;sigr=11k21ama7&amp;sigi=11rb19tsq&amp;sigb=11t8sumuu&amp;.crumb=GtL0/l56af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en.wikipedia.org/wiki/File:Small_Town_Girl.jp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ngmarbergman.se/services/image.asp?guid=BA97821F-DB41-4E9D-8268-1A69EBB20140&amp;amp;formatid=5" TargetMode="External"/><Relationship Id="rId2" Type="http://schemas.openxmlformats.org/officeDocument/2006/relationships/hyperlink" Target="http://www.ingmarbergman.se/services/image.asp?guid=BA97821F-DB41-4E9D-8268-1A69EBB20140&amp;amp;formatid=8"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rds.yahoo.com/_ylt=A0PDoS8M6l5NBX0ApGSjzbkF/SIG=13oo7tinv/EXP=1298094732/**http:/www.voilesetvoiliers.com/img/illustrations/medias_resized/big_660_W660_annie-vdw-equipage.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fr.wikipedia.org/wiki/Fichier:Le_Petit_Journal_-_Apache.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gallica.bnf.fr/ark:/12148/bpt6k5729391w/f4.image.r=.langF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1 Başlık"/>
          <p:cNvSpPr>
            <a:spLocks noGrp="1"/>
          </p:cNvSpPr>
          <p:nvPr>
            <p:ph type="ctrTitle"/>
          </p:nvPr>
        </p:nvSpPr>
        <p:spPr>
          <a:xfrm>
            <a:off x="3935414" y="-71437"/>
            <a:ext cx="8175904" cy="836613"/>
          </a:xfrm>
        </p:spPr>
        <p:txBody>
          <a:bodyPr/>
          <a:lstStyle/>
          <a:p>
            <a:pPr eaLnBrk="1" hangingPunct="1"/>
            <a:r>
              <a:rPr lang="tr-TR" altLang="tr-TR" sz="3800" b="1" dirty="0" err="1">
                <a:solidFill>
                  <a:srgbClr val="C00000"/>
                </a:solidFill>
              </a:rPr>
              <a:t>Invention</a:t>
            </a:r>
            <a:r>
              <a:rPr lang="tr-TR" altLang="tr-TR" sz="3800" b="1" dirty="0">
                <a:solidFill>
                  <a:srgbClr val="C00000"/>
                </a:solidFill>
              </a:rPr>
              <a:t> de la </a:t>
            </a:r>
            <a:r>
              <a:rPr lang="tr-TR" altLang="tr-TR" sz="3800" b="1" dirty="0" err="1">
                <a:solidFill>
                  <a:srgbClr val="C00000"/>
                </a:solidFill>
              </a:rPr>
              <a:t>jeunesse</a:t>
            </a:r>
            <a:r>
              <a:rPr lang="tr-TR" altLang="tr-TR" sz="3800" b="1" dirty="0">
                <a:solidFill>
                  <a:srgbClr val="C00000"/>
                </a:solidFill>
              </a:rPr>
              <a:t> </a:t>
            </a:r>
            <a:r>
              <a:rPr lang="tr-TR" altLang="tr-TR" sz="3800" b="1" dirty="0" err="1">
                <a:solidFill>
                  <a:srgbClr val="C00000"/>
                </a:solidFill>
              </a:rPr>
              <a:t>turque</a:t>
            </a:r>
            <a:endParaRPr lang="fr-FR" altLang="tr-TR" sz="3800" b="1" dirty="0">
              <a:solidFill>
                <a:srgbClr val="C00000"/>
              </a:solidFill>
            </a:endParaRPr>
          </a:p>
        </p:txBody>
      </p:sp>
      <p:sp>
        <p:nvSpPr>
          <p:cNvPr id="3" name="2 Alt Başlık"/>
          <p:cNvSpPr>
            <a:spLocks noGrp="1"/>
          </p:cNvSpPr>
          <p:nvPr>
            <p:ph type="subTitle" idx="1"/>
          </p:nvPr>
        </p:nvSpPr>
        <p:spPr>
          <a:xfrm>
            <a:off x="9048750" y="3886200"/>
            <a:ext cx="247650" cy="1752600"/>
          </a:xfrm>
        </p:spPr>
        <p:txBody>
          <a:bodyPr rtlCol="0">
            <a:normAutofit/>
          </a:bodyPr>
          <a:lstStyle/>
          <a:p>
            <a:pPr>
              <a:defRPr/>
            </a:pPr>
            <a:endParaRPr lang="fr-FR" dirty="0" smtClean="0"/>
          </a:p>
        </p:txBody>
      </p:sp>
      <p:pic>
        <p:nvPicPr>
          <p:cNvPr id="2052" name="Picture 2" descr="1917 OSMANLI GENÇ TİPLER FOTOĞRAF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626" y="1057276"/>
            <a:ext cx="3635375" cy="580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descr="http://t1.gstatic.com/images?q=tbn:ANd9GcRmkG7GUxrB7KCzJCUuXiJzYAmpFNNtXN2hD8RW_hvgAm63YjxhvQ&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2498725"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http://img.sabah.com.tr/2008/06/08/pz/im/DAB003568D6C8E43BE8970EF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4221164"/>
            <a:ext cx="5508625"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 descr="http://img.over-blog.com/344x500/2/57/90/17/octobre2010/decembre-2010/fevrier-2011/chocolat-ibl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8439" y="765176"/>
            <a:ext cx="2401887"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87804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a:xfrm>
            <a:off x="1524000" y="0"/>
            <a:ext cx="9144000" cy="1143000"/>
          </a:xfrm>
        </p:spPr>
        <p:txBody>
          <a:bodyPr/>
          <a:lstStyle/>
          <a:p>
            <a:pPr eaLnBrk="1" hangingPunct="1"/>
            <a:r>
              <a:rPr lang="fr-FR" altLang="tr-TR" sz="3200" b="1" dirty="0">
                <a:solidFill>
                  <a:srgbClr val="C00000"/>
                </a:solidFill>
              </a:rPr>
              <a:t>Les thèmes du livre “les jeunes gens d’aujourd’hui”</a:t>
            </a:r>
          </a:p>
        </p:txBody>
      </p:sp>
      <p:sp>
        <p:nvSpPr>
          <p:cNvPr id="16387" name="2 İçerik Yer Tutucusu"/>
          <p:cNvSpPr>
            <a:spLocks noGrp="1"/>
          </p:cNvSpPr>
          <p:nvPr>
            <p:ph idx="1"/>
          </p:nvPr>
        </p:nvSpPr>
        <p:spPr/>
        <p:txBody>
          <a:bodyPr/>
          <a:lstStyle/>
          <a:p>
            <a:pPr eaLnBrk="1" hangingPunct="1"/>
            <a:r>
              <a:rPr lang="fr-FR" altLang="tr-TR" smtClean="0"/>
              <a:t>Le pessimisme des ainés</a:t>
            </a:r>
          </a:p>
          <a:p>
            <a:pPr eaLnBrk="1" hangingPunct="1"/>
            <a:r>
              <a:rPr lang="fr-FR" altLang="tr-TR" smtClean="0"/>
              <a:t>L’optimisme de nouveaux venus</a:t>
            </a:r>
          </a:p>
          <a:p>
            <a:pPr eaLnBrk="1" hangingPunct="1"/>
            <a:r>
              <a:rPr lang="fr-FR" altLang="tr-TR" smtClean="0"/>
              <a:t>C’est par la confiance en soi que d’abord elle nous frappe. Elle a exilé le doute.L’espritqui la guide  est un esprit d’affirmation, de création. </a:t>
            </a:r>
          </a:p>
          <a:p>
            <a:pPr eaLnBrk="1" hangingPunct="1"/>
            <a:r>
              <a:rPr lang="fr-FR" altLang="tr-TR" smtClean="0"/>
              <a:t>La foi patriotique</a:t>
            </a:r>
          </a:p>
          <a:p>
            <a:pPr eaLnBrk="1" hangingPunct="1"/>
            <a:r>
              <a:rPr lang="fr-FR" altLang="tr-TR" smtClean="0"/>
              <a:t>Le réveil de l’instinct national</a:t>
            </a:r>
          </a:p>
          <a:p>
            <a:pPr eaLnBrk="1" hangingPunct="1"/>
            <a:endParaRPr lang="tr-TR" altLang="tr-TR" smtClean="0"/>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49AF77-72B7-4BFD-9717-730121C8E309}" type="slidenum">
              <a:rPr lang="tr-TR" altLang="tr-TR">
                <a:solidFill>
                  <a:srgbClr val="898989"/>
                </a:solidFill>
                <a:latin typeface="Calibri" panose="020F0502020204030204" pitchFamily="34" charset="0"/>
              </a:rPr>
              <a:pPr eaLnBrk="1" hangingPunct="1"/>
              <a:t>10</a:t>
            </a:fld>
            <a:endParaRPr lang="tr-TR" altLang="tr-TR">
              <a:solidFill>
                <a:srgbClr val="898989"/>
              </a:solidFill>
              <a:latin typeface="Calibri" panose="020F0502020204030204" pitchFamily="34" charset="0"/>
            </a:endParaRPr>
          </a:p>
        </p:txBody>
      </p:sp>
    </p:spTree>
    <p:extLst>
      <p:ext uri="{BB962C8B-B14F-4D97-AF65-F5344CB8AC3E}">
        <p14:creationId xmlns:p14="http://schemas.microsoft.com/office/powerpoint/2010/main" val="3905192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a:xfrm>
            <a:off x="1981200" y="0"/>
            <a:ext cx="8229600" cy="908050"/>
          </a:xfrm>
        </p:spPr>
        <p:txBody>
          <a:bodyPr/>
          <a:lstStyle/>
          <a:p>
            <a:r>
              <a:rPr lang="tr-TR" altLang="tr-TR" sz="3200" b="1"/>
              <a:t>La </a:t>
            </a:r>
            <a:r>
              <a:rPr lang="fr-FR" altLang="tr-TR" sz="3200" b="1"/>
              <a:t>jeunesse</a:t>
            </a:r>
            <a:r>
              <a:rPr lang="tr-TR" altLang="tr-TR" sz="3200" b="1"/>
              <a:t> n’est qu’un mot</a:t>
            </a:r>
          </a:p>
        </p:txBody>
      </p:sp>
      <p:sp>
        <p:nvSpPr>
          <p:cNvPr id="19459" name="2 İçerik Yer Tutucusu"/>
          <p:cNvSpPr>
            <a:spLocks noGrp="1"/>
          </p:cNvSpPr>
          <p:nvPr>
            <p:ph idx="1"/>
          </p:nvPr>
        </p:nvSpPr>
        <p:spPr>
          <a:xfrm>
            <a:off x="4151313" y="1052514"/>
            <a:ext cx="6265862" cy="5545137"/>
          </a:xfrm>
        </p:spPr>
        <p:txBody>
          <a:bodyPr/>
          <a:lstStyle/>
          <a:p>
            <a:r>
              <a:rPr lang="fr-FR" altLang="tr-TR" sz="2400" dirty="0">
                <a:solidFill>
                  <a:srgbClr val="FF0000"/>
                </a:solidFill>
              </a:rPr>
              <a:t>Le réflexe professionnel du sociologue est de rappeler que les divisions entre les âges sont arbitraires</a:t>
            </a:r>
            <a:r>
              <a:rPr lang="fr-FR" altLang="tr-TR" sz="2400" dirty="0"/>
              <a:t>. on ne sait pas à quel âge commence la vieillesse, comme on ne sait pas où commence la richesse</a:t>
            </a:r>
            <a:r>
              <a:rPr lang="fr-FR" altLang="tr-TR" sz="2400" dirty="0">
                <a:solidFill>
                  <a:srgbClr val="FF0000"/>
                </a:solidFill>
              </a:rPr>
              <a:t>. </a:t>
            </a:r>
            <a:r>
              <a:rPr lang="fr-FR" altLang="tr-TR" sz="2400" dirty="0"/>
              <a:t>En fait, </a:t>
            </a:r>
            <a:r>
              <a:rPr lang="fr-FR" altLang="tr-TR" sz="2400" dirty="0">
                <a:solidFill>
                  <a:srgbClr val="FF0000"/>
                </a:solidFill>
              </a:rPr>
              <a:t>la frontière entre jeunesse et vieillesse est dans toutes les sociétés un enjeu de lutte</a:t>
            </a:r>
            <a:r>
              <a:rPr lang="fr-FR" altLang="tr-TR" sz="2400" dirty="0"/>
              <a:t>. Par exemple, j'ai lu il y a quelques années un article sur les rapports entre les jeunes et les notables, à Florence, au XVIème siècle, qui montrait que </a:t>
            </a:r>
            <a:r>
              <a:rPr lang="fr-FR" altLang="tr-TR" sz="2400" dirty="0">
                <a:solidFill>
                  <a:srgbClr val="FF0000"/>
                </a:solidFill>
              </a:rPr>
              <a:t>les vieux proposaient à la jeunesse une idéologie de la virilité</a:t>
            </a:r>
            <a:r>
              <a:rPr lang="fr-FR" altLang="tr-TR" sz="2400" dirty="0"/>
              <a:t>, de la </a:t>
            </a:r>
            <a:r>
              <a:rPr lang="fr-FR" altLang="tr-TR" sz="2400" i="1" dirty="0" err="1"/>
              <a:t>virtú</a:t>
            </a:r>
            <a:r>
              <a:rPr lang="fr-FR" altLang="tr-TR" sz="2400" dirty="0"/>
              <a:t>, et de la violence, ce qui était </a:t>
            </a:r>
            <a:r>
              <a:rPr lang="fr-FR" altLang="tr-TR" sz="2400" dirty="0">
                <a:solidFill>
                  <a:srgbClr val="FF0000"/>
                </a:solidFill>
              </a:rPr>
              <a:t>une façon de se réserver la sagesse, c'est-à-dire le pouvoir</a:t>
            </a:r>
            <a:r>
              <a:rPr lang="fr-FR" altLang="tr-TR" sz="2400" dirty="0"/>
              <a:t>. </a:t>
            </a:r>
            <a:endParaRPr lang="tr-TR" altLang="tr-TR" sz="2400" dirty="0"/>
          </a:p>
        </p:txBody>
      </p:sp>
      <p:pic>
        <p:nvPicPr>
          <p:cNvPr id="19460" name="Picture 5" descr="Go to full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1628775"/>
            <a:ext cx="223361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254437-1D7B-4957-B054-5ABA512A48E5}" type="slidenum">
              <a:rPr lang="tr-TR" altLang="tr-TR">
                <a:solidFill>
                  <a:srgbClr val="898989"/>
                </a:solidFill>
                <a:latin typeface="Calibri" panose="020F0502020204030204" pitchFamily="34" charset="0"/>
              </a:rPr>
              <a:pPr eaLnBrk="1" hangingPunct="1"/>
              <a:t>11</a:t>
            </a:fld>
            <a:endParaRPr lang="tr-TR" altLang="tr-TR">
              <a:solidFill>
                <a:srgbClr val="898989"/>
              </a:solidFill>
              <a:latin typeface="Calibri" panose="020F0502020204030204" pitchFamily="34" charset="0"/>
            </a:endParaRPr>
          </a:p>
        </p:txBody>
      </p:sp>
    </p:spTree>
    <p:extLst>
      <p:ext uri="{BB962C8B-B14F-4D97-AF65-F5344CB8AC3E}">
        <p14:creationId xmlns:p14="http://schemas.microsoft.com/office/powerpoint/2010/main" val="1163983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1981200" y="1"/>
            <a:ext cx="8229600" cy="836613"/>
          </a:xfrm>
        </p:spPr>
        <p:txBody>
          <a:bodyPr>
            <a:normAutofit/>
          </a:bodyPr>
          <a:lstStyle/>
          <a:p>
            <a:pPr algn="ctr"/>
            <a:r>
              <a:rPr lang="tr-TR" altLang="tr-TR" sz="4000" b="1" dirty="0" err="1">
                <a:solidFill>
                  <a:srgbClr val="C00000"/>
                </a:solidFill>
              </a:rPr>
              <a:t>Coupures</a:t>
            </a:r>
            <a:r>
              <a:rPr lang="tr-TR" altLang="tr-TR" sz="4000" b="1" dirty="0">
                <a:solidFill>
                  <a:srgbClr val="C00000"/>
                </a:solidFill>
              </a:rPr>
              <a:t> en </a:t>
            </a:r>
            <a:r>
              <a:rPr lang="tr-TR" altLang="tr-TR" sz="4000" b="1" dirty="0" err="1">
                <a:solidFill>
                  <a:srgbClr val="C00000"/>
                </a:solidFill>
              </a:rPr>
              <a:t>classes</a:t>
            </a:r>
            <a:r>
              <a:rPr lang="tr-TR" altLang="tr-TR" sz="4000" b="1" dirty="0">
                <a:solidFill>
                  <a:srgbClr val="C00000"/>
                </a:solidFill>
              </a:rPr>
              <a:t> </a:t>
            </a:r>
            <a:r>
              <a:rPr lang="tr-TR" altLang="tr-TR" sz="4000" b="1" dirty="0" err="1">
                <a:solidFill>
                  <a:srgbClr val="C00000"/>
                </a:solidFill>
              </a:rPr>
              <a:t>d’age</a:t>
            </a:r>
            <a:endParaRPr lang="tr-TR" altLang="tr-TR" sz="4000" b="1" dirty="0">
              <a:solidFill>
                <a:srgbClr val="C00000"/>
              </a:solidFill>
            </a:endParaRPr>
          </a:p>
        </p:txBody>
      </p:sp>
      <p:sp>
        <p:nvSpPr>
          <p:cNvPr id="21507" name="2 İçerik Yer Tutucusu"/>
          <p:cNvSpPr>
            <a:spLocks noGrp="1"/>
          </p:cNvSpPr>
          <p:nvPr>
            <p:ph idx="1"/>
          </p:nvPr>
        </p:nvSpPr>
        <p:spPr>
          <a:xfrm>
            <a:off x="4224339" y="1389529"/>
            <a:ext cx="7429779" cy="4356848"/>
          </a:xfrm>
        </p:spPr>
        <p:txBody>
          <a:bodyPr>
            <a:normAutofit/>
          </a:bodyPr>
          <a:lstStyle/>
          <a:p>
            <a:endParaRPr lang="tr-TR" altLang="tr-TR" sz="3200" b="1" dirty="0" smtClean="0"/>
          </a:p>
          <a:p>
            <a:r>
              <a:rPr lang="tr-TR" altLang="tr-TR" sz="3200" b="1" dirty="0" smtClean="0"/>
              <a:t>L</a:t>
            </a:r>
            <a:r>
              <a:rPr lang="fr-FR" altLang="tr-TR" sz="3200" b="1" dirty="0"/>
              <a:t>a jeunesse et la vieillesse ne sont pas des données mais sont construites socialement, dans la lutte entre les jeunes et les vieux. </a:t>
            </a:r>
            <a:endParaRPr lang="tr-TR" altLang="tr-TR" sz="3200" b="1" dirty="0"/>
          </a:p>
        </p:txBody>
      </p:sp>
      <p:pic>
        <p:nvPicPr>
          <p:cNvPr id="21508" name="Picture 5" descr="Go to full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773238"/>
            <a:ext cx="26193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3D66193-57EF-40E1-AE5D-776AF3B182AD}" type="slidenum">
              <a:rPr lang="tr-TR" altLang="tr-TR">
                <a:solidFill>
                  <a:srgbClr val="898989"/>
                </a:solidFill>
                <a:latin typeface="Calibri" panose="020F0502020204030204" pitchFamily="34" charset="0"/>
              </a:rPr>
              <a:pPr eaLnBrk="1" hangingPunct="1"/>
              <a:t>12</a:t>
            </a:fld>
            <a:endParaRPr lang="tr-TR" altLang="tr-TR">
              <a:solidFill>
                <a:srgbClr val="898989"/>
              </a:solidFill>
              <a:latin typeface="Calibri" panose="020F0502020204030204" pitchFamily="34" charset="0"/>
            </a:endParaRPr>
          </a:p>
        </p:txBody>
      </p:sp>
    </p:spTree>
    <p:extLst>
      <p:ext uri="{BB962C8B-B14F-4D97-AF65-F5344CB8AC3E}">
        <p14:creationId xmlns:p14="http://schemas.microsoft.com/office/powerpoint/2010/main" val="2968930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Başlık"/>
          <p:cNvSpPr>
            <a:spLocks noGrp="1"/>
          </p:cNvSpPr>
          <p:nvPr>
            <p:ph type="title"/>
          </p:nvPr>
        </p:nvSpPr>
        <p:spPr>
          <a:xfrm>
            <a:off x="6024564" y="0"/>
            <a:ext cx="4186237" cy="908050"/>
          </a:xfrm>
        </p:spPr>
        <p:txBody>
          <a:bodyPr>
            <a:normAutofit/>
          </a:bodyPr>
          <a:lstStyle/>
          <a:p>
            <a:pPr eaLnBrk="1" hangingPunct="1"/>
            <a:r>
              <a:rPr lang="tr-TR" altLang="tr-TR" sz="4000" b="1" dirty="0" err="1" smtClean="0">
                <a:solidFill>
                  <a:srgbClr val="C00000"/>
                </a:solidFill>
              </a:rPr>
              <a:t>génération</a:t>
            </a:r>
            <a:endParaRPr lang="fr-FR" altLang="tr-TR" sz="4000" b="1" dirty="0" smtClean="0">
              <a:solidFill>
                <a:srgbClr val="C00000"/>
              </a:solidFill>
            </a:endParaRPr>
          </a:p>
        </p:txBody>
      </p:sp>
      <p:sp>
        <p:nvSpPr>
          <p:cNvPr id="4099" name="2 İçerik Yer Tutucusu"/>
          <p:cNvSpPr>
            <a:spLocks noGrp="1"/>
          </p:cNvSpPr>
          <p:nvPr>
            <p:ph idx="1"/>
          </p:nvPr>
        </p:nvSpPr>
        <p:spPr>
          <a:xfrm>
            <a:off x="4943476" y="1125538"/>
            <a:ext cx="5724525" cy="5472112"/>
          </a:xfrm>
        </p:spPr>
        <p:txBody>
          <a:bodyPr/>
          <a:lstStyle/>
          <a:p>
            <a:pPr eaLnBrk="1" hangingPunct="1"/>
            <a:r>
              <a:rPr lang="fr-FR" altLang="tr-TR" sz="2400" dirty="0"/>
              <a:t>A chaque époque se produit une analyse propre du fait générationnel, en même temps que s’élabore la définition sociale des générations en présence. </a:t>
            </a:r>
            <a:endParaRPr lang="tr-TR" altLang="tr-TR" sz="2400" dirty="0"/>
          </a:p>
          <a:p>
            <a:pPr eaLnBrk="1" hangingPunct="1"/>
            <a:r>
              <a:rPr lang="fr-FR" altLang="tr-TR" sz="2400" b="1" dirty="0" smtClean="0"/>
              <a:t>La </a:t>
            </a:r>
            <a:r>
              <a:rPr lang="fr-FR" altLang="tr-TR" sz="2400" b="1" dirty="0"/>
              <a:t>désignation de l’ensemble des membres d’une génération par un repère unique – guerre, crises, nouvelles mœurs, modes…- tend à se perpétuer à travers les médias, dans le sens commun ainsi que dans les sciences sociales</a:t>
            </a:r>
            <a:endParaRPr lang="fr-FR" altLang="tr-TR" sz="2400" b="1" dirty="0">
              <a:latin typeface="Times New Roman" panose="02020603050405020304" pitchFamily="18" charset="0"/>
              <a:cs typeface="Times New Roman" panose="02020603050405020304" pitchFamily="18" charset="0"/>
            </a:endParaRPr>
          </a:p>
        </p:txBody>
      </p:sp>
      <p:pic>
        <p:nvPicPr>
          <p:cNvPr id="4100" name="Picture 2" descr="http://rds.yahoo.com/_ylt=A0PDoS8EBn1NbgEAocejzbkF/SIG=126o1ir6e/EXP=1300067972/**http%3a/membres.multimania.fr/le6mai68/choc/6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620713"/>
            <a:ext cx="3635375"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11629EE-E700-4F3C-AA26-3B151F511E75}" type="slidenum">
              <a:rPr lang="fr-FR" altLang="tr-TR" sz="1200">
                <a:solidFill>
                  <a:srgbClr val="898989"/>
                </a:solidFill>
              </a:rPr>
              <a:pPr>
                <a:spcBef>
                  <a:spcPct val="0"/>
                </a:spcBef>
                <a:buFontTx/>
                <a:buNone/>
              </a:pPr>
              <a:t>13</a:t>
            </a:fld>
            <a:endParaRPr lang="fr-FR" altLang="tr-TR" sz="1200">
              <a:solidFill>
                <a:srgbClr val="898989"/>
              </a:solidFill>
            </a:endParaRPr>
          </a:p>
        </p:txBody>
      </p:sp>
    </p:spTree>
    <p:extLst>
      <p:ext uri="{BB962C8B-B14F-4D97-AF65-F5344CB8AC3E}">
        <p14:creationId xmlns:p14="http://schemas.microsoft.com/office/powerpoint/2010/main" val="1406504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Başlık"/>
          <p:cNvSpPr>
            <a:spLocks noGrp="1"/>
          </p:cNvSpPr>
          <p:nvPr>
            <p:ph type="title"/>
          </p:nvPr>
        </p:nvSpPr>
        <p:spPr>
          <a:xfrm>
            <a:off x="1981200" y="1"/>
            <a:ext cx="8229600" cy="765175"/>
          </a:xfrm>
        </p:spPr>
        <p:txBody>
          <a:bodyPr/>
          <a:lstStyle/>
          <a:p>
            <a:pPr eaLnBrk="1" hangingPunct="1"/>
            <a:r>
              <a:rPr lang="tr-TR" altLang="tr-TR" smtClean="0">
                <a:solidFill>
                  <a:srgbClr val="FF0000"/>
                </a:solidFill>
              </a:rPr>
              <a:t>génération</a:t>
            </a:r>
            <a:endParaRPr lang="fr-FR" altLang="tr-TR" smtClean="0">
              <a:solidFill>
                <a:srgbClr val="FF0000"/>
              </a:solidFill>
            </a:endParaRPr>
          </a:p>
        </p:txBody>
      </p:sp>
      <p:sp>
        <p:nvSpPr>
          <p:cNvPr id="5123" name="2 İçerik Yer Tutucusu"/>
          <p:cNvSpPr>
            <a:spLocks noGrp="1"/>
          </p:cNvSpPr>
          <p:nvPr>
            <p:ph idx="1"/>
          </p:nvPr>
        </p:nvSpPr>
        <p:spPr>
          <a:xfrm>
            <a:off x="5159375" y="908050"/>
            <a:ext cx="5329238" cy="5545138"/>
          </a:xfrm>
        </p:spPr>
        <p:txBody>
          <a:bodyPr/>
          <a:lstStyle/>
          <a:p>
            <a:pPr eaLnBrk="1" hangingPunct="1"/>
            <a:r>
              <a:rPr lang="fr-FR" altLang="tr-TR" sz="2400" dirty="0"/>
              <a:t>La société d’autrefois où les hommes tenaient l’autorité était une société qui sépare les sexes. </a:t>
            </a:r>
            <a:r>
              <a:rPr lang="fr-FR" altLang="tr-TR" sz="2400" dirty="0" smtClean="0"/>
              <a:t>Aujourd’hui </a:t>
            </a:r>
            <a:r>
              <a:rPr lang="fr-FR" altLang="tr-TR" sz="2400" dirty="0"/>
              <a:t>la ségrégation est devenue celle de </a:t>
            </a:r>
            <a:r>
              <a:rPr lang="fr-FR" altLang="tr-TR" sz="2400" dirty="0" err="1"/>
              <a:t>l’age</a:t>
            </a:r>
            <a:r>
              <a:rPr lang="fr-FR" altLang="tr-TR" sz="2400" dirty="0"/>
              <a:t>. </a:t>
            </a:r>
            <a:endParaRPr lang="tr-TR" altLang="tr-TR" sz="2400" dirty="0" smtClean="0"/>
          </a:p>
          <a:p>
            <a:pPr eaLnBrk="1" hangingPunct="1"/>
            <a:r>
              <a:rPr lang="tr-TR" altLang="tr-TR" sz="2400" dirty="0" smtClean="0"/>
              <a:t>U</a:t>
            </a:r>
            <a:r>
              <a:rPr lang="fr-FR" altLang="tr-TR" sz="2400" dirty="0"/>
              <a:t>n ensemble de personnes ayant à peu près le même âge, dont la principale caractéristique est </a:t>
            </a:r>
            <a:r>
              <a:rPr lang="fr-FR" altLang="tr-TR" sz="2400" b="1" dirty="0"/>
              <a:t>d’avoir des expériences historiques communes dont elles ont tiré une vision commune du monde</a:t>
            </a:r>
            <a:r>
              <a:rPr lang="fr-FR" altLang="tr-TR" sz="2400" dirty="0"/>
              <a:t>. </a:t>
            </a:r>
            <a:endParaRPr lang="tr-TR" altLang="tr-TR" sz="2400" dirty="0"/>
          </a:p>
          <a:p>
            <a:pPr eaLnBrk="1" hangingPunct="1"/>
            <a:endParaRPr lang="fr-FR" altLang="tr-TR" sz="2400" dirty="0">
              <a:latin typeface="Times New Roman" panose="02020603050405020304" pitchFamily="18" charset="0"/>
              <a:cs typeface="Times New Roman" panose="02020603050405020304" pitchFamily="18" charset="0"/>
            </a:endParaRPr>
          </a:p>
        </p:txBody>
      </p:sp>
      <p:pic>
        <p:nvPicPr>
          <p:cNvPr id="5124" name="Picture 2" descr="http://www.pointsdactu.org/IMG/jpg/MS4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1196975"/>
            <a:ext cx="334327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DCC4989-71FA-4DCA-A5A2-4CBD25E8AA06}" type="slidenum">
              <a:rPr lang="fr-FR" altLang="tr-TR" sz="1200">
                <a:solidFill>
                  <a:srgbClr val="898989"/>
                </a:solidFill>
              </a:rPr>
              <a:pPr>
                <a:spcBef>
                  <a:spcPct val="0"/>
                </a:spcBef>
                <a:buFontTx/>
                <a:buNone/>
              </a:pPr>
              <a:t>14</a:t>
            </a:fld>
            <a:endParaRPr lang="fr-FR" altLang="tr-TR" sz="1200">
              <a:solidFill>
                <a:srgbClr val="898989"/>
              </a:solidFill>
            </a:endParaRPr>
          </a:p>
        </p:txBody>
      </p:sp>
    </p:spTree>
    <p:extLst>
      <p:ext uri="{BB962C8B-B14F-4D97-AF65-F5344CB8AC3E}">
        <p14:creationId xmlns:p14="http://schemas.microsoft.com/office/powerpoint/2010/main" val="3996261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Başlık"/>
          <p:cNvSpPr>
            <a:spLocks noGrp="1"/>
          </p:cNvSpPr>
          <p:nvPr>
            <p:ph type="title"/>
          </p:nvPr>
        </p:nvSpPr>
        <p:spPr>
          <a:xfrm>
            <a:off x="5448300" y="0"/>
            <a:ext cx="4762500" cy="908050"/>
          </a:xfrm>
        </p:spPr>
        <p:txBody>
          <a:bodyPr/>
          <a:lstStyle/>
          <a:p>
            <a:pPr eaLnBrk="1" hangingPunct="1"/>
            <a:r>
              <a:rPr lang="tr-TR" altLang="tr-TR" b="1" dirty="0" err="1" smtClean="0">
                <a:solidFill>
                  <a:srgbClr val="FF0000"/>
                </a:solidFill>
              </a:rPr>
              <a:t>génération</a:t>
            </a:r>
            <a:endParaRPr lang="fr-FR" altLang="tr-TR" b="1" dirty="0" smtClean="0">
              <a:solidFill>
                <a:srgbClr val="FF0000"/>
              </a:solidFill>
            </a:endParaRPr>
          </a:p>
        </p:txBody>
      </p:sp>
      <p:sp>
        <p:nvSpPr>
          <p:cNvPr id="6147" name="2 İçerik Yer Tutucusu"/>
          <p:cNvSpPr>
            <a:spLocks noGrp="1"/>
          </p:cNvSpPr>
          <p:nvPr>
            <p:ph idx="1"/>
          </p:nvPr>
        </p:nvSpPr>
        <p:spPr>
          <a:xfrm>
            <a:off x="4727575" y="1052514"/>
            <a:ext cx="5689600" cy="5545137"/>
          </a:xfrm>
        </p:spPr>
        <p:txBody>
          <a:bodyPr/>
          <a:lstStyle/>
          <a:p>
            <a:pPr eaLnBrk="1" hangingPunct="1"/>
            <a:r>
              <a:rPr lang="fr-FR" altLang="tr-TR" sz="2400" dirty="0">
                <a:latin typeface="Times New Roman" panose="02020603050405020304" pitchFamily="18" charset="0"/>
                <a:cs typeface="Times New Roman" panose="02020603050405020304" pitchFamily="18" charset="0"/>
              </a:rPr>
              <a:t>Karl Mannheim dans son ouvrage classique, </a:t>
            </a:r>
            <a:r>
              <a:rPr lang="fr-FR" altLang="tr-TR" sz="2400" i="1" dirty="0">
                <a:latin typeface="Times New Roman" panose="02020603050405020304" pitchFamily="18" charset="0"/>
                <a:cs typeface="Times New Roman" panose="02020603050405020304" pitchFamily="18" charset="0"/>
              </a:rPr>
              <a:t>Le Problème de génération</a:t>
            </a:r>
            <a:r>
              <a:rPr lang="fr-FR" altLang="tr-TR" sz="2400" dirty="0">
                <a:latin typeface="Times New Roman" panose="02020603050405020304" pitchFamily="18" charset="0"/>
                <a:cs typeface="Times New Roman" panose="02020603050405020304" pitchFamily="18" charset="0"/>
              </a:rPr>
              <a:t>,  privilège </a:t>
            </a:r>
            <a:r>
              <a:rPr lang="fr-FR" altLang="tr-TR" sz="2400" i="1" dirty="0">
                <a:latin typeface="Times New Roman" panose="02020603050405020304" pitchFamily="18" charset="0"/>
                <a:cs typeface="Times New Roman" panose="02020603050405020304" pitchFamily="18" charset="0"/>
              </a:rPr>
              <a:t>la situation de classe</a:t>
            </a:r>
            <a:r>
              <a:rPr lang="fr-FR" altLang="tr-TR" sz="2400" dirty="0">
                <a:latin typeface="Times New Roman" panose="02020603050405020304" pitchFamily="18" charset="0"/>
                <a:cs typeface="Times New Roman" panose="02020603050405020304" pitchFamily="18" charset="0"/>
              </a:rPr>
              <a:t> et </a:t>
            </a:r>
            <a:r>
              <a:rPr lang="fr-FR" altLang="tr-TR" sz="2400" i="1" dirty="0">
                <a:latin typeface="Times New Roman" panose="02020603050405020304" pitchFamily="18" charset="0"/>
                <a:cs typeface="Times New Roman" panose="02020603050405020304" pitchFamily="18" charset="0"/>
              </a:rPr>
              <a:t>situation de génération</a:t>
            </a:r>
            <a:r>
              <a:rPr lang="fr-FR" altLang="tr-TR" sz="2400" dirty="0">
                <a:latin typeface="Times New Roman" panose="02020603050405020304" pitchFamily="18" charset="0"/>
                <a:cs typeface="Times New Roman" panose="02020603050405020304" pitchFamily="18" charset="0"/>
              </a:rPr>
              <a:t> et insiste sur le fait qu’à chaque situation il s’agit une tendance à un mode de comportement. </a:t>
            </a:r>
            <a:endParaRPr lang="tr-TR" altLang="tr-TR" sz="2400" dirty="0">
              <a:latin typeface="Times New Roman" panose="02020603050405020304" pitchFamily="18" charset="0"/>
              <a:cs typeface="Times New Roman" panose="02020603050405020304" pitchFamily="18" charset="0"/>
            </a:endParaRPr>
          </a:p>
          <a:p>
            <a:pPr eaLnBrk="1" hangingPunct="1"/>
            <a:r>
              <a:rPr lang="fr-FR" altLang="tr-TR" sz="2400" dirty="0">
                <a:latin typeface="Times New Roman" panose="02020603050405020304" pitchFamily="18" charset="0"/>
                <a:cs typeface="Times New Roman" panose="02020603050405020304" pitchFamily="18" charset="0"/>
              </a:rPr>
              <a:t>Il cite la nécessité de </a:t>
            </a:r>
            <a:r>
              <a:rPr lang="fr-FR" altLang="tr-TR" sz="2400" b="1" dirty="0">
                <a:latin typeface="Times New Roman" panose="02020603050405020304" pitchFamily="18" charset="0"/>
                <a:cs typeface="Times New Roman" panose="02020603050405020304" pitchFamily="18" charset="0"/>
              </a:rPr>
              <a:t>naître dans le même espace historico-social, dans le même temps mais pour former un véritable </a:t>
            </a:r>
            <a:r>
              <a:rPr lang="fr-FR" altLang="tr-TR" sz="2400" b="1" i="1" dirty="0">
                <a:latin typeface="Times New Roman" panose="02020603050405020304" pitchFamily="18" charset="0"/>
                <a:cs typeface="Times New Roman" panose="02020603050405020304" pitchFamily="18" charset="0"/>
              </a:rPr>
              <a:t>ensemble générationnel</a:t>
            </a:r>
            <a:r>
              <a:rPr lang="tr-TR" altLang="tr-TR" sz="2400" b="1" i="1" dirty="0">
                <a:latin typeface="Times New Roman" panose="02020603050405020304" pitchFamily="18" charset="0"/>
                <a:cs typeface="Times New Roman" panose="02020603050405020304" pitchFamily="18" charset="0"/>
              </a:rPr>
              <a:t>.</a:t>
            </a:r>
            <a:r>
              <a:rPr lang="fr-FR" altLang="tr-TR" sz="2400" b="1" dirty="0">
                <a:latin typeface="Times New Roman" panose="02020603050405020304" pitchFamily="18" charset="0"/>
                <a:cs typeface="Times New Roman" panose="02020603050405020304" pitchFamily="18" charset="0"/>
              </a:rPr>
              <a:t> </a:t>
            </a:r>
            <a:r>
              <a:rPr lang="tr-TR" altLang="tr-TR" sz="2400" dirty="0">
                <a:latin typeface="Times New Roman" panose="02020603050405020304" pitchFamily="18" charset="0"/>
                <a:cs typeface="Times New Roman" panose="02020603050405020304" pitchFamily="18" charset="0"/>
              </a:rPr>
              <a:t>I</a:t>
            </a:r>
            <a:r>
              <a:rPr lang="fr-FR" altLang="tr-TR" sz="2400" dirty="0">
                <a:latin typeface="Times New Roman" panose="02020603050405020304" pitchFamily="18" charset="0"/>
                <a:cs typeface="Times New Roman" panose="02020603050405020304" pitchFamily="18" charset="0"/>
              </a:rPr>
              <a:t>l insiste sur une liaison concrète, la participation au destin commun de l’unité historico-social en question. </a:t>
            </a:r>
            <a:endParaRPr lang="tr-TR" altLang="tr-TR" sz="2400" dirty="0">
              <a:latin typeface="Times New Roman" panose="02020603050405020304" pitchFamily="18" charset="0"/>
              <a:cs typeface="Times New Roman" panose="02020603050405020304" pitchFamily="18" charset="0"/>
            </a:endParaRPr>
          </a:p>
          <a:p>
            <a:pPr eaLnBrk="1" hangingPunct="1"/>
            <a:endParaRPr lang="fr-FR" altLang="tr-TR" sz="2400" dirty="0">
              <a:latin typeface="Times New Roman" panose="02020603050405020304" pitchFamily="18" charset="0"/>
              <a:cs typeface="Times New Roman" panose="02020603050405020304" pitchFamily="18" charset="0"/>
            </a:endParaRPr>
          </a:p>
        </p:txBody>
      </p:sp>
      <p:pic>
        <p:nvPicPr>
          <p:cNvPr id="6148" name="Picture 2" descr="http://t3.gstatic.com/images?q=tbn:ANd9GcTfUXeQUKQeWzmWCrgBu74iqbRWDIAQDi5Zeozn5lEv6FZx2SB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3357564"/>
            <a:ext cx="215900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descr="http://t3.gstatic.com/images?q=tbn:ANd9GcRG6MoGjdt_sESDg3i5GF5GhtYWQ_MX-rHiQ5C2Ylrm777380A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260350"/>
            <a:ext cx="17526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6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4B7E897-2079-4BAC-BC08-87A06DB6CF04}" type="slidenum">
              <a:rPr lang="fr-FR" altLang="tr-TR" sz="1200">
                <a:solidFill>
                  <a:srgbClr val="898989"/>
                </a:solidFill>
              </a:rPr>
              <a:pPr>
                <a:spcBef>
                  <a:spcPct val="0"/>
                </a:spcBef>
                <a:buFontTx/>
                <a:buNone/>
              </a:pPr>
              <a:t>15</a:t>
            </a:fld>
            <a:endParaRPr lang="fr-FR" altLang="tr-TR" sz="1200">
              <a:solidFill>
                <a:srgbClr val="898989"/>
              </a:solidFill>
            </a:endParaRPr>
          </a:p>
        </p:txBody>
      </p:sp>
    </p:spTree>
    <p:extLst>
      <p:ext uri="{BB962C8B-B14F-4D97-AF65-F5344CB8AC3E}">
        <p14:creationId xmlns:p14="http://schemas.microsoft.com/office/powerpoint/2010/main" val="3362283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1981200" y="0"/>
            <a:ext cx="3683000" cy="908050"/>
          </a:xfrm>
        </p:spPr>
        <p:txBody>
          <a:bodyPr/>
          <a:lstStyle/>
          <a:p>
            <a:pPr eaLnBrk="1" hangingPunct="1"/>
            <a:r>
              <a:rPr lang="tr-TR" altLang="tr-TR" b="1" dirty="0" err="1" smtClean="0">
                <a:solidFill>
                  <a:srgbClr val="C00000"/>
                </a:solidFill>
              </a:rPr>
              <a:t>génération</a:t>
            </a:r>
            <a:endParaRPr lang="fr-FR" altLang="tr-TR" b="1" dirty="0" smtClean="0">
              <a:solidFill>
                <a:srgbClr val="C00000"/>
              </a:solidFill>
            </a:endParaRPr>
          </a:p>
        </p:txBody>
      </p:sp>
      <p:sp>
        <p:nvSpPr>
          <p:cNvPr id="3" name="2 İçerik Yer Tutucusu"/>
          <p:cNvSpPr>
            <a:spLocks noGrp="1"/>
          </p:cNvSpPr>
          <p:nvPr>
            <p:ph idx="1"/>
          </p:nvPr>
        </p:nvSpPr>
        <p:spPr>
          <a:xfrm>
            <a:off x="6167439" y="476251"/>
            <a:ext cx="4321175" cy="6048375"/>
          </a:xfrm>
        </p:spPr>
        <p:txBody>
          <a:bodyPr rtlCol="0">
            <a:normAutofit/>
          </a:bodyPr>
          <a:lstStyle/>
          <a:p>
            <a:pPr>
              <a:defRPr/>
            </a:pPr>
            <a:r>
              <a:rPr lang="fr-FR" dirty="0">
                <a:latin typeface="Times New Roman" pitchFamily="18" charset="0"/>
                <a:cs typeface="Times New Roman" pitchFamily="18" charset="0"/>
              </a:rPr>
              <a:t>Une génération est un faisceau de classes d’</a:t>
            </a:r>
            <a:r>
              <a:rPr lang="fr-FR" dirty="0" err="1">
                <a:latin typeface="Times New Roman" pitchFamily="18" charset="0"/>
                <a:cs typeface="Times New Roman" pitchFamily="18" charset="0"/>
              </a:rPr>
              <a:t>age</a:t>
            </a:r>
            <a:r>
              <a:rPr lang="fr-FR" dirty="0">
                <a:latin typeface="Times New Roman" pitchFamily="18" charset="0"/>
                <a:cs typeface="Times New Roman" pitchFamily="18" charset="0"/>
              </a:rPr>
              <a:t>, un</a:t>
            </a:r>
            <a:r>
              <a:rPr lang="fr-FR" b="1" dirty="0">
                <a:latin typeface="Times New Roman" pitchFamily="18" charset="0"/>
                <a:cs typeface="Times New Roman" pitchFamily="18" charset="0"/>
              </a:rPr>
              <a:t> ensemble d’hommes et de femmes dont les idées, les sentiments et les manières de vivre sont les mêmes et qui se présentent dans les mêmes conditions physiques, intellectuelles et morales </a:t>
            </a:r>
            <a:r>
              <a:rPr lang="fr-FR" dirty="0">
                <a:latin typeface="Times New Roman" pitchFamily="18" charset="0"/>
                <a:cs typeface="Times New Roman" pitchFamily="18" charset="0"/>
              </a:rPr>
              <a:t>aux faits et aux événements majeurs qui affectent la société dont ils sont un élément ». </a:t>
            </a:r>
            <a:endParaRPr lang="tr-TR" dirty="0">
              <a:latin typeface="Times New Roman" pitchFamily="18" charset="0"/>
              <a:cs typeface="Times New Roman" pitchFamily="18" charset="0"/>
            </a:endParaRPr>
          </a:p>
          <a:p>
            <a:pPr>
              <a:defRPr/>
            </a:pPr>
            <a:endParaRPr lang="fr-FR" sz="2000" dirty="0">
              <a:latin typeface="Times New Roman" pitchFamily="18" charset="0"/>
              <a:cs typeface="Times New Roman" pitchFamily="18" charset="0"/>
            </a:endParaRPr>
          </a:p>
        </p:txBody>
      </p:sp>
      <p:pic>
        <p:nvPicPr>
          <p:cNvPr id="7172" name="Picture 2" descr="http://www.redplanetcartoons.com/wordpress/wp-content/uploads/2007/07/7262007_the_9_11_gener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00213"/>
            <a:ext cx="48006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724F55B-29C5-4AC6-8EE8-0D8DF24201BC}" type="slidenum">
              <a:rPr lang="fr-FR" altLang="tr-TR" sz="1200">
                <a:solidFill>
                  <a:srgbClr val="898989"/>
                </a:solidFill>
              </a:rPr>
              <a:pPr>
                <a:spcBef>
                  <a:spcPct val="0"/>
                </a:spcBef>
                <a:buFontTx/>
                <a:buNone/>
              </a:pPr>
              <a:t>16</a:t>
            </a:fld>
            <a:endParaRPr lang="fr-FR" altLang="tr-TR" sz="1200">
              <a:solidFill>
                <a:srgbClr val="898989"/>
              </a:solidFill>
            </a:endParaRPr>
          </a:p>
        </p:txBody>
      </p:sp>
    </p:spTree>
    <p:extLst>
      <p:ext uri="{BB962C8B-B14F-4D97-AF65-F5344CB8AC3E}">
        <p14:creationId xmlns:p14="http://schemas.microsoft.com/office/powerpoint/2010/main" val="2775830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p:txBody>
          <a:bodyPr/>
          <a:lstStyle/>
          <a:p>
            <a:pPr eaLnBrk="1" hangingPunct="1"/>
            <a:r>
              <a:rPr lang="tr-TR" altLang="tr-TR" b="1" dirty="0" err="1" smtClean="0">
                <a:solidFill>
                  <a:srgbClr val="FF0000"/>
                </a:solidFill>
              </a:rPr>
              <a:t>Mouvements</a:t>
            </a:r>
            <a:r>
              <a:rPr lang="tr-TR" altLang="tr-TR" b="1" dirty="0" smtClean="0">
                <a:solidFill>
                  <a:srgbClr val="FF0000"/>
                </a:solidFill>
              </a:rPr>
              <a:t> </a:t>
            </a:r>
            <a:r>
              <a:rPr lang="tr-TR" altLang="tr-TR" b="1" dirty="0" err="1" smtClean="0">
                <a:solidFill>
                  <a:srgbClr val="FF0000"/>
                </a:solidFill>
              </a:rPr>
              <a:t>sociaux</a:t>
            </a:r>
            <a:endParaRPr lang="fr-FR" altLang="tr-TR" b="1" dirty="0" smtClean="0">
              <a:solidFill>
                <a:srgbClr val="FF0000"/>
              </a:solidFill>
            </a:endParaRPr>
          </a:p>
        </p:txBody>
      </p:sp>
      <p:sp>
        <p:nvSpPr>
          <p:cNvPr id="3" name="2 İçerik Yer Tutucusu"/>
          <p:cNvSpPr>
            <a:spLocks noGrp="1"/>
          </p:cNvSpPr>
          <p:nvPr>
            <p:ph idx="1"/>
          </p:nvPr>
        </p:nvSpPr>
        <p:spPr/>
        <p:txBody>
          <a:bodyPr rtlCol="0">
            <a:normAutofit/>
          </a:bodyPr>
          <a:lstStyle/>
          <a:p>
            <a:pPr>
              <a:defRPr/>
            </a:pPr>
            <a:r>
              <a:rPr lang="fr-FR" dirty="0" smtClean="0"/>
              <a:t>Les mouvements sociaux pour Touraine représentent deux choses:</a:t>
            </a:r>
            <a:endParaRPr lang="tr-TR" dirty="0" smtClean="0"/>
          </a:p>
          <a:p>
            <a:pPr>
              <a:defRPr/>
            </a:pPr>
            <a:r>
              <a:rPr lang="fr-FR" b="1" dirty="0" smtClean="0"/>
              <a:t>Le dépassement de la revendication du groupe ou d’une classe</a:t>
            </a:r>
            <a:endParaRPr lang="tr-TR" b="1" dirty="0" smtClean="0"/>
          </a:p>
          <a:p>
            <a:pPr>
              <a:defRPr/>
            </a:pPr>
            <a:r>
              <a:rPr lang="fr-FR" b="1" dirty="0" smtClean="0"/>
              <a:t>La mise en cause de la domination établie et le contrôle du développement</a:t>
            </a:r>
            <a:endParaRPr lang="tr-TR" b="1" dirty="0" smtClean="0"/>
          </a:p>
          <a:p>
            <a:pPr>
              <a:defRPr/>
            </a:pPr>
            <a:r>
              <a:rPr lang="fr-FR" dirty="0" smtClean="0"/>
              <a:t>Un mouvement social est à la fois un conflit social et un projet culturel. Il vise toujours à la réalisation de valeurs culturelles en même temps qu’à la victoire sur un adversaire social. Une lutte revendicative pour être mouvement social, il faut qu’elle parle au nom de valeurs de la société industrielle et s’en fasse le défenseur contre ses propres adversaires. </a:t>
            </a:r>
            <a:endParaRPr lang="tr-TR" dirty="0" smtClean="0"/>
          </a:p>
          <a:p>
            <a:pPr>
              <a:defRPr/>
            </a:pPr>
            <a:endParaRPr lang="fr-FR" dirty="0" smtClean="0"/>
          </a:p>
        </p:txBody>
      </p:sp>
      <p:sp>
        <p:nvSpPr>
          <p:cNvPr id="11268"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0CC4AC3-AC61-4999-9235-9C2B0FED1410}" type="slidenum">
              <a:rPr lang="fr-FR" altLang="tr-TR" sz="1200">
                <a:solidFill>
                  <a:srgbClr val="898989"/>
                </a:solidFill>
              </a:rPr>
              <a:pPr>
                <a:spcBef>
                  <a:spcPct val="0"/>
                </a:spcBef>
                <a:buFontTx/>
                <a:buNone/>
              </a:pPr>
              <a:t>17</a:t>
            </a:fld>
            <a:endParaRPr lang="fr-FR" altLang="tr-TR" sz="1200">
              <a:solidFill>
                <a:srgbClr val="898989"/>
              </a:solidFill>
            </a:endParaRPr>
          </a:p>
        </p:txBody>
      </p:sp>
    </p:spTree>
    <p:extLst>
      <p:ext uri="{BB962C8B-B14F-4D97-AF65-F5344CB8AC3E}">
        <p14:creationId xmlns:p14="http://schemas.microsoft.com/office/powerpoint/2010/main" val="1803504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a:xfrm>
            <a:off x="1981200" y="1"/>
            <a:ext cx="8229600" cy="620713"/>
          </a:xfrm>
        </p:spPr>
        <p:txBody>
          <a:bodyPr>
            <a:normAutofit fontScale="90000"/>
          </a:bodyPr>
          <a:lstStyle/>
          <a:p>
            <a:r>
              <a:rPr lang="tr-TR" altLang="tr-TR" b="1" dirty="0" smtClean="0">
                <a:solidFill>
                  <a:srgbClr val="C00000"/>
                </a:solidFill>
              </a:rPr>
              <a:t>68, </a:t>
            </a:r>
            <a:r>
              <a:rPr lang="tr-TR" altLang="tr-TR" b="1" dirty="0" err="1" smtClean="0">
                <a:solidFill>
                  <a:srgbClr val="C00000"/>
                </a:solidFill>
              </a:rPr>
              <a:t>mouvements</a:t>
            </a:r>
            <a:r>
              <a:rPr lang="tr-TR" altLang="tr-TR" b="1" dirty="0" smtClean="0">
                <a:solidFill>
                  <a:srgbClr val="C00000"/>
                </a:solidFill>
              </a:rPr>
              <a:t> </a:t>
            </a:r>
            <a:r>
              <a:rPr lang="tr-TR" altLang="tr-TR" b="1" dirty="0" err="1" smtClean="0">
                <a:solidFill>
                  <a:srgbClr val="C00000"/>
                </a:solidFill>
              </a:rPr>
              <a:t>sociaux</a:t>
            </a:r>
            <a:endParaRPr lang="fr-FR" altLang="tr-TR" b="1" dirty="0" smtClean="0">
              <a:solidFill>
                <a:srgbClr val="C00000"/>
              </a:solidFill>
            </a:endParaRPr>
          </a:p>
        </p:txBody>
      </p:sp>
      <p:sp>
        <p:nvSpPr>
          <p:cNvPr id="12291" name="2 İçerik Yer Tutucusu"/>
          <p:cNvSpPr>
            <a:spLocks noGrp="1"/>
          </p:cNvSpPr>
          <p:nvPr>
            <p:ph idx="1"/>
          </p:nvPr>
        </p:nvSpPr>
        <p:spPr>
          <a:xfrm>
            <a:off x="1703389" y="692150"/>
            <a:ext cx="8785225" cy="5905500"/>
          </a:xfrm>
        </p:spPr>
        <p:txBody>
          <a:bodyPr/>
          <a:lstStyle/>
          <a:p>
            <a:r>
              <a:rPr lang="tr-TR" altLang="tr-TR" sz="2400" dirty="0">
                <a:latin typeface="Times New Roman" panose="02020603050405020304" pitchFamily="18" charset="0"/>
                <a:cs typeface="Times New Roman" panose="02020603050405020304" pitchFamily="18" charset="0"/>
              </a:rPr>
              <a:t>“Mai 68, </a:t>
            </a:r>
            <a:r>
              <a:rPr lang="tr-TR" altLang="tr-TR" sz="2400" b="1" dirty="0" err="1">
                <a:latin typeface="Times New Roman" panose="02020603050405020304" pitchFamily="18" charset="0"/>
                <a:cs typeface="Times New Roman" panose="02020603050405020304" pitchFamily="18" charset="0"/>
              </a:rPr>
              <a:t>c’est</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l’entrée</a:t>
            </a:r>
            <a:r>
              <a:rPr lang="tr-TR" altLang="tr-TR" sz="2400" b="1" dirty="0">
                <a:latin typeface="Times New Roman" panose="02020603050405020304" pitchFamily="18" charset="0"/>
                <a:cs typeface="Times New Roman" panose="02020603050405020304" pitchFamily="18" charset="0"/>
              </a:rPr>
              <a:t> en </a:t>
            </a:r>
            <a:r>
              <a:rPr lang="tr-TR" altLang="tr-TR" sz="2400" b="1" dirty="0" err="1">
                <a:latin typeface="Times New Roman" panose="02020603050405020304" pitchFamily="18" charset="0"/>
                <a:cs typeface="Times New Roman" panose="02020603050405020304" pitchFamily="18" charset="0"/>
              </a:rPr>
              <a:t>force</a:t>
            </a:r>
            <a:r>
              <a:rPr lang="tr-TR" altLang="tr-TR" sz="2400" b="1" dirty="0">
                <a:latin typeface="Times New Roman" panose="02020603050405020304" pitchFamily="18" charset="0"/>
                <a:cs typeface="Times New Roman" panose="02020603050405020304" pitchFamily="18" charset="0"/>
              </a:rPr>
              <a:t> sur la </a:t>
            </a:r>
            <a:r>
              <a:rPr lang="tr-TR" altLang="tr-TR" sz="2400" b="1" dirty="0" err="1">
                <a:latin typeface="Times New Roman" panose="02020603050405020304" pitchFamily="18" charset="0"/>
                <a:cs typeface="Times New Roman" panose="02020603050405020304" pitchFamily="18" charset="0"/>
              </a:rPr>
              <a:t>scène</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politique</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du</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culturel</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comme</a:t>
            </a:r>
            <a:r>
              <a:rPr lang="tr-TR" altLang="tr-TR" sz="2400" b="1" dirty="0">
                <a:latin typeface="Times New Roman" panose="02020603050405020304" pitchFamily="18" charset="0"/>
                <a:cs typeface="Times New Roman" panose="02020603050405020304" pitchFamily="18" charset="0"/>
              </a:rPr>
              <a:t> 1848 </a:t>
            </a:r>
            <a:r>
              <a:rPr lang="tr-TR" altLang="tr-TR" sz="2400" b="1" dirty="0" err="1">
                <a:latin typeface="Times New Roman" panose="02020603050405020304" pitchFamily="18" charset="0"/>
                <a:cs typeface="Times New Roman" panose="02020603050405020304" pitchFamily="18" charset="0"/>
              </a:rPr>
              <a:t>avait</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été</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l’entrée</a:t>
            </a:r>
            <a:r>
              <a:rPr lang="tr-TR" altLang="tr-TR" sz="2400" b="1" dirty="0">
                <a:latin typeface="Times New Roman" panose="02020603050405020304" pitchFamily="18" charset="0"/>
                <a:cs typeface="Times New Roman" panose="02020603050405020304" pitchFamily="18" charset="0"/>
              </a:rPr>
              <a:t> en </a:t>
            </a:r>
            <a:r>
              <a:rPr lang="tr-TR" altLang="tr-TR" sz="2400" b="1" dirty="0" err="1">
                <a:latin typeface="Times New Roman" panose="02020603050405020304" pitchFamily="18" charset="0"/>
                <a:cs typeface="Times New Roman" panose="02020603050405020304" pitchFamily="18" charset="0"/>
              </a:rPr>
              <a:t>scène</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des</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acteurs</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économiques</a:t>
            </a:r>
            <a:r>
              <a:rPr lang="tr-TR" altLang="tr-TR" sz="2400" dirty="0">
                <a:latin typeface="Times New Roman" panose="02020603050405020304" pitchFamily="18" charset="0"/>
                <a:cs typeface="Times New Roman" panose="02020603050405020304" pitchFamily="18" charset="0"/>
              </a:rPr>
              <a:t>. </a:t>
            </a:r>
          </a:p>
          <a:p>
            <a:r>
              <a:rPr lang="tr-TR" altLang="tr-TR" sz="2400" dirty="0">
                <a:latin typeface="Times New Roman" panose="02020603050405020304" pitchFamily="18" charset="0"/>
                <a:cs typeface="Times New Roman" panose="02020603050405020304" pitchFamily="18" charset="0"/>
              </a:rPr>
              <a:t>la France se </a:t>
            </a:r>
            <a:r>
              <a:rPr lang="tr-TR" altLang="tr-TR" sz="2400" dirty="0" err="1">
                <a:latin typeface="Times New Roman" panose="02020603050405020304" pitchFamily="18" charset="0"/>
                <a:cs typeface="Times New Roman" panose="02020603050405020304" pitchFamily="18" charset="0"/>
              </a:rPr>
              <a:t>reconstruit</a:t>
            </a:r>
            <a:r>
              <a:rPr lang="tr-TR" altLang="tr-TR" sz="2400" dirty="0">
                <a:latin typeface="Times New Roman" panose="02020603050405020304" pitchFamily="18" charset="0"/>
                <a:cs typeface="Times New Roman" panose="02020603050405020304" pitchFamily="18" charset="0"/>
              </a:rPr>
              <a:t> à </a:t>
            </a:r>
            <a:r>
              <a:rPr lang="tr-TR" altLang="tr-TR" sz="2400" dirty="0" err="1">
                <a:latin typeface="Times New Roman" panose="02020603050405020304" pitchFamily="18" charset="0"/>
                <a:cs typeface="Times New Roman" panose="02020603050405020304" pitchFamily="18" charset="0"/>
              </a:rPr>
              <a:t>coups</a:t>
            </a:r>
            <a:r>
              <a:rPr lang="tr-TR" altLang="tr-TR" sz="2400" dirty="0">
                <a:latin typeface="Times New Roman" panose="02020603050405020304" pitchFamily="18" charset="0"/>
                <a:cs typeface="Times New Roman" panose="02020603050405020304" pitchFamily="18" charset="0"/>
              </a:rPr>
              <a:t> de </a:t>
            </a:r>
            <a:r>
              <a:rPr lang="tr-TR" altLang="tr-TR" sz="2400" dirty="0" err="1">
                <a:latin typeface="Times New Roman" panose="02020603050405020304" pitchFamily="18" charset="0"/>
                <a:cs typeface="Times New Roman" panose="02020603050405020304" pitchFamily="18" charset="0"/>
              </a:rPr>
              <a:t>béton</a:t>
            </a:r>
            <a:r>
              <a:rPr lang="tr-TR" altLang="tr-TR" sz="2400" dirty="0">
                <a:latin typeface="Times New Roman" panose="02020603050405020304" pitchFamily="18" charset="0"/>
                <a:cs typeface="Times New Roman" panose="02020603050405020304" pitchFamily="18" charset="0"/>
              </a:rPr>
              <a:t> et </a:t>
            </a:r>
            <a:r>
              <a:rPr lang="tr-TR" altLang="tr-TR" sz="2400" dirty="0" err="1">
                <a:latin typeface="Times New Roman" panose="02020603050405020304" pitchFamily="18" charset="0"/>
                <a:cs typeface="Times New Roman" panose="02020603050405020304" pitchFamily="18" charset="0"/>
              </a:rPr>
              <a:t>d’autoroutes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mais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les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manières</a:t>
            </a:r>
            <a:r>
              <a:rPr lang="tr-TR" altLang="tr-TR" sz="2400" dirty="0">
                <a:latin typeface="Times New Roman" panose="02020603050405020304" pitchFamily="18" charset="0"/>
                <a:cs typeface="Times New Roman" panose="02020603050405020304" pitchFamily="18" charset="0"/>
              </a:rPr>
              <a:t> de </a:t>
            </a:r>
            <a:r>
              <a:rPr lang="tr-TR" altLang="tr-TR" sz="2400" dirty="0" err="1">
                <a:latin typeface="Times New Roman" panose="02020603050405020304" pitchFamily="18" charset="0"/>
                <a:cs typeface="Times New Roman" panose="02020603050405020304" pitchFamily="18" charset="0"/>
              </a:rPr>
              <a:t>vivre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les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problèmes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d’éducation</a:t>
            </a:r>
            <a:r>
              <a:rPr lang="tr-TR" altLang="tr-TR" sz="2400" dirty="0">
                <a:latin typeface="Times New Roman" panose="02020603050405020304" pitchFamily="18" charset="0"/>
                <a:cs typeface="Times New Roman" panose="02020603050405020304" pitchFamily="18" charset="0"/>
              </a:rPr>
              <a:t>, de </a:t>
            </a:r>
            <a:r>
              <a:rPr lang="tr-TR" altLang="tr-TR" sz="2400" dirty="0" err="1">
                <a:latin typeface="Times New Roman" panose="02020603050405020304" pitchFamily="18" charset="0"/>
                <a:cs typeface="Times New Roman" panose="02020603050405020304" pitchFamily="18" charset="0"/>
              </a:rPr>
              <a:t>sexualité</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etc</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apparaissent</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aux</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dirigeants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comme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des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amusettes</a:t>
            </a:r>
            <a:r>
              <a:rPr lang="tr-TR" altLang="tr-TR" sz="2400" dirty="0">
                <a:latin typeface="Times New Roman" panose="02020603050405020304" pitchFamily="18" charset="0"/>
                <a:cs typeface="Times New Roman" panose="02020603050405020304" pitchFamily="18" charset="0"/>
              </a:rPr>
              <a:t>. </a:t>
            </a:r>
          </a:p>
          <a:p>
            <a:r>
              <a:rPr lang="tr-TR" altLang="tr-TR" sz="2400" dirty="0" err="1">
                <a:latin typeface="Times New Roman" panose="02020603050405020304" pitchFamily="18" charset="0"/>
                <a:cs typeface="Times New Roman" panose="02020603050405020304" pitchFamily="18" charset="0"/>
              </a:rPr>
              <a:t>Les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catégories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morales</a:t>
            </a:r>
            <a:r>
              <a:rPr lang="tr-TR" altLang="tr-TR" sz="2400" dirty="0">
                <a:latin typeface="Times New Roman" panose="02020603050405020304" pitchFamily="18" charset="0"/>
                <a:cs typeface="Times New Roman" panose="02020603050405020304" pitchFamily="18" charset="0"/>
              </a:rPr>
              <a:t> et </a:t>
            </a:r>
            <a:r>
              <a:rPr lang="tr-TR" altLang="tr-TR" sz="2400" dirty="0" err="1">
                <a:latin typeface="Times New Roman" panose="02020603050405020304" pitchFamily="18" charset="0"/>
                <a:cs typeface="Times New Roman" panose="02020603050405020304" pitchFamily="18" charset="0"/>
              </a:rPr>
              <a:t>intellectuelles</a:t>
            </a:r>
            <a:r>
              <a:rPr lang="tr-TR" altLang="tr-TR" sz="2400" dirty="0">
                <a:latin typeface="Times New Roman" panose="02020603050405020304" pitchFamily="18" charset="0"/>
                <a:cs typeface="Times New Roman" panose="02020603050405020304" pitchFamily="18" charset="0"/>
              </a:rPr>
              <a:t> ne </a:t>
            </a:r>
            <a:r>
              <a:rPr lang="tr-TR" altLang="tr-TR" sz="2400" dirty="0" err="1">
                <a:latin typeface="Times New Roman" panose="02020603050405020304" pitchFamily="18" charset="0"/>
                <a:cs typeface="Times New Roman" panose="02020603050405020304" pitchFamily="18" charset="0"/>
              </a:rPr>
              <a:t>changent</a:t>
            </a:r>
            <a:r>
              <a:rPr lang="tr-TR" altLang="tr-TR" sz="2400" dirty="0">
                <a:latin typeface="Times New Roman" panose="02020603050405020304" pitchFamily="18" charset="0"/>
                <a:cs typeface="Times New Roman" panose="02020603050405020304" pitchFamily="18" charset="0"/>
              </a:rPr>
              <a:t> pas. </a:t>
            </a:r>
            <a:r>
              <a:rPr lang="tr-TR" altLang="tr-TR" sz="2400" dirty="0" err="1">
                <a:latin typeface="Times New Roman" panose="02020603050405020304" pitchFamily="18" charset="0"/>
                <a:cs typeface="Times New Roman" panose="02020603050405020304" pitchFamily="18" charset="0"/>
              </a:rPr>
              <a:t>Il</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faut</a:t>
            </a:r>
            <a:r>
              <a:rPr lang="tr-TR" altLang="tr-TR" sz="2400" dirty="0">
                <a:latin typeface="Times New Roman" panose="02020603050405020304" pitchFamily="18" charset="0"/>
                <a:cs typeface="Times New Roman" panose="02020603050405020304" pitchFamily="18" charset="0"/>
              </a:rPr>
              <a:t> noter </a:t>
            </a:r>
            <a:r>
              <a:rPr lang="tr-TR" altLang="tr-TR" sz="2400" dirty="0" err="1">
                <a:latin typeface="Times New Roman" panose="02020603050405020304" pitchFamily="18" charset="0"/>
                <a:cs typeface="Times New Roman" panose="02020603050405020304" pitchFamily="18" charset="0"/>
              </a:rPr>
              <a:t>que</a:t>
            </a:r>
            <a:r>
              <a:rPr lang="tr-TR" altLang="tr-TR" sz="2400" dirty="0">
                <a:latin typeface="Times New Roman" panose="02020603050405020304" pitchFamily="18" charset="0"/>
                <a:cs typeface="Times New Roman" panose="02020603050405020304" pitchFamily="18" charset="0"/>
              </a:rPr>
              <a:t> le </a:t>
            </a:r>
            <a:r>
              <a:rPr lang="tr-TR" altLang="tr-TR" sz="2400" dirty="0" err="1">
                <a:latin typeface="Times New Roman" panose="02020603050405020304" pitchFamily="18" charset="0"/>
                <a:cs typeface="Times New Roman" panose="02020603050405020304" pitchFamily="18" charset="0"/>
              </a:rPr>
              <a:t>mouvement</a:t>
            </a:r>
            <a:r>
              <a:rPr lang="tr-TR" altLang="tr-TR" sz="2400" dirty="0">
                <a:latin typeface="Times New Roman" panose="02020603050405020304" pitchFamily="18" charset="0"/>
                <a:cs typeface="Times New Roman" panose="02020603050405020304" pitchFamily="18" charset="0"/>
              </a:rPr>
              <a:t> se </a:t>
            </a:r>
            <a:r>
              <a:rPr lang="tr-TR" altLang="tr-TR" sz="2400" dirty="0" err="1">
                <a:latin typeface="Times New Roman" panose="02020603050405020304" pitchFamily="18" charset="0"/>
                <a:cs typeface="Times New Roman" panose="02020603050405020304" pitchFamily="18" charset="0"/>
              </a:rPr>
              <a:t>déclenche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aux</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États-Unis</a:t>
            </a:r>
            <a:r>
              <a:rPr lang="tr-TR" altLang="tr-TR" sz="2400" dirty="0">
                <a:latin typeface="Times New Roman" panose="02020603050405020304" pitchFamily="18" charset="0"/>
                <a:cs typeface="Times New Roman" panose="02020603050405020304" pitchFamily="18" charset="0"/>
              </a:rPr>
              <a:t>, dans </a:t>
            </a:r>
            <a:r>
              <a:rPr lang="tr-TR" altLang="tr-TR" sz="2400" dirty="0" err="1">
                <a:latin typeface="Times New Roman" panose="02020603050405020304" pitchFamily="18" charset="0"/>
                <a:cs typeface="Times New Roman" panose="02020603050405020304" pitchFamily="18" charset="0"/>
              </a:rPr>
              <a:t>les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années</a:t>
            </a:r>
            <a:r>
              <a:rPr lang="tr-TR" altLang="tr-TR" sz="2400" dirty="0">
                <a:latin typeface="Times New Roman" panose="02020603050405020304" pitchFamily="18" charset="0"/>
                <a:cs typeface="Times New Roman" panose="02020603050405020304" pitchFamily="18" charset="0"/>
              </a:rPr>
              <a:t> 1960, à Berkeley par </a:t>
            </a:r>
            <a:r>
              <a:rPr lang="tr-TR" altLang="tr-TR" sz="2400" dirty="0" err="1">
                <a:latin typeface="Times New Roman" panose="02020603050405020304" pitchFamily="18" charset="0"/>
                <a:cs typeface="Times New Roman" panose="02020603050405020304" pitchFamily="18" charset="0"/>
              </a:rPr>
              <a:t>exemple</a:t>
            </a:r>
            <a:r>
              <a:rPr lang="tr-TR" altLang="tr-TR" sz="2400" dirty="0">
                <a:latin typeface="Times New Roman" panose="02020603050405020304" pitchFamily="18" charset="0"/>
                <a:cs typeface="Times New Roman" panose="02020603050405020304" pitchFamily="18" charset="0"/>
              </a:rPr>
              <a:t>…”</a:t>
            </a:r>
          </a:p>
          <a:p>
            <a:r>
              <a:rPr lang="tr-TR" altLang="tr-TR" sz="2400" b="1" dirty="0"/>
              <a:t>Dans le </a:t>
            </a:r>
            <a:r>
              <a:rPr lang="tr-TR" altLang="tr-TR" sz="2400" b="1" dirty="0" err="1"/>
              <a:t>contexte</a:t>
            </a:r>
            <a:r>
              <a:rPr lang="tr-TR" altLang="tr-TR" sz="2400" b="1" dirty="0"/>
              <a:t> </a:t>
            </a:r>
            <a:r>
              <a:rPr lang="tr-TR" altLang="tr-TR" sz="2400" b="1" dirty="0" err="1"/>
              <a:t>français</a:t>
            </a:r>
            <a:r>
              <a:rPr lang="tr-TR" altLang="tr-TR" sz="2400" b="1" dirty="0"/>
              <a:t>, il </a:t>
            </a:r>
            <a:r>
              <a:rPr lang="tr-TR" altLang="tr-TR" sz="2400" b="1" dirty="0" err="1"/>
              <a:t>existe</a:t>
            </a:r>
            <a:r>
              <a:rPr lang="tr-TR" altLang="tr-TR" sz="2400" b="1" dirty="0"/>
              <a:t> un </a:t>
            </a:r>
            <a:r>
              <a:rPr lang="tr-TR" altLang="tr-TR" sz="2400" b="1" dirty="0" err="1"/>
              <a:t>radicalisme</a:t>
            </a:r>
            <a:r>
              <a:rPr lang="tr-TR" altLang="tr-TR" sz="2400" b="1" dirty="0"/>
              <a:t> </a:t>
            </a:r>
            <a:r>
              <a:rPr lang="tr-TR" altLang="tr-TR" sz="2400" b="1" dirty="0" err="1"/>
              <a:t>politique</a:t>
            </a:r>
            <a:r>
              <a:rPr lang="tr-TR" altLang="tr-TR" sz="2400" b="1" dirty="0"/>
              <a:t> </a:t>
            </a:r>
            <a:r>
              <a:rPr lang="tr-TR" altLang="tr-TR" sz="2400" b="1" dirty="0" err="1"/>
              <a:t>très</a:t>
            </a:r>
            <a:r>
              <a:rPr lang="tr-TR" altLang="tr-TR" sz="2400" b="1" dirty="0"/>
              <a:t> </a:t>
            </a:r>
            <a:r>
              <a:rPr lang="tr-TR" altLang="tr-TR" sz="2400" b="1" dirty="0" err="1"/>
              <a:t>puissant</a:t>
            </a:r>
            <a:r>
              <a:rPr lang="tr-TR" altLang="tr-TR" sz="2400" b="1" dirty="0"/>
              <a:t> </a:t>
            </a:r>
            <a:r>
              <a:rPr lang="tr-TR" altLang="tr-TR" sz="2400" b="1" dirty="0" err="1"/>
              <a:t>hérité</a:t>
            </a:r>
            <a:r>
              <a:rPr lang="tr-TR" altLang="tr-TR" sz="2400" b="1" dirty="0"/>
              <a:t> </a:t>
            </a:r>
            <a:r>
              <a:rPr lang="tr-TR" altLang="tr-TR" sz="2400" b="1" dirty="0" err="1"/>
              <a:t>du</a:t>
            </a:r>
            <a:r>
              <a:rPr lang="tr-TR" altLang="tr-TR" sz="2400" b="1" dirty="0"/>
              <a:t> </a:t>
            </a:r>
            <a:r>
              <a:rPr lang="tr-TR" altLang="tr-TR" sz="2400" b="1" dirty="0" err="1"/>
              <a:t>mouvement</a:t>
            </a:r>
            <a:r>
              <a:rPr lang="tr-TR" altLang="tr-TR" sz="2400" b="1" dirty="0"/>
              <a:t> </a:t>
            </a:r>
            <a:r>
              <a:rPr lang="tr-TR" altLang="tr-TR" sz="2400" b="1" dirty="0" err="1"/>
              <a:t>ouvrier</a:t>
            </a:r>
            <a:r>
              <a:rPr lang="tr-TR" altLang="tr-TR" sz="2400" b="1" dirty="0"/>
              <a:t>. Le </a:t>
            </a:r>
            <a:r>
              <a:rPr lang="tr-TR" altLang="tr-TR" sz="2400" b="1" dirty="0" err="1"/>
              <a:t>mouvement</a:t>
            </a:r>
            <a:r>
              <a:rPr lang="tr-TR" altLang="tr-TR" sz="2400" b="1" dirty="0"/>
              <a:t> de </a:t>
            </a:r>
            <a:r>
              <a:rPr lang="tr-TR" altLang="tr-TR" sz="2400" b="1" dirty="0" err="1"/>
              <a:t>libération</a:t>
            </a:r>
            <a:r>
              <a:rPr lang="tr-TR" altLang="tr-TR" sz="2400" b="1" dirty="0"/>
              <a:t> </a:t>
            </a:r>
            <a:r>
              <a:rPr lang="tr-TR" altLang="tr-TR" sz="2400" b="1" dirty="0" err="1"/>
              <a:t>culturelle</a:t>
            </a:r>
            <a:r>
              <a:rPr lang="tr-TR" altLang="tr-TR" sz="2400" b="1" dirty="0"/>
              <a:t> </a:t>
            </a:r>
            <a:r>
              <a:rPr lang="tr-TR" altLang="tr-TR" sz="2400" b="1" dirty="0" err="1"/>
              <a:t>va</a:t>
            </a:r>
            <a:r>
              <a:rPr lang="tr-TR" altLang="tr-TR" sz="2400" b="1" dirty="0"/>
              <a:t> </a:t>
            </a:r>
            <a:r>
              <a:rPr lang="tr-TR" altLang="tr-TR" sz="2400" b="1" dirty="0" err="1"/>
              <a:t>alors</a:t>
            </a:r>
            <a:r>
              <a:rPr lang="tr-TR" altLang="tr-TR" sz="2400" b="1" dirty="0"/>
              <a:t> </a:t>
            </a:r>
            <a:r>
              <a:rPr lang="tr-TR" altLang="tr-TR" sz="2400" b="1" dirty="0" err="1"/>
              <a:t>s’exprimer</a:t>
            </a:r>
            <a:r>
              <a:rPr lang="tr-TR" altLang="tr-TR" sz="2400" b="1" dirty="0"/>
              <a:t> dans un </a:t>
            </a:r>
            <a:r>
              <a:rPr lang="tr-TR" altLang="tr-TR" sz="2400" b="1" dirty="0" err="1"/>
              <a:t>langage</a:t>
            </a:r>
            <a:r>
              <a:rPr lang="tr-TR" altLang="tr-TR" sz="2400" b="1" dirty="0"/>
              <a:t> </a:t>
            </a:r>
            <a:r>
              <a:rPr lang="tr-TR" altLang="tr-TR" sz="2400" b="1" dirty="0" err="1"/>
              <a:t>d’ouvriérisme</a:t>
            </a:r>
            <a:r>
              <a:rPr lang="tr-TR" altLang="tr-TR" sz="2400" b="1" dirty="0"/>
              <a:t> </a:t>
            </a:r>
            <a:r>
              <a:rPr lang="tr-TR" altLang="tr-TR" sz="2400" b="1" dirty="0" err="1"/>
              <a:t>marxiste</a:t>
            </a:r>
            <a:r>
              <a:rPr lang="tr-TR" altLang="tr-TR" sz="2400" dirty="0"/>
              <a:t>. </a:t>
            </a:r>
            <a:r>
              <a:rPr lang="tr-TR" altLang="tr-TR" sz="2400" b="1" dirty="0" err="1"/>
              <a:t>D’où</a:t>
            </a:r>
            <a:r>
              <a:rPr lang="tr-TR" altLang="tr-TR" sz="2400" b="1" dirty="0"/>
              <a:t> un </a:t>
            </a:r>
            <a:r>
              <a:rPr lang="tr-TR" altLang="tr-TR" sz="2400" b="1" dirty="0" err="1"/>
              <a:t>malentendu</a:t>
            </a:r>
            <a:r>
              <a:rPr lang="tr-TR" altLang="tr-TR" sz="2400" b="1" dirty="0"/>
              <a:t> </a:t>
            </a:r>
            <a:r>
              <a:rPr lang="tr-TR" altLang="tr-TR" sz="2400" b="1" dirty="0" err="1"/>
              <a:t>entre</a:t>
            </a:r>
            <a:r>
              <a:rPr lang="tr-TR" altLang="tr-TR" sz="2400" b="1" dirty="0"/>
              <a:t> le </a:t>
            </a:r>
            <a:r>
              <a:rPr lang="tr-TR" altLang="tr-TR" sz="2400" b="1" dirty="0" err="1"/>
              <a:t>vocabulaire</a:t>
            </a:r>
            <a:r>
              <a:rPr lang="tr-TR" altLang="tr-TR" sz="2400" b="1" dirty="0"/>
              <a:t> </a:t>
            </a:r>
            <a:r>
              <a:rPr lang="tr-TR" altLang="tr-TR" sz="2400" b="1" dirty="0" err="1"/>
              <a:t>révolutionnaire</a:t>
            </a:r>
            <a:r>
              <a:rPr lang="tr-TR" altLang="tr-TR" sz="2400" b="1" dirty="0"/>
              <a:t> </a:t>
            </a:r>
            <a:r>
              <a:rPr lang="tr-TR" altLang="tr-TR" sz="2400" b="1" dirty="0" err="1"/>
              <a:t>assez</a:t>
            </a:r>
            <a:r>
              <a:rPr lang="tr-TR" altLang="tr-TR" sz="2400" b="1" dirty="0"/>
              <a:t> </a:t>
            </a:r>
            <a:r>
              <a:rPr lang="tr-TR" altLang="tr-TR" sz="2400" b="1" dirty="0" err="1"/>
              <a:t>radical</a:t>
            </a:r>
            <a:r>
              <a:rPr lang="tr-TR" altLang="tr-TR" sz="2400" b="1" dirty="0"/>
              <a:t> et un </a:t>
            </a:r>
            <a:r>
              <a:rPr lang="tr-TR" altLang="tr-TR" sz="2400" b="1" dirty="0" err="1"/>
              <a:t>contenu</a:t>
            </a:r>
            <a:r>
              <a:rPr lang="tr-TR" altLang="tr-TR" sz="2400" b="1" dirty="0"/>
              <a:t> de </a:t>
            </a:r>
            <a:r>
              <a:rPr lang="tr-TR" altLang="tr-TR" sz="2400" b="1" dirty="0" err="1"/>
              <a:t>revendications</a:t>
            </a:r>
            <a:r>
              <a:rPr lang="tr-TR" altLang="tr-TR" sz="2400" b="1" dirty="0"/>
              <a:t> </a:t>
            </a:r>
            <a:r>
              <a:rPr lang="tr-TR" altLang="tr-TR" sz="2400" b="1" dirty="0" err="1"/>
              <a:t>d’ordre</a:t>
            </a:r>
            <a:r>
              <a:rPr lang="tr-TR" altLang="tr-TR" sz="2400" b="1" dirty="0"/>
              <a:t> </a:t>
            </a:r>
            <a:r>
              <a:rPr lang="tr-TR" altLang="tr-TR" sz="2400" b="1" dirty="0" err="1"/>
              <a:t>libertaire</a:t>
            </a:r>
            <a:endParaRPr lang="tr-TR" altLang="tr-TR" sz="2400" dirty="0">
              <a:latin typeface="Times New Roman" panose="02020603050405020304" pitchFamily="18" charset="0"/>
              <a:cs typeface="Times New Roman" panose="02020603050405020304" pitchFamily="18" charset="0"/>
            </a:endParaRPr>
          </a:p>
          <a:p>
            <a:endParaRPr lang="fr-FR" altLang="tr-TR" dirty="0" smtClean="0"/>
          </a:p>
        </p:txBody>
      </p:sp>
      <p:sp>
        <p:nvSpPr>
          <p:cNvPr id="12292"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8E823A2-D466-4CFF-97B6-CB50C5794E84}" type="slidenum">
              <a:rPr lang="fr-FR" altLang="tr-TR" sz="1200">
                <a:solidFill>
                  <a:srgbClr val="898989"/>
                </a:solidFill>
              </a:rPr>
              <a:pPr>
                <a:spcBef>
                  <a:spcPct val="0"/>
                </a:spcBef>
                <a:buFontTx/>
                <a:buNone/>
              </a:pPr>
              <a:t>18</a:t>
            </a:fld>
            <a:endParaRPr lang="fr-FR" altLang="tr-TR" sz="1200">
              <a:solidFill>
                <a:srgbClr val="898989"/>
              </a:solidFill>
            </a:endParaRPr>
          </a:p>
        </p:txBody>
      </p:sp>
    </p:spTree>
    <p:extLst>
      <p:ext uri="{BB962C8B-B14F-4D97-AF65-F5344CB8AC3E}">
        <p14:creationId xmlns:p14="http://schemas.microsoft.com/office/powerpoint/2010/main" val="4095897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a:xfrm>
            <a:off x="3863788" y="1"/>
            <a:ext cx="6804212" cy="765175"/>
          </a:xfrm>
        </p:spPr>
        <p:txBody>
          <a:bodyPr/>
          <a:lstStyle/>
          <a:p>
            <a:r>
              <a:rPr lang="tr-TR" altLang="tr-TR" sz="3600" dirty="0" err="1">
                <a:solidFill>
                  <a:srgbClr val="FF0000"/>
                </a:solidFill>
                <a:latin typeface="Times New Roman" panose="02020603050405020304" pitchFamily="18" charset="0"/>
                <a:cs typeface="Times New Roman" panose="02020603050405020304" pitchFamily="18" charset="0"/>
              </a:rPr>
              <a:t>Mouvements</a:t>
            </a:r>
            <a:r>
              <a:rPr lang="tr-TR" altLang="tr-TR" sz="3600" dirty="0">
                <a:solidFill>
                  <a:srgbClr val="FF0000"/>
                </a:solidFill>
                <a:latin typeface="Times New Roman" panose="02020603050405020304" pitchFamily="18" charset="0"/>
                <a:cs typeface="Times New Roman" panose="02020603050405020304" pitchFamily="18" charset="0"/>
              </a:rPr>
              <a:t> </a:t>
            </a:r>
            <a:r>
              <a:rPr lang="tr-TR" altLang="tr-TR" sz="3600" dirty="0" err="1">
                <a:solidFill>
                  <a:srgbClr val="FF0000"/>
                </a:solidFill>
                <a:latin typeface="Times New Roman" panose="02020603050405020304" pitchFamily="18" charset="0"/>
                <a:cs typeface="Times New Roman" panose="02020603050405020304" pitchFamily="18" charset="0"/>
              </a:rPr>
              <a:t>étudiants</a:t>
            </a:r>
            <a:endParaRPr lang="fr-FR" altLang="tr-TR" sz="3600" dirty="0">
              <a:solidFill>
                <a:srgbClr val="FF0000"/>
              </a:solidFill>
              <a:latin typeface="Times New Roman" panose="02020603050405020304" pitchFamily="18" charset="0"/>
              <a:cs typeface="Times New Roman" panose="02020603050405020304" pitchFamily="18" charset="0"/>
            </a:endParaRPr>
          </a:p>
        </p:txBody>
      </p:sp>
      <p:sp>
        <p:nvSpPr>
          <p:cNvPr id="18435" name="2 İçerik Yer Tutucusu"/>
          <p:cNvSpPr>
            <a:spLocks noGrp="1"/>
          </p:cNvSpPr>
          <p:nvPr>
            <p:ph idx="1"/>
          </p:nvPr>
        </p:nvSpPr>
        <p:spPr>
          <a:xfrm>
            <a:off x="3648075" y="836613"/>
            <a:ext cx="6840538" cy="5688012"/>
          </a:xfrm>
        </p:spPr>
        <p:txBody>
          <a:bodyPr/>
          <a:lstStyle/>
          <a:p>
            <a:endParaRPr lang="tr-TR" altLang="tr-TR" sz="800" dirty="0">
              <a:latin typeface="Times New Roman" panose="02020603050405020304" pitchFamily="18" charset="0"/>
              <a:cs typeface="Times New Roman" panose="02020603050405020304" pitchFamily="18" charset="0"/>
            </a:endParaRPr>
          </a:p>
          <a:p>
            <a:r>
              <a:rPr lang="tr-TR" altLang="tr-TR" sz="2400" dirty="0">
                <a:latin typeface="Times New Roman" panose="02020603050405020304" pitchFamily="18" charset="0"/>
                <a:cs typeface="Times New Roman" panose="02020603050405020304" pitchFamily="18" charset="0"/>
              </a:rPr>
              <a:t>La </a:t>
            </a:r>
            <a:r>
              <a:rPr lang="tr-TR" altLang="tr-TR" sz="2400" dirty="0" err="1">
                <a:latin typeface="Times New Roman" panose="02020603050405020304" pitchFamily="18" charset="0"/>
                <a:cs typeface="Times New Roman" panose="02020603050405020304" pitchFamily="18" charset="0"/>
              </a:rPr>
              <a:t>thèse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nourrie</a:t>
            </a:r>
            <a:r>
              <a:rPr lang="tr-TR" altLang="tr-TR" sz="2400" dirty="0">
                <a:latin typeface="Times New Roman" panose="02020603050405020304" pitchFamily="18" charset="0"/>
                <a:cs typeface="Times New Roman" panose="02020603050405020304" pitchFamily="18" charset="0"/>
              </a:rPr>
              <a:t> de </a:t>
            </a:r>
            <a:r>
              <a:rPr lang="tr-TR" altLang="tr-TR" sz="2400" dirty="0" err="1">
                <a:latin typeface="Times New Roman" panose="02020603050405020304" pitchFamily="18" charset="0"/>
                <a:cs typeface="Times New Roman" panose="02020603050405020304" pitchFamily="18" charset="0"/>
              </a:rPr>
              <a:t>chiffres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peut</a:t>
            </a:r>
            <a:r>
              <a:rPr lang="tr-TR" altLang="tr-TR" sz="2400" dirty="0">
                <a:latin typeface="Times New Roman" panose="02020603050405020304" pitchFamily="18" charset="0"/>
                <a:cs typeface="Times New Roman" panose="02020603050405020304" pitchFamily="18" charset="0"/>
              </a:rPr>
              <a:t> se </a:t>
            </a:r>
            <a:r>
              <a:rPr lang="tr-TR" altLang="tr-TR" sz="2400" dirty="0" err="1">
                <a:latin typeface="Times New Roman" panose="02020603050405020304" pitchFamily="18" charset="0"/>
                <a:cs typeface="Times New Roman" panose="02020603050405020304" pitchFamily="18" charset="0"/>
              </a:rPr>
              <a:t>résumer</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ainsi</a:t>
            </a:r>
            <a:r>
              <a:rPr lang="tr-TR" altLang="tr-TR" sz="2400" dirty="0">
                <a:latin typeface="Times New Roman" panose="02020603050405020304" pitchFamily="18" charset="0"/>
                <a:cs typeface="Times New Roman" panose="02020603050405020304" pitchFamily="18" charset="0"/>
              </a:rPr>
              <a:t> : </a:t>
            </a:r>
            <a:br>
              <a:rPr lang="tr-TR" altLang="tr-TR" sz="2400" dirty="0">
                <a:latin typeface="Times New Roman" panose="02020603050405020304" pitchFamily="18" charset="0"/>
                <a:cs typeface="Times New Roman" panose="02020603050405020304" pitchFamily="18" charset="0"/>
              </a:rPr>
            </a:br>
            <a:r>
              <a:rPr lang="tr-TR" altLang="tr-TR" sz="2400" b="1" dirty="0">
                <a:latin typeface="Times New Roman" panose="02020603050405020304" pitchFamily="18" charset="0"/>
                <a:cs typeface="Times New Roman" panose="02020603050405020304" pitchFamily="18" charset="0"/>
              </a:rPr>
              <a:t>1) </a:t>
            </a:r>
            <a:r>
              <a:rPr lang="tr-TR" altLang="tr-TR" sz="2400" b="1" dirty="0" err="1">
                <a:latin typeface="Times New Roman" panose="02020603050405020304" pitchFamily="18" charset="0"/>
                <a:cs typeface="Times New Roman" panose="02020603050405020304" pitchFamily="18" charset="0"/>
              </a:rPr>
              <a:t>les</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effectifs</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des</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étudiants</a:t>
            </a:r>
            <a:r>
              <a:rPr lang="tr-TR" altLang="tr-TR" sz="2400" b="1" dirty="0">
                <a:latin typeface="Times New Roman" panose="02020603050405020304" pitchFamily="18" charset="0"/>
                <a:cs typeface="Times New Roman" panose="02020603050405020304" pitchFamily="18" charset="0"/>
              </a:rPr>
              <a:t> en </a:t>
            </a:r>
            <a:r>
              <a:rPr lang="tr-TR" altLang="tr-TR" sz="2400" b="1" dirty="0" err="1">
                <a:latin typeface="Times New Roman" panose="02020603050405020304" pitchFamily="18" charset="0"/>
                <a:cs typeface="Times New Roman" panose="02020603050405020304" pitchFamily="18" charset="0"/>
              </a:rPr>
              <a:t>université</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ont</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doublé</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entre</a:t>
            </a:r>
            <a:r>
              <a:rPr lang="tr-TR" altLang="tr-TR" sz="2400" b="1" dirty="0">
                <a:latin typeface="Times New Roman" panose="02020603050405020304" pitchFamily="18" charset="0"/>
                <a:cs typeface="Times New Roman" panose="02020603050405020304" pitchFamily="18" charset="0"/>
              </a:rPr>
              <a:t> 1958 et 1968 (de 250 000 à 500 000) ; </a:t>
            </a:r>
            <a:endParaRPr lang="tr-TR" altLang="tr-TR" sz="2400" dirty="0">
              <a:latin typeface="Times New Roman" panose="02020603050405020304" pitchFamily="18" charset="0"/>
              <a:cs typeface="Times New Roman" panose="02020603050405020304" pitchFamily="18" charset="0"/>
            </a:endParaRPr>
          </a:p>
          <a:p>
            <a:r>
              <a:rPr lang="tr-TR" altLang="tr-TR" sz="2400" b="1" dirty="0">
                <a:latin typeface="Times New Roman" panose="02020603050405020304" pitchFamily="18" charset="0"/>
                <a:cs typeface="Times New Roman" panose="02020603050405020304" pitchFamily="18" charset="0"/>
              </a:rPr>
              <a:t>2) </a:t>
            </a:r>
            <a:r>
              <a:rPr lang="tr-TR" altLang="tr-TR" sz="2400" b="1" dirty="0" err="1">
                <a:latin typeface="Times New Roman" panose="02020603050405020304" pitchFamily="18" charset="0"/>
                <a:cs typeface="Times New Roman" panose="02020603050405020304" pitchFamily="18" charset="0"/>
              </a:rPr>
              <a:t>les</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chances</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d’un</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diplômé</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du</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supérieur</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d’accéder</a:t>
            </a:r>
            <a:r>
              <a:rPr lang="tr-TR" altLang="tr-TR" sz="2400" b="1" dirty="0">
                <a:latin typeface="Times New Roman" panose="02020603050405020304" pitchFamily="18" charset="0"/>
                <a:cs typeface="Times New Roman" panose="02020603050405020304" pitchFamily="18" charset="0"/>
              </a:rPr>
              <a:t> à </a:t>
            </a:r>
            <a:r>
              <a:rPr lang="tr-TR" altLang="tr-TR" sz="2400" b="1" dirty="0" err="1">
                <a:latin typeface="Times New Roman" panose="02020603050405020304" pitchFamily="18" charset="0"/>
                <a:cs typeface="Times New Roman" panose="02020603050405020304" pitchFamily="18" charset="0"/>
              </a:rPr>
              <a:t>une</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situation</a:t>
            </a:r>
            <a:r>
              <a:rPr lang="tr-TR" altLang="tr-TR" sz="2400" b="1" dirty="0">
                <a:latin typeface="Times New Roman" panose="02020603050405020304" pitchFamily="18" charset="0"/>
                <a:cs typeface="Times New Roman" panose="02020603050405020304" pitchFamily="18" charset="0"/>
              </a:rPr>
              <a:t> de </a:t>
            </a:r>
            <a:r>
              <a:rPr lang="tr-TR" altLang="tr-TR" sz="2400" b="1" dirty="0" err="1">
                <a:latin typeface="Times New Roman" panose="02020603050405020304" pitchFamily="18" charset="0"/>
                <a:cs typeface="Times New Roman" panose="02020603050405020304" pitchFamily="18" charset="0"/>
              </a:rPr>
              <a:t>cadre</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supérieur</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ont</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diminué</a:t>
            </a:r>
            <a:r>
              <a:rPr lang="tr-TR" altLang="tr-TR" sz="2400" b="1" dirty="0">
                <a:latin typeface="Times New Roman" panose="02020603050405020304" pitchFamily="18" charset="0"/>
                <a:cs typeface="Times New Roman" panose="02020603050405020304" pitchFamily="18" charset="0"/>
              </a:rPr>
              <a:t> ; </a:t>
            </a:r>
            <a:endParaRPr lang="tr-TR" altLang="tr-TR" sz="2400" dirty="0">
              <a:latin typeface="Times New Roman" panose="02020603050405020304" pitchFamily="18" charset="0"/>
              <a:cs typeface="Times New Roman" panose="02020603050405020304" pitchFamily="18" charset="0"/>
            </a:endParaRPr>
          </a:p>
          <a:p>
            <a:r>
              <a:rPr lang="tr-TR" altLang="tr-TR" sz="2400" b="1" dirty="0">
                <a:latin typeface="Times New Roman" panose="02020603050405020304" pitchFamily="18" charset="0"/>
                <a:cs typeface="Times New Roman" panose="02020603050405020304" pitchFamily="18" charset="0"/>
              </a:rPr>
              <a:t>3) </a:t>
            </a:r>
            <a:r>
              <a:rPr lang="tr-TR" altLang="tr-TR" sz="2400" b="1" dirty="0" err="1">
                <a:latin typeface="Times New Roman" panose="02020603050405020304" pitchFamily="18" charset="0"/>
                <a:cs typeface="Times New Roman" panose="02020603050405020304" pitchFamily="18" charset="0"/>
              </a:rPr>
              <a:t>les</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étudiants</a:t>
            </a:r>
            <a:r>
              <a:rPr lang="tr-TR" altLang="tr-TR" sz="2400" b="1" dirty="0">
                <a:latin typeface="Times New Roman" panose="02020603050405020304" pitchFamily="18" charset="0"/>
                <a:cs typeface="Times New Roman" panose="02020603050405020304" pitchFamily="18" charset="0"/>
              </a:rPr>
              <a:t> de </a:t>
            </a:r>
            <a:r>
              <a:rPr lang="tr-TR" altLang="tr-TR" sz="2400" b="1" dirty="0" err="1" smtClean="0">
                <a:latin typeface="Times New Roman" panose="02020603050405020304" pitchFamily="18" charset="0"/>
                <a:cs typeface="Times New Roman" panose="02020603050405020304" pitchFamily="18" charset="0"/>
              </a:rPr>
              <a:t>sociologie</a:t>
            </a:r>
            <a:r>
              <a:rPr lang="tr-TR" altLang="tr-TR" sz="2400" b="1" dirty="0" smtClean="0">
                <a:latin typeface="Times New Roman" panose="02020603050405020304" pitchFamily="18" charset="0"/>
                <a:cs typeface="Times New Roman" panose="02020603050405020304" pitchFamily="18" charset="0"/>
              </a:rPr>
              <a:t>, font </a:t>
            </a:r>
            <a:r>
              <a:rPr lang="tr-TR" altLang="tr-TR" sz="2400" b="1" dirty="0" err="1">
                <a:latin typeface="Times New Roman" panose="02020603050405020304" pitchFamily="18" charset="0"/>
                <a:cs typeface="Times New Roman" panose="02020603050405020304" pitchFamily="18" charset="0"/>
              </a:rPr>
              <a:t>partie</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avec</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les</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philosophes</a:t>
            </a:r>
            <a:r>
              <a:rPr lang="tr-TR" altLang="tr-TR" sz="2400" b="1" dirty="0">
                <a:latin typeface="Times New Roman" panose="02020603050405020304" pitchFamily="18" charset="0"/>
                <a:cs typeface="Times New Roman" panose="02020603050405020304" pitchFamily="18" charset="0"/>
              </a:rPr>
              <a:t>, de </a:t>
            </a:r>
            <a:r>
              <a:rPr lang="tr-TR" altLang="tr-TR" sz="2400" b="1" dirty="0" err="1">
                <a:latin typeface="Times New Roman" panose="02020603050405020304" pitchFamily="18" charset="0"/>
                <a:cs typeface="Times New Roman" panose="02020603050405020304" pitchFamily="18" charset="0"/>
              </a:rPr>
              <a:t>ceux</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qui</a:t>
            </a:r>
            <a:r>
              <a:rPr lang="tr-TR" altLang="tr-TR" sz="2400" b="1" dirty="0">
                <a:latin typeface="Times New Roman" panose="02020603050405020304" pitchFamily="18" charset="0"/>
                <a:cs typeface="Times New Roman" panose="02020603050405020304" pitchFamily="18" charset="0"/>
              </a:rPr>
              <a:t> </a:t>
            </a:r>
            <a:r>
              <a:rPr lang="tr-TR" altLang="tr-TR" sz="2400" b="1" dirty="0" err="1">
                <a:latin typeface="Times New Roman" panose="02020603050405020304" pitchFamily="18" charset="0"/>
                <a:cs typeface="Times New Roman" panose="02020603050405020304" pitchFamily="18" charset="0"/>
              </a:rPr>
              <a:t>contribué</a:t>
            </a:r>
            <a:r>
              <a:rPr lang="tr-TR" altLang="tr-TR" sz="2400" b="1" dirty="0">
                <a:latin typeface="Times New Roman" panose="02020603050405020304" pitchFamily="18" charset="0"/>
                <a:cs typeface="Times New Roman" panose="02020603050405020304" pitchFamily="18" charset="0"/>
              </a:rPr>
              <a:t> le </a:t>
            </a:r>
            <a:r>
              <a:rPr lang="tr-TR" altLang="tr-TR" sz="2400" b="1" dirty="0" err="1">
                <a:latin typeface="Times New Roman" panose="02020603050405020304" pitchFamily="18" charset="0"/>
                <a:cs typeface="Times New Roman" panose="02020603050405020304" pitchFamily="18" charset="0"/>
              </a:rPr>
              <a:t>plus</a:t>
            </a:r>
            <a:r>
              <a:rPr lang="tr-TR" altLang="tr-TR" sz="2400" b="1" dirty="0">
                <a:latin typeface="Times New Roman" panose="02020603050405020304" pitchFamily="18" charset="0"/>
                <a:cs typeface="Times New Roman" panose="02020603050405020304" pitchFamily="18" charset="0"/>
              </a:rPr>
              <a:t> à </a:t>
            </a:r>
            <a:r>
              <a:rPr lang="tr-TR" altLang="tr-TR" sz="2400" b="1" dirty="0" err="1">
                <a:latin typeface="Times New Roman" panose="02020603050405020304" pitchFamily="18" charset="0"/>
                <a:cs typeface="Times New Roman" panose="02020603050405020304" pitchFamily="18" charset="0"/>
              </a:rPr>
              <a:t>l’activisme</a:t>
            </a:r>
            <a:r>
              <a:rPr lang="tr-TR" altLang="tr-TR" sz="2400" b="1" dirty="0">
                <a:latin typeface="Times New Roman" panose="02020603050405020304" pitchFamily="18" charset="0"/>
                <a:cs typeface="Times New Roman" panose="02020603050405020304" pitchFamily="18" charset="0"/>
              </a:rPr>
              <a:t> de mai 1968. </a:t>
            </a:r>
            <a:endParaRPr lang="tr-TR" altLang="tr-TR" sz="2400" dirty="0">
              <a:latin typeface="Times New Roman" panose="02020603050405020304" pitchFamily="18" charset="0"/>
              <a:cs typeface="Times New Roman" panose="02020603050405020304" pitchFamily="18" charset="0"/>
            </a:endParaRPr>
          </a:p>
          <a:p>
            <a:endParaRPr lang="fr-FR" altLang="tr-TR" dirty="0" smtClean="0"/>
          </a:p>
        </p:txBody>
      </p:sp>
      <p:pic>
        <p:nvPicPr>
          <p:cNvPr id="18436" name="Picture 7" descr="http://rocbo.lautre.net/poleis/is/misere/img/DeLaMise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407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E32308D-4312-4D45-AEC3-B1906E6A5247}" type="slidenum">
              <a:rPr lang="fr-FR" altLang="tr-TR" sz="1200">
                <a:solidFill>
                  <a:srgbClr val="898989"/>
                </a:solidFill>
              </a:rPr>
              <a:pPr>
                <a:spcBef>
                  <a:spcPct val="0"/>
                </a:spcBef>
                <a:buFontTx/>
                <a:buNone/>
              </a:pPr>
              <a:t>19</a:t>
            </a:fld>
            <a:endParaRPr lang="fr-FR" altLang="tr-TR" sz="1200">
              <a:solidFill>
                <a:srgbClr val="898989"/>
              </a:solidFill>
            </a:endParaRPr>
          </a:p>
        </p:txBody>
      </p:sp>
    </p:spTree>
    <p:extLst>
      <p:ext uri="{BB962C8B-B14F-4D97-AF65-F5344CB8AC3E}">
        <p14:creationId xmlns:p14="http://schemas.microsoft.com/office/powerpoint/2010/main" val="4111737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Başlık"/>
          <p:cNvSpPr>
            <a:spLocks noGrp="1"/>
          </p:cNvSpPr>
          <p:nvPr>
            <p:ph type="title"/>
          </p:nvPr>
        </p:nvSpPr>
        <p:spPr/>
        <p:txBody>
          <a:bodyPr>
            <a:normAutofit/>
          </a:bodyPr>
          <a:lstStyle/>
          <a:p>
            <a:pPr eaLnBrk="1" hangingPunct="1"/>
            <a:r>
              <a:rPr lang="fr-FR" altLang="tr-TR" sz="4000" b="1" dirty="0">
                <a:solidFill>
                  <a:srgbClr val="C00000"/>
                </a:solidFill>
              </a:rPr>
              <a:t>Construction de la jeunesse</a:t>
            </a:r>
          </a:p>
        </p:txBody>
      </p:sp>
      <p:sp>
        <p:nvSpPr>
          <p:cNvPr id="3" name="2 İçerik Yer Tutucusu"/>
          <p:cNvSpPr>
            <a:spLocks noGrp="1"/>
          </p:cNvSpPr>
          <p:nvPr>
            <p:ph idx="1"/>
          </p:nvPr>
        </p:nvSpPr>
        <p:spPr/>
        <p:txBody>
          <a:bodyPr rtlCol="0">
            <a:normAutofit/>
          </a:bodyPr>
          <a:lstStyle/>
          <a:p>
            <a:pPr>
              <a:defRPr/>
            </a:pPr>
            <a:r>
              <a:rPr lang="fr-FR" dirty="0" smtClean="0"/>
              <a:t>Etre jeune n’a pas signifié en tout temps la même chose; il n’est même pas sur que cela ait toujours signifié quelque chose.</a:t>
            </a:r>
          </a:p>
          <a:p>
            <a:pPr>
              <a:defRPr/>
            </a:pPr>
            <a:r>
              <a:rPr lang="fr-FR" dirty="0" smtClean="0"/>
              <a:t>La promotion de l’enfance, puis de l’</a:t>
            </a:r>
            <a:r>
              <a:rPr lang="fr-FR" dirty="0" err="1" smtClean="0"/>
              <a:t>adoles</a:t>
            </a:r>
            <a:r>
              <a:rPr lang="tr-TR" dirty="0" smtClean="0"/>
              <a:t>c</a:t>
            </a:r>
            <a:r>
              <a:rPr lang="fr-FR" dirty="0" err="1" smtClean="0"/>
              <a:t>ence</a:t>
            </a:r>
            <a:r>
              <a:rPr lang="fr-FR" dirty="0" smtClean="0"/>
              <a:t> est le fait de la bourgeoisie qui, à partir du XVIIIe siècle, modifie son attitude à l’égard de son descendance. </a:t>
            </a:r>
          </a:p>
          <a:p>
            <a:pPr>
              <a:defRPr/>
            </a:pPr>
            <a:r>
              <a:rPr lang="fr-FR" dirty="0" smtClean="0"/>
              <a:t>La baisse de la fécondité</a:t>
            </a:r>
          </a:p>
          <a:p>
            <a:pPr>
              <a:defRPr/>
            </a:pPr>
            <a:r>
              <a:rPr lang="fr-FR" dirty="0" smtClean="0"/>
              <a:t>Promotion sociale de la famille</a:t>
            </a:r>
          </a:p>
          <a:p>
            <a:pPr>
              <a:defRPr/>
            </a:pPr>
            <a:r>
              <a:rPr lang="fr-FR" dirty="0" smtClean="0"/>
              <a:t>Éducation extra-familiale – un cadre social à un nouvel âge de la vie: </a:t>
            </a:r>
            <a:r>
              <a:rPr lang="fr-FR" dirty="0" smtClean="0">
                <a:solidFill>
                  <a:srgbClr val="FF0000"/>
                </a:solidFill>
              </a:rPr>
              <a:t>l’adolescence.</a:t>
            </a:r>
            <a:r>
              <a:rPr lang="fr-FR" dirty="0" smtClean="0"/>
              <a:t>  </a:t>
            </a: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04580AB-98E3-4360-BBE9-7299B398B908}" type="slidenum">
              <a:rPr lang="tr-TR" altLang="tr-TR">
                <a:solidFill>
                  <a:srgbClr val="898989"/>
                </a:solidFill>
                <a:latin typeface="Calibri" panose="020F0502020204030204" pitchFamily="34" charset="0"/>
              </a:rPr>
              <a:pPr eaLnBrk="1" hangingPunct="1"/>
              <a:t>2</a:t>
            </a:fld>
            <a:endParaRPr lang="tr-TR" altLang="tr-TR">
              <a:solidFill>
                <a:srgbClr val="898989"/>
              </a:solidFill>
              <a:latin typeface="Calibri" panose="020F0502020204030204" pitchFamily="34" charset="0"/>
            </a:endParaRPr>
          </a:p>
        </p:txBody>
      </p:sp>
    </p:spTree>
    <p:extLst>
      <p:ext uri="{BB962C8B-B14F-4D97-AF65-F5344CB8AC3E}">
        <p14:creationId xmlns:p14="http://schemas.microsoft.com/office/powerpoint/2010/main" val="1108573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a:xfrm>
            <a:off x="3503613" y="274638"/>
            <a:ext cx="4032250" cy="1143000"/>
          </a:xfrm>
        </p:spPr>
        <p:txBody>
          <a:bodyPr/>
          <a:lstStyle/>
          <a:p>
            <a:endParaRPr lang="fr-FR" altLang="tr-TR" smtClean="0"/>
          </a:p>
        </p:txBody>
      </p:sp>
      <p:sp>
        <p:nvSpPr>
          <p:cNvPr id="19459" name="2 İçerik Yer Tutucusu"/>
          <p:cNvSpPr>
            <a:spLocks noGrp="1"/>
          </p:cNvSpPr>
          <p:nvPr>
            <p:ph idx="1"/>
          </p:nvPr>
        </p:nvSpPr>
        <p:spPr>
          <a:xfrm>
            <a:off x="3863975" y="1600201"/>
            <a:ext cx="3887788" cy="4525963"/>
          </a:xfrm>
        </p:spPr>
        <p:txBody>
          <a:bodyPr/>
          <a:lstStyle/>
          <a:p>
            <a:endParaRPr lang="fr-FR" altLang="tr-TR" smtClean="0"/>
          </a:p>
        </p:txBody>
      </p:sp>
      <p:sp>
        <p:nvSpPr>
          <p:cNvPr id="19460"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2B88282-0988-41BB-BFAF-5350CCF6C2D4}" type="slidenum">
              <a:rPr lang="fr-FR" altLang="tr-TR" sz="1200">
                <a:solidFill>
                  <a:srgbClr val="898989"/>
                </a:solidFill>
              </a:rPr>
              <a:pPr>
                <a:spcBef>
                  <a:spcPct val="0"/>
                </a:spcBef>
                <a:buFontTx/>
                <a:buNone/>
              </a:pPr>
              <a:t>20</a:t>
            </a:fld>
            <a:endParaRPr lang="fr-FR" altLang="tr-TR" sz="1200">
              <a:solidFill>
                <a:srgbClr val="898989"/>
              </a:solidFill>
            </a:endParaRPr>
          </a:p>
        </p:txBody>
      </p:sp>
      <p:pic>
        <p:nvPicPr>
          <p:cNvPr id="19461" name="Resim 1"/>
          <p:cNvPicPr>
            <a:picLocks noChangeAspect="1" noChangeArrowheads="1"/>
          </p:cNvPicPr>
          <p:nvPr/>
        </p:nvPicPr>
        <p:blipFill>
          <a:blip r:embed="rId2">
            <a:extLst>
              <a:ext uri="{28A0092B-C50C-407E-A947-70E740481C1C}">
                <a14:useLocalDpi xmlns:a14="http://schemas.microsoft.com/office/drawing/2010/main" val="0"/>
              </a:ext>
            </a:extLst>
          </a:blip>
          <a:srcRect l="11690" t="25616" r="8601" b="5827"/>
          <a:stretch>
            <a:fillRect/>
          </a:stretch>
        </p:blipFill>
        <p:spPr bwMode="auto">
          <a:xfrm>
            <a:off x="3216276" y="0"/>
            <a:ext cx="56816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7401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a:xfrm>
            <a:off x="5735638" y="0"/>
            <a:ext cx="4932362" cy="1125538"/>
          </a:xfrm>
        </p:spPr>
        <p:txBody>
          <a:bodyPr/>
          <a:lstStyle/>
          <a:p>
            <a:r>
              <a:rPr lang="tr-TR" altLang="tr-TR" sz="3600" b="1" dirty="0" err="1">
                <a:solidFill>
                  <a:srgbClr val="C00000"/>
                </a:solidFill>
              </a:rPr>
              <a:t>Subjectivités</a:t>
            </a:r>
            <a:r>
              <a:rPr lang="tr-TR" altLang="tr-TR" sz="3600" b="1" dirty="0">
                <a:solidFill>
                  <a:srgbClr val="C00000"/>
                </a:solidFill>
              </a:rPr>
              <a:t> </a:t>
            </a:r>
            <a:r>
              <a:rPr lang="tr-TR" altLang="tr-TR" sz="3600" b="1" dirty="0" err="1">
                <a:solidFill>
                  <a:srgbClr val="C00000"/>
                </a:solidFill>
              </a:rPr>
              <a:t>politiques</a:t>
            </a:r>
            <a:r>
              <a:rPr lang="tr-TR" altLang="tr-TR" sz="3600" b="1" dirty="0">
                <a:solidFill>
                  <a:srgbClr val="C00000"/>
                </a:solidFill>
              </a:rPr>
              <a:t> </a:t>
            </a:r>
            <a:endParaRPr lang="fr-FR" altLang="tr-TR" sz="3600" b="1" dirty="0">
              <a:solidFill>
                <a:srgbClr val="C00000"/>
              </a:solidFill>
            </a:endParaRPr>
          </a:p>
        </p:txBody>
      </p:sp>
      <p:sp>
        <p:nvSpPr>
          <p:cNvPr id="22531" name="2 İçerik Yer Tutucusu"/>
          <p:cNvSpPr>
            <a:spLocks noGrp="1"/>
          </p:cNvSpPr>
          <p:nvPr>
            <p:ph idx="1"/>
          </p:nvPr>
        </p:nvSpPr>
        <p:spPr>
          <a:xfrm>
            <a:off x="5808663" y="1412875"/>
            <a:ext cx="4679950" cy="5111750"/>
          </a:xfrm>
        </p:spPr>
        <p:txBody>
          <a:bodyPr/>
          <a:lstStyle/>
          <a:p>
            <a:r>
              <a:rPr lang="fr-FR" altLang="tr-TR">
                <a:latin typeface="Times New Roman" panose="02020603050405020304" pitchFamily="18" charset="0"/>
                <a:cs typeface="Times New Roman" panose="02020603050405020304" pitchFamily="18" charset="0"/>
              </a:rPr>
              <a:t>Anticolonialisme</a:t>
            </a:r>
          </a:p>
          <a:p>
            <a:r>
              <a:rPr lang="fr-FR" altLang="tr-TR">
                <a:latin typeface="Times New Roman" panose="02020603050405020304" pitchFamily="18" charset="0"/>
                <a:cs typeface="Times New Roman" panose="02020603050405020304" pitchFamily="18" charset="0"/>
              </a:rPr>
              <a:t>Anti-impérialisme</a:t>
            </a:r>
          </a:p>
          <a:p>
            <a:r>
              <a:rPr lang="fr-FR" altLang="tr-TR">
                <a:latin typeface="Times New Roman" panose="02020603050405020304" pitchFamily="18" charset="0"/>
                <a:cs typeface="Times New Roman" panose="02020603050405020304" pitchFamily="18" charset="0"/>
              </a:rPr>
              <a:t>Figure ouvrier (au coeur des reflexions)</a:t>
            </a:r>
          </a:p>
          <a:p>
            <a:r>
              <a:rPr lang="fr-FR" altLang="tr-TR">
                <a:latin typeface="Times New Roman" panose="02020603050405020304" pitchFamily="18" charset="0"/>
                <a:cs typeface="Times New Roman" panose="02020603050405020304" pitchFamily="18" charset="0"/>
              </a:rPr>
              <a:t>Renouvellement théorique (marxisme occidentale, hétérodoxe…)</a:t>
            </a:r>
          </a:p>
          <a:p>
            <a:r>
              <a:rPr lang="fr-FR" altLang="tr-TR">
                <a:latin typeface="Times New Roman" panose="02020603050405020304" pitchFamily="18" charset="0"/>
                <a:cs typeface="Times New Roman" panose="02020603050405020304" pitchFamily="18" charset="0"/>
              </a:rPr>
              <a:t>Féminisme théorique et mobilisé:les rapports hommes/femmes commencent à etre politisés.</a:t>
            </a:r>
          </a:p>
          <a:p>
            <a:endParaRPr lang="fr-FR" altLang="tr-TR" sz="2400">
              <a:latin typeface="Times New Roman" panose="02020603050405020304" pitchFamily="18" charset="0"/>
              <a:cs typeface="Times New Roman" panose="02020603050405020304" pitchFamily="18" charset="0"/>
            </a:endParaRPr>
          </a:p>
        </p:txBody>
      </p:sp>
      <p:pic>
        <p:nvPicPr>
          <p:cNvPr id="22532" name="Picture 5" descr="http://img.over-blog.com/188x300/2/32/23/42/feminism19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12726"/>
            <a:ext cx="4178300"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8BDC530-0372-45A4-8745-72D8D88CB21E}" type="slidenum">
              <a:rPr lang="fr-FR" altLang="tr-TR" sz="1200">
                <a:solidFill>
                  <a:srgbClr val="898989"/>
                </a:solidFill>
              </a:rPr>
              <a:pPr>
                <a:spcBef>
                  <a:spcPct val="0"/>
                </a:spcBef>
                <a:buFontTx/>
                <a:buNone/>
              </a:pPr>
              <a:t>21</a:t>
            </a:fld>
            <a:endParaRPr lang="fr-FR" altLang="tr-TR" sz="1200">
              <a:solidFill>
                <a:srgbClr val="898989"/>
              </a:solidFill>
            </a:endParaRPr>
          </a:p>
        </p:txBody>
      </p:sp>
    </p:spTree>
    <p:extLst>
      <p:ext uri="{BB962C8B-B14F-4D97-AF65-F5344CB8AC3E}">
        <p14:creationId xmlns:p14="http://schemas.microsoft.com/office/powerpoint/2010/main" val="39636692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1 Başlık"/>
          <p:cNvSpPr>
            <a:spLocks noGrp="1"/>
          </p:cNvSpPr>
          <p:nvPr>
            <p:ph type="ctrTitle"/>
          </p:nvPr>
        </p:nvSpPr>
        <p:spPr>
          <a:xfrm>
            <a:off x="4800600" y="1"/>
            <a:ext cx="5867400" cy="836613"/>
          </a:xfrm>
        </p:spPr>
        <p:txBody>
          <a:bodyPr>
            <a:normAutofit fontScale="90000"/>
          </a:bodyPr>
          <a:lstStyle/>
          <a:p>
            <a:pPr eaLnBrk="1" hangingPunct="1"/>
            <a:r>
              <a:rPr lang="tr-TR" altLang="tr-TR" dirty="0" err="1" smtClean="0"/>
              <a:t>Invention</a:t>
            </a:r>
            <a:r>
              <a:rPr lang="tr-TR" altLang="tr-TR" dirty="0" smtClean="0"/>
              <a:t> de la </a:t>
            </a:r>
            <a:r>
              <a:rPr lang="tr-TR" altLang="tr-TR" b="1" dirty="0" err="1" smtClean="0">
                <a:solidFill>
                  <a:srgbClr val="C00000"/>
                </a:solidFill>
              </a:rPr>
              <a:t>jeunesse</a:t>
            </a:r>
            <a:r>
              <a:rPr lang="tr-TR" altLang="tr-TR" b="1" dirty="0" smtClean="0">
                <a:solidFill>
                  <a:srgbClr val="C00000"/>
                </a:solidFill>
              </a:rPr>
              <a:t> (s)</a:t>
            </a:r>
            <a:endParaRPr lang="fr-FR" altLang="tr-TR" b="1" dirty="0" smtClean="0">
              <a:solidFill>
                <a:srgbClr val="C00000"/>
              </a:solidFill>
            </a:endParaRPr>
          </a:p>
        </p:txBody>
      </p:sp>
      <p:sp>
        <p:nvSpPr>
          <p:cNvPr id="3" name="2 Alt Başlık"/>
          <p:cNvSpPr>
            <a:spLocks noGrp="1"/>
          </p:cNvSpPr>
          <p:nvPr>
            <p:ph type="subTitle" idx="1"/>
          </p:nvPr>
        </p:nvSpPr>
        <p:spPr>
          <a:xfrm>
            <a:off x="9048750" y="3886200"/>
            <a:ext cx="247650" cy="1752600"/>
          </a:xfrm>
        </p:spPr>
        <p:txBody>
          <a:bodyPr rtlCol="0">
            <a:normAutofit/>
          </a:bodyPr>
          <a:lstStyle/>
          <a:p>
            <a:pPr>
              <a:defRPr/>
            </a:pPr>
            <a:endParaRPr lang="fr-FR" dirty="0" smtClean="0"/>
          </a:p>
        </p:txBody>
      </p:sp>
      <p:pic>
        <p:nvPicPr>
          <p:cNvPr id="2052" name="Picture 2" descr="1917 OSMANLI GENÇ TİPLER FOTOĞRAF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626" y="1057276"/>
            <a:ext cx="3635375" cy="580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descr="http://t1.gstatic.com/images?q=tbn:ANd9GcRmkG7GUxrB7KCzJCUuXiJzYAmpFNNtXN2hD8RW_hvgAm63YjxhvQ&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266541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http://img.sabah.com.tr/2008/06/08/pz/im/DAB003568D6C8E43BE8970EF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4221164"/>
            <a:ext cx="5508625"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763012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45224" y="274638"/>
            <a:ext cx="6633882" cy="1143000"/>
          </a:xfrm>
        </p:spPr>
        <p:txBody>
          <a:bodyPr rtlCol="0">
            <a:normAutofit fontScale="90000"/>
          </a:bodyPr>
          <a:lstStyle/>
          <a:p>
            <a:pPr>
              <a:defRPr/>
            </a:pPr>
            <a:r>
              <a:rPr lang="tr-TR" b="1" dirty="0" err="1">
                <a:solidFill>
                  <a:srgbClr val="C00000"/>
                </a:solidFill>
              </a:rPr>
              <a:t>I</a:t>
            </a:r>
            <a:r>
              <a:rPr lang="tr-TR" b="1" dirty="0" err="1" smtClean="0">
                <a:solidFill>
                  <a:srgbClr val="C00000"/>
                </a:solidFill>
              </a:rPr>
              <a:t>nvention</a:t>
            </a:r>
            <a:r>
              <a:rPr lang="tr-TR" b="1" dirty="0" smtClean="0">
                <a:solidFill>
                  <a:srgbClr val="C00000"/>
                </a:solidFill>
              </a:rPr>
              <a:t> de la </a:t>
            </a:r>
            <a:r>
              <a:rPr lang="tr-TR" b="1" dirty="0" err="1" smtClean="0">
                <a:solidFill>
                  <a:srgbClr val="C00000"/>
                </a:solidFill>
              </a:rPr>
              <a:t>jeunesse</a:t>
            </a:r>
            <a:r>
              <a:rPr lang="tr-TR" b="1" dirty="0" smtClean="0">
                <a:solidFill>
                  <a:srgbClr val="C00000"/>
                </a:solidFill>
              </a:rPr>
              <a:t> </a:t>
            </a:r>
            <a:br>
              <a:rPr lang="tr-TR" b="1" dirty="0" smtClean="0">
                <a:solidFill>
                  <a:srgbClr val="C00000"/>
                </a:solidFill>
              </a:rPr>
            </a:br>
            <a:r>
              <a:rPr lang="tr-TR" b="1" dirty="0" smtClean="0">
                <a:solidFill>
                  <a:srgbClr val="C00000"/>
                </a:solidFill>
              </a:rPr>
              <a:t>en </a:t>
            </a:r>
            <a:r>
              <a:rPr lang="tr-TR" b="1" dirty="0" err="1" smtClean="0">
                <a:solidFill>
                  <a:srgbClr val="C00000"/>
                </a:solidFill>
              </a:rPr>
              <a:t>Turquie</a:t>
            </a:r>
            <a:endParaRPr lang="fr-FR" b="1" dirty="0" smtClean="0">
              <a:solidFill>
                <a:srgbClr val="C00000"/>
              </a:solidFill>
            </a:endParaRPr>
          </a:p>
        </p:txBody>
      </p:sp>
      <p:sp>
        <p:nvSpPr>
          <p:cNvPr id="4099" name="4 İçerik Yer Tutucusu"/>
          <p:cNvSpPr>
            <a:spLocks noGrp="1"/>
          </p:cNvSpPr>
          <p:nvPr>
            <p:ph idx="1"/>
          </p:nvPr>
        </p:nvSpPr>
        <p:spPr>
          <a:xfrm>
            <a:off x="1981200" y="2781301"/>
            <a:ext cx="8229600" cy="3344863"/>
          </a:xfrm>
        </p:spPr>
        <p:txBody>
          <a:bodyPr/>
          <a:lstStyle/>
          <a:p>
            <a:r>
              <a:rPr lang="tr-TR" altLang="tr-TR">
                <a:latin typeface="Times New Roman" panose="02020603050405020304" pitchFamily="18" charset="0"/>
                <a:cs typeface="Times New Roman" panose="02020603050405020304" pitchFamily="18" charset="0"/>
              </a:rPr>
              <a:t>La jeunesse, en tant que catégorie sociale, est une “invention” de la modernité, une “construction” de la société moderne, urbaine et industrialisée. </a:t>
            </a:r>
          </a:p>
          <a:p>
            <a:r>
              <a:rPr lang="tr-TR" altLang="tr-TR">
                <a:latin typeface="Times New Roman" panose="02020603050405020304" pitchFamily="18" charset="0"/>
                <a:cs typeface="Times New Roman" panose="02020603050405020304" pitchFamily="18" charset="0"/>
              </a:rPr>
              <a:t>Le redressement des jeunes à travers l’éducation de l’esprit et aussi celle du corps depuis le XIXe siècle pendant le mouvement de modernisation </a:t>
            </a:r>
            <a:endParaRPr lang="fr-FR" altLang="tr-TR">
              <a:latin typeface="Times New Roman" panose="02020603050405020304" pitchFamily="18" charset="0"/>
              <a:cs typeface="Times New Roman" panose="02020603050405020304" pitchFamily="18" charset="0"/>
            </a:endParaRPr>
          </a:p>
          <a:p>
            <a:pPr eaLnBrk="1" hangingPunct="1"/>
            <a:endParaRPr lang="fr-FR" altLang="tr-TR" smtClean="0"/>
          </a:p>
        </p:txBody>
      </p:sp>
      <p:pic>
        <p:nvPicPr>
          <p:cNvPr id="4100" name="Picture 4" descr="http://www.geliboluyuanlamak.com/resimler/album_galeri/1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7925" y="-80683"/>
            <a:ext cx="205105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descr="http://www.htdosya.com/galeri/basbug-ataturk/74d46fee8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87675"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6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Başlık"/>
          <p:cNvSpPr>
            <a:spLocks noGrp="1"/>
          </p:cNvSpPr>
          <p:nvPr>
            <p:ph type="title"/>
          </p:nvPr>
        </p:nvSpPr>
        <p:spPr>
          <a:xfrm>
            <a:off x="3719514" y="1"/>
            <a:ext cx="6948487" cy="549275"/>
          </a:xfrm>
        </p:spPr>
        <p:txBody>
          <a:bodyPr>
            <a:normAutofit fontScale="90000"/>
          </a:bodyPr>
          <a:lstStyle/>
          <a:p>
            <a:r>
              <a:rPr lang="tr-TR" altLang="tr-TR" b="1" dirty="0" err="1" smtClean="0">
                <a:solidFill>
                  <a:srgbClr val="C00000"/>
                </a:solidFill>
              </a:rPr>
              <a:t>invention</a:t>
            </a:r>
            <a:r>
              <a:rPr lang="tr-TR" altLang="tr-TR" b="1" dirty="0" smtClean="0">
                <a:solidFill>
                  <a:srgbClr val="C00000"/>
                </a:solidFill>
              </a:rPr>
              <a:t> de la </a:t>
            </a:r>
            <a:r>
              <a:rPr lang="tr-TR" altLang="tr-TR" b="1" dirty="0" err="1" smtClean="0">
                <a:solidFill>
                  <a:srgbClr val="C00000"/>
                </a:solidFill>
              </a:rPr>
              <a:t>jeunesse</a:t>
            </a:r>
            <a:endParaRPr lang="fr-FR" altLang="tr-TR" b="1" dirty="0" smtClean="0">
              <a:solidFill>
                <a:srgbClr val="C00000"/>
              </a:solidFill>
            </a:endParaRPr>
          </a:p>
        </p:txBody>
      </p:sp>
      <p:sp>
        <p:nvSpPr>
          <p:cNvPr id="5123" name="2 İçerik Yer Tutucusu"/>
          <p:cNvSpPr>
            <a:spLocks noGrp="1"/>
          </p:cNvSpPr>
          <p:nvPr>
            <p:ph idx="1"/>
          </p:nvPr>
        </p:nvSpPr>
        <p:spPr>
          <a:xfrm>
            <a:off x="3935414" y="836614"/>
            <a:ext cx="6732587" cy="6021387"/>
          </a:xfrm>
        </p:spPr>
        <p:txBody>
          <a:bodyPr/>
          <a:lstStyle/>
          <a:p>
            <a:r>
              <a:rPr lang="tr-TR" altLang="tr-TR" sz="3000" dirty="0">
                <a:latin typeface="Times New Roman" panose="02020603050405020304" pitchFamily="18" charset="0"/>
                <a:cs typeface="Times New Roman" panose="02020603050405020304" pitchFamily="18" charset="0"/>
              </a:rPr>
              <a:t>Le </a:t>
            </a:r>
            <a:r>
              <a:rPr lang="tr-TR" altLang="tr-TR" sz="3000" dirty="0" err="1">
                <a:latin typeface="Times New Roman" panose="02020603050405020304" pitchFamily="18" charset="0"/>
                <a:cs typeface="Times New Roman" panose="02020603050405020304" pitchFamily="18" charset="0"/>
              </a:rPr>
              <a:t>XIXe</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siècle</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c’est</a:t>
            </a:r>
            <a:r>
              <a:rPr lang="tr-TR" altLang="tr-TR" sz="3000" dirty="0">
                <a:latin typeface="Times New Roman" panose="02020603050405020304" pitchFamily="18" charset="0"/>
                <a:cs typeface="Times New Roman" panose="02020603050405020304" pitchFamily="18" charset="0"/>
              </a:rPr>
              <a:t> le moment </a:t>
            </a:r>
            <a:r>
              <a:rPr lang="tr-TR" altLang="tr-TR" sz="3000" dirty="0" err="1">
                <a:latin typeface="Times New Roman" panose="02020603050405020304" pitchFamily="18" charset="0"/>
                <a:cs typeface="Times New Roman" panose="02020603050405020304" pitchFamily="18" charset="0"/>
              </a:rPr>
              <a:t>où</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l’Etat</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cherche</a:t>
            </a:r>
            <a:r>
              <a:rPr lang="tr-TR" altLang="tr-TR" sz="3000" dirty="0">
                <a:latin typeface="Times New Roman" panose="02020603050405020304" pitchFamily="18" charset="0"/>
                <a:cs typeface="Times New Roman" panose="02020603050405020304" pitchFamily="18" charset="0"/>
              </a:rPr>
              <a:t> à </a:t>
            </a:r>
            <a:r>
              <a:rPr lang="tr-TR" altLang="tr-TR" sz="3000" dirty="0" err="1">
                <a:latin typeface="Times New Roman" panose="02020603050405020304" pitchFamily="18" charset="0"/>
                <a:cs typeface="Times New Roman" panose="02020603050405020304" pitchFamily="18" charset="0"/>
              </a:rPr>
              <a:t>d’importer</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une</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modèle</a:t>
            </a:r>
            <a:r>
              <a:rPr lang="tr-TR" altLang="tr-TR" sz="3000" dirty="0">
                <a:latin typeface="Times New Roman" panose="02020603050405020304" pitchFamily="18" charset="0"/>
                <a:cs typeface="Times New Roman" panose="02020603050405020304" pitchFamily="18" charset="0"/>
              </a:rPr>
              <a:t> à </a:t>
            </a:r>
            <a:r>
              <a:rPr lang="tr-TR" altLang="tr-TR" sz="3000" dirty="0" err="1">
                <a:latin typeface="Times New Roman" panose="02020603050405020304" pitchFamily="18" charset="0"/>
                <a:cs typeface="Times New Roman" panose="02020603050405020304" pitchFamily="18" charset="0"/>
              </a:rPr>
              <a:t>l’occidentale</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Avec</a:t>
            </a:r>
            <a:r>
              <a:rPr lang="tr-TR" altLang="tr-TR" sz="3000" dirty="0">
                <a:latin typeface="Times New Roman" panose="02020603050405020304" pitchFamily="18" charset="0"/>
                <a:cs typeface="Times New Roman" panose="02020603050405020304" pitchFamily="18" charset="0"/>
              </a:rPr>
              <a:t> cette </a:t>
            </a:r>
            <a:r>
              <a:rPr lang="tr-TR" altLang="tr-TR" sz="3000" dirty="0" err="1">
                <a:latin typeface="Times New Roman" panose="02020603050405020304" pitchFamily="18" charset="0"/>
                <a:cs typeface="Times New Roman" panose="02020603050405020304" pitchFamily="18" charset="0"/>
              </a:rPr>
              <a:t>nouvelle</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génération</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éduquée</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selon</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les</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valeurs</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occidentale</a:t>
            </a:r>
            <a:r>
              <a:rPr lang="tr-TR" altLang="tr-TR" sz="3000" dirty="0">
                <a:latin typeface="Times New Roman" panose="02020603050405020304" pitchFamily="18" charset="0"/>
                <a:cs typeface="Times New Roman" panose="02020603050405020304" pitchFamily="18" charset="0"/>
              </a:rPr>
              <a:t>, la </a:t>
            </a:r>
            <a:r>
              <a:rPr lang="tr-TR" altLang="tr-TR" sz="3000" dirty="0" err="1">
                <a:latin typeface="Times New Roman" panose="02020603050405020304" pitchFamily="18" charset="0"/>
                <a:cs typeface="Times New Roman" panose="02020603050405020304" pitchFamily="18" charset="0"/>
              </a:rPr>
              <a:t>jeunesse</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devient</a:t>
            </a:r>
            <a:r>
              <a:rPr lang="tr-TR" altLang="tr-TR" sz="3000" dirty="0">
                <a:latin typeface="Times New Roman" panose="02020603050405020304" pitchFamily="18" charset="0"/>
                <a:cs typeface="Times New Roman" panose="02020603050405020304" pitchFamily="18" charset="0"/>
              </a:rPr>
              <a:t> un </a:t>
            </a:r>
            <a:r>
              <a:rPr lang="tr-TR" altLang="tr-TR" sz="3000" dirty="0" err="1">
                <a:latin typeface="Times New Roman" panose="02020603050405020304" pitchFamily="18" charset="0"/>
                <a:cs typeface="Times New Roman" panose="02020603050405020304" pitchFamily="18" charset="0"/>
              </a:rPr>
              <a:t>enjeu</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central</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pour</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l’Etat</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jeunesse</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qu’il</a:t>
            </a:r>
            <a:r>
              <a:rPr lang="tr-TR" altLang="tr-TR" sz="3000" dirty="0">
                <a:latin typeface="Times New Roman" panose="02020603050405020304" pitchFamily="18" charset="0"/>
                <a:cs typeface="Times New Roman" panose="02020603050405020304" pitchFamily="18" charset="0"/>
              </a:rPr>
              <a:t> tente </a:t>
            </a:r>
            <a:r>
              <a:rPr lang="tr-TR" altLang="tr-TR" sz="3000" dirty="0" err="1">
                <a:latin typeface="Times New Roman" panose="02020603050405020304" pitchFamily="18" charset="0"/>
                <a:cs typeface="Times New Roman" panose="02020603050405020304" pitchFamily="18" charset="0"/>
              </a:rPr>
              <a:t>alors</a:t>
            </a:r>
            <a:r>
              <a:rPr lang="tr-TR" altLang="tr-TR" sz="3000" dirty="0">
                <a:latin typeface="Times New Roman" panose="02020603050405020304" pitchFamily="18" charset="0"/>
                <a:cs typeface="Times New Roman" panose="02020603050405020304" pitchFamily="18" charset="0"/>
              </a:rPr>
              <a:t> de “</a:t>
            </a:r>
            <a:r>
              <a:rPr lang="tr-TR" altLang="tr-TR" sz="3000" dirty="0" err="1">
                <a:latin typeface="Times New Roman" panose="02020603050405020304" pitchFamily="18" charset="0"/>
                <a:cs typeface="Times New Roman" panose="02020603050405020304" pitchFamily="18" charset="0"/>
              </a:rPr>
              <a:t>redresser</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mentalement</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aussi</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bien</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que</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physiquement</a:t>
            </a:r>
            <a:r>
              <a:rPr lang="tr-TR" altLang="tr-TR" sz="3000" dirty="0">
                <a:latin typeface="Times New Roman" panose="02020603050405020304" pitchFamily="18" charset="0"/>
                <a:cs typeface="Times New Roman" panose="02020603050405020304" pitchFamily="18" charset="0"/>
              </a:rPr>
              <a:t>.</a:t>
            </a:r>
          </a:p>
          <a:p>
            <a:r>
              <a:rPr lang="tr-TR" altLang="tr-TR" sz="3000" dirty="0" err="1">
                <a:latin typeface="Times New Roman" panose="02020603050405020304" pitchFamily="18" charset="0"/>
                <a:cs typeface="Times New Roman" panose="02020603050405020304" pitchFamily="18" charset="0"/>
              </a:rPr>
              <a:t>Déjà</a:t>
            </a:r>
            <a:r>
              <a:rPr lang="tr-TR" altLang="tr-TR" sz="3000" dirty="0">
                <a:latin typeface="Times New Roman" panose="02020603050405020304" pitchFamily="18" charset="0"/>
                <a:cs typeface="Times New Roman" panose="02020603050405020304" pitchFamily="18" charset="0"/>
              </a:rPr>
              <a:t> </a:t>
            </a:r>
            <a:r>
              <a:rPr lang="tr-TR" altLang="tr-TR" sz="3000" dirty="0" smtClean="0">
                <a:latin typeface="Times New Roman" panose="02020603050405020304" pitchFamily="18" charset="0"/>
                <a:cs typeface="Times New Roman" panose="02020603050405020304" pitchFamily="18" charset="0"/>
              </a:rPr>
              <a:t>le sultan </a:t>
            </a:r>
            <a:r>
              <a:rPr lang="tr-TR" altLang="tr-TR" sz="3000" dirty="0">
                <a:latin typeface="Times New Roman" panose="02020603050405020304" pitchFamily="18" charset="0"/>
                <a:cs typeface="Times New Roman" panose="02020603050405020304" pitchFamily="18" charset="0"/>
              </a:rPr>
              <a:t>Mahmut II (1808-1839) </a:t>
            </a:r>
            <a:r>
              <a:rPr lang="tr-TR" altLang="tr-TR" sz="3000" dirty="0" err="1">
                <a:latin typeface="Times New Roman" panose="02020603050405020304" pitchFamily="18" charset="0"/>
                <a:cs typeface="Times New Roman" panose="02020603050405020304" pitchFamily="18" charset="0"/>
              </a:rPr>
              <a:t>crée</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les</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premières</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écoles</a:t>
            </a:r>
            <a:r>
              <a:rPr lang="tr-TR" altLang="tr-TR" sz="3000" dirty="0">
                <a:latin typeface="Times New Roman" panose="02020603050405020304" pitchFamily="18" charset="0"/>
                <a:cs typeface="Times New Roman" panose="02020603050405020304" pitchFamily="18" charset="0"/>
              </a:rPr>
              <a:t> </a:t>
            </a:r>
            <a:r>
              <a:rPr lang="tr-TR" altLang="tr-TR" sz="3000" dirty="0" err="1">
                <a:latin typeface="Times New Roman" panose="02020603050405020304" pitchFamily="18" charset="0"/>
                <a:cs typeface="Times New Roman" panose="02020603050405020304" pitchFamily="18" charset="0"/>
              </a:rPr>
              <a:t>séculières</a:t>
            </a:r>
            <a:r>
              <a:rPr lang="tr-TR" altLang="tr-TR" dirty="0">
                <a:latin typeface="Times New Roman" panose="02020603050405020304" pitchFamily="18" charset="0"/>
                <a:cs typeface="Times New Roman" panose="02020603050405020304" pitchFamily="18" charset="0"/>
              </a:rPr>
              <a:t>. </a:t>
            </a:r>
            <a:endParaRPr lang="fr-FR" altLang="tr-TR" dirty="0">
              <a:latin typeface="Times New Roman" panose="02020603050405020304" pitchFamily="18" charset="0"/>
              <a:cs typeface="Times New Roman" panose="02020603050405020304" pitchFamily="18" charset="0"/>
            </a:endParaRPr>
          </a:p>
        </p:txBody>
      </p:sp>
      <p:pic>
        <p:nvPicPr>
          <p:cNvPr id="5124" name="Picture 2" descr="http://t0.gstatic.com/images?q=tbn:ANd9GcSTlfpNZx6wROp5jC2iYcgJ7X04YY1BRej1Xdj5tug3N4mQRiX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588" y="836614"/>
            <a:ext cx="3424517" cy="492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998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err="1" smtClean="0">
                <a:solidFill>
                  <a:srgbClr val="C00000"/>
                </a:solidFill>
              </a:rPr>
              <a:t>Myhtes</a:t>
            </a:r>
            <a:r>
              <a:rPr lang="tr-TR" sz="3600" b="1" dirty="0" smtClean="0">
                <a:solidFill>
                  <a:srgbClr val="C00000"/>
                </a:solidFill>
              </a:rPr>
              <a:t> de </a:t>
            </a:r>
            <a:r>
              <a:rPr lang="tr-TR" sz="3600" b="1" dirty="0" err="1" smtClean="0">
                <a:solidFill>
                  <a:srgbClr val="C00000"/>
                </a:solidFill>
              </a:rPr>
              <a:t>jeunesse</a:t>
            </a:r>
            <a:endParaRPr lang="fr-FR" sz="3600" b="1" dirty="0">
              <a:solidFill>
                <a:srgbClr val="C00000"/>
              </a:solidFill>
            </a:endParaRPr>
          </a:p>
        </p:txBody>
      </p:sp>
      <p:sp>
        <p:nvSpPr>
          <p:cNvPr id="3" name="İçerik Yer Tutucusu 2"/>
          <p:cNvSpPr>
            <a:spLocks noGrp="1"/>
          </p:cNvSpPr>
          <p:nvPr>
            <p:ph idx="1"/>
          </p:nvPr>
        </p:nvSpPr>
        <p:spPr/>
        <p:txBody>
          <a:bodyPr>
            <a:normAutofit fontScale="92500" lnSpcReduction="20000"/>
          </a:bodyPr>
          <a:lstStyle/>
          <a:p>
            <a:r>
              <a:rPr lang="tr-TR" dirty="0"/>
              <a:t>D</a:t>
            </a:r>
            <a:r>
              <a:rPr lang="fr-FR" dirty="0" err="1" smtClean="0"/>
              <a:t>epuis</a:t>
            </a:r>
            <a:r>
              <a:rPr lang="fr-FR" dirty="0" smtClean="0"/>
              <a:t> </a:t>
            </a:r>
            <a:r>
              <a:rPr lang="fr-FR" dirty="0"/>
              <a:t>le 19e siècle, il existe un “mythe de la jeunesse” dans la culture politique turque qui définit la jeunesse par défaut en tant que catégorie politique et lui donne une mission « politique » « modernisatrice ». </a:t>
            </a:r>
            <a:endParaRPr lang="tr-TR" dirty="0"/>
          </a:p>
          <a:p>
            <a:r>
              <a:rPr lang="fr-FR" dirty="0"/>
              <a:t>*Le mythe de la jeunesse a émergé au 19e siècle où la Sublime-Porte avait alors entamé une vague de mouvements de modernisation afin d’empêcher le déclin de l’Empire ottoman.</a:t>
            </a:r>
            <a:endParaRPr lang="tr-TR" dirty="0"/>
          </a:p>
          <a:p>
            <a:r>
              <a:rPr lang="tr-TR" dirty="0"/>
              <a:t>*</a:t>
            </a:r>
            <a:r>
              <a:rPr lang="fr-FR" dirty="0"/>
              <a:t>Ainsi l’Etat a inventé une nouvelle catégorie, la jeunesse, qu’il s’est employé à façonner aussi bien mentalement que physiquement. </a:t>
            </a:r>
            <a:endParaRPr lang="tr-TR" dirty="0"/>
          </a:p>
          <a:p>
            <a:r>
              <a:rPr lang="fr-FR" dirty="0"/>
              <a:t>*La République fondée en 1923 a continué ce mythe de la jeunesse. </a:t>
            </a:r>
            <a:endParaRPr lang="tr-TR" dirty="0"/>
          </a:p>
          <a:p>
            <a:r>
              <a:rPr lang="tr-TR" dirty="0"/>
              <a:t>*</a:t>
            </a:r>
            <a:r>
              <a:rPr lang="fr-FR" dirty="0"/>
              <a:t>Pour la République, créée après l’Empire, à la suite d’une guerre d’indépendance, la jeunesse est devenue un symbole de “nouveauté”, de “dynamisme” et de “progrès” </a:t>
            </a:r>
            <a:r>
              <a:rPr lang="tr-TR" dirty="0"/>
              <a:t>.</a:t>
            </a:r>
          </a:p>
          <a:p>
            <a:endParaRPr lang="fr-FR" dirty="0"/>
          </a:p>
        </p:txBody>
      </p:sp>
    </p:spTree>
    <p:extLst>
      <p:ext uri="{BB962C8B-B14F-4D97-AF65-F5344CB8AC3E}">
        <p14:creationId xmlns:p14="http://schemas.microsoft.com/office/powerpoint/2010/main" val="1375220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1981200" y="1"/>
            <a:ext cx="8229600" cy="981075"/>
          </a:xfrm>
        </p:spPr>
        <p:txBody>
          <a:bodyPr/>
          <a:lstStyle/>
          <a:p>
            <a:r>
              <a:rPr lang="tr-TR" altLang="tr-TR" sz="3200" b="1" dirty="0" err="1">
                <a:solidFill>
                  <a:srgbClr val="C00000"/>
                </a:solidFill>
                <a:latin typeface="Times New Roman" panose="02020603050405020304" pitchFamily="18" charset="0"/>
                <a:cs typeface="Times New Roman" panose="02020603050405020304" pitchFamily="18" charset="0"/>
              </a:rPr>
              <a:t>Les</a:t>
            </a:r>
            <a:r>
              <a:rPr lang="tr-TR" altLang="tr-TR" sz="3200" b="1" dirty="0">
                <a:solidFill>
                  <a:srgbClr val="C00000"/>
                </a:solidFill>
                <a:latin typeface="Times New Roman" panose="02020603050405020304" pitchFamily="18" charset="0"/>
                <a:cs typeface="Times New Roman" panose="02020603050405020304" pitchFamily="18" charset="0"/>
              </a:rPr>
              <a:t> </a:t>
            </a:r>
            <a:r>
              <a:rPr lang="tr-TR" altLang="tr-TR" sz="3200" b="1" dirty="0" err="1">
                <a:solidFill>
                  <a:srgbClr val="C00000"/>
                </a:solidFill>
                <a:latin typeface="Times New Roman" panose="02020603050405020304" pitchFamily="18" charset="0"/>
                <a:cs typeface="Times New Roman" panose="02020603050405020304" pitchFamily="18" charset="0"/>
              </a:rPr>
              <a:t>écoles</a:t>
            </a:r>
            <a:r>
              <a:rPr lang="tr-TR" altLang="tr-TR" sz="3200" b="1" dirty="0">
                <a:solidFill>
                  <a:srgbClr val="C00000"/>
                </a:solidFill>
                <a:latin typeface="Times New Roman" panose="02020603050405020304" pitchFamily="18" charset="0"/>
                <a:cs typeface="Times New Roman" panose="02020603050405020304" pitchFamily="18" charset="0"/>
              </a:rPr>
              <a:t> </a:t>
            </a:r>
            <a:r>
              <a:rPr lang="tr-TR" altLang="tr-TR" sz="3200" b="1" dirty="0" err="1">
                <a:solidFill>
                  <a:srgbClr val="C00000"/>
                </a:solidFill>
                <a:latin typeface="Times New Roman" panose="02020603050405020304" pitchFamily="18" charset="0"/>
                <a:cs typeface="Times New Roman" panose="02020603050405020304" pitchFamily="18" charset="0"/>
              </a:rPr>
              <a:t>modernes</a:t>
            </a:r>
            <a:endParaRPr lang="fr-FR" altLang="tr-TR" sz="3200" b="1" dirty="0">
              <a:solidFill>
                <a:srgbClr val="C00000"/>
              </a:solidFill>
              <a:latin typeface="Times New Roman" panose="02020603050405020304" pitchFamily="18" charset="0"/>
              <a:cs typeface="Times New Roman" panose="02020603050405020304" pitchFamily="18" charset="0"/>
            </a:endParaRPr>
          </a:p>
        </p:txBody>
      </p:sp>
      <p:sp>
        <p:nvSpPr>
          <p:cNvPr id="7171" name="2 İçerik Yer Tutucusu"/>
          <p:cNvSpPr>
            <a:spLocks noGrp="1"/>
          </p:cNvSpPr>
          <p:nvPr>
            <p:ph idx="1"/>
          </p:nvPr>
        </p:nvSpPr>
        <p:spPr>
          <a:xfrm>
            <a:off x="2135188" y="981075"/>
            <a:ext cx="8075612" cy="5145088"/>
          </a:xfrm>
        </p:spPr>
        <p:txBody>
          <a:bodyPr/>
          <a:lstStyle/>
          <a:p>
            <a:r>
              <a:rPr lang="tr-TR" altLang="tr-TR" dirty="0">
                <a:latin typeface="Times New Roman" panose="02020603050405020304" pitchFamily="18" charset="0"/>
                <a:cs typeface="Times New Roman" panose="02020603050405020304" pitchFamily="18" charset="0"/>
              </a:rPr>
              <a:t>Un </a:t>
            </a:r>
            <a:r>
              <a:rPr lang="tr-TR" altLang="tr-TR" dirty="0" err="1">
                <a:latin typeface="Times New Roman" panose="02020603050405020304" pitchFamily="18" charset="0"/>
                <a:cs typeface="Times New Roman" panose="02020603050405020304" pitchFamily="18" charset="0"/>
              </a:rPr>
              <a:t>nouveau</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degré</a:t>
            </a:r>
            <a:r>
              <a:rPr lang="tr-TR" altLang="tr-TR" dirty="0">
                <a:latin typeface="Times New Roman" panose="02020603050405020304" pitchFamily="18" charset="0"/>
                <a:cs typeface="Times New Roman" panose="02020603050405020304" pitchFamily="18" charset="0"/>
              </a:rPr>
              <a:t> à </a:t>
            </a:r>
            <a:r>
              <a:rPr lang="tr-TR" altLang="tr-TR" dirty="0" err="1">
                <a:latin typeface="Times New Roman" panose="02020603050405020304" pitchFamily="18" charset="0"/>
                <a:cs typeface="Times New Roman" panose="02020603050405020304" pitchFamily="18" charset="0"/>
              </a:rPr>
              <a:t>l’éducation</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ottomane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est</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ajouté</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celui</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des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lycées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que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l’on</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appelle</a:t>
            </a:r>
            <a:r>
              <a:rPr lang="tr-TR" altLang="tr-TR" dirty="0">
                <a:latin typeface="Times New Roman" panose="02020603050405020304" pitchFamily="18" charset="0"/>
                <a:cs typeface="Times New Roman" panose="02020603050405020304" pitchFamily="18" charset="0"/>
              </a:rPr>
              <a:t> </a:t>
            </a:r>
            <a:r>
              <a:rPr lang="tr-TR" altLang="tr-TR" i="1" dirty="0" err="1">
                <a:latin typeface="Times New Roman" panose="02020603050405020304" pitchFamily="18" charset="0"/>
                <a:cs typeface="Times New Roman" panose="02020603050405020304" pitchFamily="18" charset="0"/>
              </a:rPr>
              <a:t>mekteb</a:t>
            </a:r>
            <a:r>
              <a:rPr lang="tr-TR" altLang="tr-TR" i="1" dirty="0">
                <a:latin typeface="Times New Roman" panose="02020603050405020304" pitchFamily="18" charset="0"/>
                <a:cs typeface="Times New Roman" panose="02020603050405020304" pitchFamily="18" charset="0"/>
              </a:rPr>
              <a:t>-i sultani </a:t>
            </a:r>
            <a:r>
              <a:rPr lang="tr-TR" altLang="tr-TR" dirty="0">
                <a:latin typeface="Times New Roman" panose="02020603050405020304" pitchFamily="18" charset="0"/>
                <a:cs typeface="Times New Roman" panose="02020603050405020304" pitchFamily="18" charset="0"/>
              </a:rPr>
              <a:t>(</a:t>
            </a:r>
            <a:r>
              <a:rPr lang="tr-TR" altLang="tr-TR" dirty="0" err="1">
                <a:latin typeface="Times New Roman" panose="02020603050405020304" pitchFamily="18" charset="0"/>
                <a:cs typeface="Times New Roman" panose="02020603050405020304" pitchFamily="18" charset="0"/>
              </a:rPr>
              <a:t>école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du</a:t>
            </a:r>
            <a:r>
              <a:rPr lang="tr-TR" altLang="tr-TR" dirty="0">
                <a:latin typeface="Times New Roman" panose="02020603050405020304" pitchFamily="18" charset="0"/>
                <a:cs typeface="Times New Roman" panose="02020603050405020304" pitchFamily="18" charset="0"/>
              </a:rPr>
              <a:t> sultan), le </a:t>
            </a:r>
            <a:r>
              <a:rPr lang="tr-TR" altLang="tr-TR" dirty="0" err="1">
                <a:latin typeface="Times New Roman" panose="02020603050405020304" pitchFamily="18" charset="0"/>
                <a:cs typeface="Times New Roman" panose="02020603050405020304" pitchFamily="18" charset="0"/>
              </a:rPr>
              <a:t>premier</a:t>
            </a:r>
            <a:r>
              <a:rPr lang="tr-TR" altLang="tr-TR" dirty="0">
                <a:latin typeface="Times New Roman" panose="02020603050405020304" pitchFamily="18" charset="0"/>
                <a:cs typeface="Times New Roman" panose="02020603050405020304" pitchFamily="18" charset="0"/>
              </a:rPr>
              <a:t> et le </a:t>
            </a:r>
            <a:r>
              <a:rPr lang="tr-TR" altLang="tr-TR" dirty="0" err="1">
                <a:latin typeface="Times New Roman" panose="02020603050405020304" pitchFamily="18" charset="0"/>
                <a:cs typeface="Times New Roman" panose="02020603050405020304" pitchFamily="18" charset="0"/>
              </a:rPr>
              <a:t>plus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célèbre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étant</a:t>
            </a:r>
            <a:r>
              <a:rPr lang="tr-TR" altLang="tr-TR" dirty="0">
                <a:latin typeface="Times New Roman" panose="02020603050405020304" pitchFamily="18" charset="0"/>
                <a:cs typeface="Times New Roman" panose="02020603050405020304" pitchFamily="18" charset="0"/>
              </a:rPr>
              <a:t> le </a:t>
            </a:r>
            <a:r>
              <a:rPr lang="tr-TR" altLang="tr-TR" dirty="0" err="1">
                <a:latin typeface="Times New Roman" panose="02020603050405020304" pitchFamily="18" charset="0"/>
                <a:cs typeface="Times New Roman" panose="02020603050405020304" pitchFamily="18" charset="0"/>
              </a:rPr>
              <a:t>lycée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impériale</a:t>
            </a:r>
            <a:r>
              <a:rPr lang="tr-TR" altLang="tr-TR" dirty="0">
                <a:latin typeface="Times New Roman" panose="02020603050405020304" pitchFamily="18" charset="0"/>
                <a:cs typeface="Times New Roman" panose="02020603050405020304" pitchFamily="18" charset="0"/>
              </a:rPr>
              <a:t> de Galatasaray </a:t>
            </a:r>
            <a:r>
              <a:rPr lang="tr-TR" altLang="tr-TR" dirty="0" err="1">
                <a:latin typeface="Times New Roman" panose="02020603050405020304" pitchFamily="18" charset="0"/>
                <a:cs typeface="Times New Roman" panose="02020603050405020304" pitchFamily="18" charset="0"/>
              </a:rPr>
              <a:t>fondé</a:t>
            </a:r>
            <a:r>
              <a:rPr lang="tr-TR" altLang="tr-TR" dirty="0">
                <a:latin typeface="Times New Roman" panose="02020603050405020304" pitchFamily="18" charset="0"/>
                <a:cs typeface="Times New Roman" panose="02020603050405020304" pitchFamily="18" charset="0"/>
              </a:rPr>
              <a:t> en 1868.</a:t>
            </a:r>
          </a:p>
          <a:p>
            <a:r>
              <a:rPr lang="tr-TR" altLang="tr-TR" dirty="0" err="1">
                <a:latin typeface="Times New Roman" panose="02020603050405020304" pitchFamily="18" charset="0"/>
                <a:cs typeface="Times New Roman" panose="02020603050405020304" pitchFamily="18" charset="0"/>
              </a:rPr>
              <a:t>L’école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d’administration</a:t>
            </a:r>
            <a:r>
              <a:rPr lang="tr-TR" altLang="tr-TR" dirty="0">
                <a:latin typeface="Times New Roman" panose="02020603050405020304" pitchFamily="18" charset="0"/>
                <a:cs typeface="Times New Roman" panose="02020603050405020304" pitchFamily="18" charset="0"/>
              </a:rPr>
              <a:t> (1859)</a:t>
            </a:r>
          </a:p>
          <a:p>
            <a:r>
              <a:rPr lang="tr-TR" altLang="tr-TR" dirty="0" err="1">
                <a:latin typeface="Times New Roman" panose="02020603050405020304" pitchFamily="18" charset="0"/>
                <a:cs typeface="Times New Roman" panose="02020603050405020304" pitchFamily="18" charset="0"/>
              </a:rPr>
              <a:t>L’école</a:t>
            </a:r>
            <a:r>
              <a:rPr lang="tr-TR" altLang="tr-TR" dirty="0">
                <a:latin typeface="Times New Roman" panose="02020603050405020304" pitchFamily="18" charset="0"/>
                <a:cs typeface="Times New Roman" panose="02020603050405020304" pitchFamily="18" charset="0"/>
              </a:rPr>
              <a:t> de </a:t>
            </a:r>
            <a:r>
              <a:rPr lang="tr-TR" altLang="tr-TR" dirty="0" err="1">
                <a:latin typeface="Times New Roman" panose="02020603050405020304" pitchFamily="18" charset="0"/>
                <a:cs typeface="Times New Roman" panose="02020603050405020304" pitchFamily="18" charset="0"/>
              </a:rPr>
              <a:t>médecine</a:t>
            </a:r>
            <a:r>
              <a:rPr lang="tr-TR" altLang="tr-TR" dirty="0">
                <a:latin typeface="Times New Roman" panose="02020603050405020304" pitchFamily="18" charset="0"/>
                <a:cs typeface="Times New Roman" panose="02020603050405020304" pitchFamily="18" charset="0"/>
              </a:rPr>
              <a:t> (1866)</a:t>
            </a:r>
          </a:p>
          <a:p>
            <a:r>
              <a:rPr lang="tr-TR" altLang="tr-TR" dirty="0" err="1">
                <a:latin typeface="Times New Roman" panose="02020603050405020304" pitchFamily="18" charset="0"/>
                <a:cs typeface="Times New Roman" panose="02020603050405020304" pitchFamily="18" charset="0"/>
              </a:rPr>
              <a:t>L’Ecole</a:t>
            </a:r>
            <a:r>
              <a:rPr lang="tr-TR" altLang="tr-TR" dirty="0">
                <a:latin typeface="Times New Roman" panose="02020603050405020304" pitchFamily="18" charset="0"/>
                <a:cs typeface="Times New Roman" panose="02020603050405020304" pitchFamily="18" charset="0"/>
              </a:rPr>
              <a:t> normale </a:t>
            </a:r>
            <a:r>
              <a:rPr lang="tr-TR" altLang="tr-TR" dirty="0" err="1">
                <a:latin typeface="Times New Roman" panose="02020603050405020304" pitchFamily="18" charset="0"/>
                <a:cs typeface="Times New Roman" panose="02020603050405020304" pitchFamily="18" charset="0"/>
              </a:rPr>
              <a:t>féminine</a:t>
            </a:r>
            <a:r>
              <a:rPr lang="tr-TR" altLang="tr-TR" dirty="0">
                <a:latin typeface="Times New Roman" panose="02020603050405020304" pitchFamily="18" charset="0"/>
                <a:cs typeface="Times New Roman" panose="02020603050405020304" pitchFamily="18" charset="0"/>
              </a:rPr>
              <a:t> (1870) </a:t>
            </a:r>
          </a:p>
          <a:p>
            <a:r>
              <a:rPr lang="tr-TR" altLang="tr-TR" dirty="0">
                <a:latin typeface="Times New Roman" panose="02020603050405020304" pitchFamily="18" charset="0"/>
                <a:cs typeface="Times New Roman" panose="02020603050405020304" pitchFamily="18" charset="0"/>
              </a:rPr>
              <a:t>La </a:t>
            </a:r>
            <a:r>
              <a:rPr lang="tr-TR" altLang="tr-TR" dirty="0" err="1">
                <a:latin typeface="Times New Roman" panose="02020603050405020304" pitchFamily="18" charset="0"/>
                <a:cs typeface="Times New Roman" panose="02020603050405020304" pitchFamily="18" charset="0"/>
              </a:rPr>
              <a:t>première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unversité</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n’a</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vu</a:t>
            </a:r>
            <a:r>
              <a:rPr lang="tr-TR" altLang="tr-TR" dirty="0">
                <a:latin typeface="Times New Roman" panose="02020603050405020304" pitchFamily="18" charset="0"/>
                <a:cs typeface="Times New Roman" panose="02020603050405020304" pitchFamily="18" charset="0"/>
              </a:rPr>
              <a:t> le </a:t>
            </a:r>
            <a:r>
              <a:rPr lang="tr-TR" altLang="tr-TR" dirty="0" err="1">
                <a:latin typeface="Times New Roman" panose="02020603050405020304" pitchFamily="18" charset="0"/>
                <a:cs typeface="Times New Roman" panose="02020603050405020304" pitchFamily="18" charset="0"/>
              </a:rPr>
              <a:t>jour</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qu’en</a:t>
            </a:r>
            <a:r>
              <a:rPr lang="tr-TR" altLang="tr-TR" dirty="0">
                <a:latin typeface="Times New Roman" panose="02020603050405020304" pitchFamily="18" charset="0"/>
                <a:cs typeface="Times New Roman" panose="02020603050405020304" pitchFamily="18" charset="0"/>
              </a:rPr>
              <a:t> 1900 </a:t>
            </a:r>
            <a:r>
              <a:rPr lang="tr-TR" altLang="tr-TR" dirty="0" err="1">
                <a:latin typeface="Times New Roman" panose="02020603050405020304" pitchFamily="18" charset="0"/>
                <a:cs typeface="Times New Roman" panose="02020603050405020304" pitchFamily="18" charset="0"/>
              </a:rPr>
              <a:t>sous</a:t>
            </a:r>
            <a:r>
              <a:rPr lang="tr-TR" altLang="tr-TR" dirty="0">
                <a:latin typeface="Times New Roman" panose="02020603050405020304" pitchFamily="18" charset="0"/>
                <a:cs typeface="Times New Roman" panose="02020603050405020304" pitchFamily="18" charset="0"/>
              </a:rPr>
              <a:t> le </a:t>
            </a:r>
            <a:r>
              <a:rPr lang="tr-TR" altLang="tr-TR" dirty="0" err="1">
                <a:latin typeface="Times New Roman" panose="02020603050405020304" pitchFamily="18" charset="0"/>
                <a:cs typeface="Times New Roman" panose="02020603050405020304" pitchFamily="18" charset="0"/>
              </a:rPr>
              <a:t>régime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d’Abdülhamit</a:t>
            </a:r>
            <a:r>
              <a:rPr lang="tr-TR" altLang="tr-TR" dirty="0">
                <a:latin typeface="Times New Roman" panose="02020603050405020304" pitchFamily="18" charset="0"/>
                <a:cs typeface="Times New Roman" panose="02020603050405020304" pitchFamily="18" charset="0"/>
              </a:rPr>
              <a:t>.  </a:t>
            </a:r>
            <a:endParaRPr lang="fr-FR" alt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05534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a:xfrm>
            <a:off x="3935413" y="620714"/>
            <a:ext cx="3744912" cy="287337"/>
          </a:xfrm>
        </p:spPr>
        <p:txBody>
          <a:bodyPr>
            <a:normAutofit fontScale="90000"/>
          </a:bodyPr>
          <a:lstStyle/>
          <a:p>
            <a:endParaRPr lang="fr-FR" altLang="tr-TR" smtClean="0"/>
          </a:p>
        </p:txBody>
      </p:sp>
      <p:sp>
        <p:nvSpPr>
          <p:cNvPr id="8195" name="2 İçerik Yer Tutucusu"/>
          <p:cNvSpPr>
            <a:spLocks noGrp="1"/>
          </p:cNvSpPr>
          <p:nvPr>
            <p:ph idx="1"/>
          </p:nvPr>
        </p:nvSpPr>
        <p:spPr>
          <a:xfrm>
            <a:off x="3216275" y="1600200"/>
            <a:ext cx="3455988" cy="3124200"/>
          </a:xfrm>
        </p:spPr>
        <p:txBody>
          <a:bodyPr/>
          <a:lstStyle/>
          <a:p>
            <a:endParaRPr lang="fr-FR" altLang="tr-TR" smtClean="0"/>
          </a:p>
        </p:txBody>
      </p:sp>
      <p:pic>
        <p:nvPicPr>
          <p:cNvPr id="8196" name="Picture 5" descr="http://galeri.uludagsozluk.com/43/dar%C3%BClf%C3%BCnun_1202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260351"/>
            <a:ext cx="7143750"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794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a:xfrm>
            <a:off x="2456328" y="365125"/>
            <a:ext cx="8897471" cy="1325563"/>
          </a:xfrm>
        </p:spPr>
        <p:txBody>
          <a:bodyPr/>
          <a:lstStyle/>
          <a:p>
            <a:pPr eaLnBrk="1" hangingPunct="1"/>
            <a:endParaRPr lang="fr-FR" altLang="tr-TR" dirty="0" smtClean="0"/>
          </a:p>
        </p:txBody>
      </p:sp>
      <p:sp>
        <p:nvSpPr>
          <p:cNvPr id="9219" name="2 İçerik Yer Tutucusu"/>
          <p:cNvSpPr>
            <a:spLocks noGrp="1"/>
          </p:cNvSpPr>
          <p:nvPr>
            <p:ph idx="1"/>
          </p:nvPr>
        </p:nvSpPr>
        <p:spPr>
          <a:xfrm>
            <a:off x="2617694" y="1825625"/>
            <a:ext cx="8736106" cy="4351338"/>
          </a:xfrm>
        </p:spPr>
        <p:txBody>
          <a:bodyPr/>
          <a:lstStyle/>
          <a:p>
            <a:pPr eaLnBrk="1" hangingPunct="1"/>
            <a:endParaRPr lang="fr-FR" altLang="tr-TR" dirty="0" smtClean="0"/>
          </a:p>
        </p:txBody>
      </p:sp>
      <p:pic>
        <p:nvPicPr>
          <p:cNvPr id="9220" name="Picture 2" descr="http://www.bursadakultur.org/images/ipekcilik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6684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98612" y="1"/>
            <a:ext cx="12093388" cy="836613"/>
          </a:xfrm>
        </p:spPr>
        <p:txBody>
          <a:bodyPr/>
          <a:lstStyle/>
          <a:p>
            <a:pPr algn="ctr"/>
            <a:r>
              <a:rPr lang="tr-TR" altLang="tr-TR" b="1" dirty="0" err="1" smtClean="0">
                <a:solidFill>
                  <a:srgbClr val="C00000"/>
                </a:solidFill>
              </a:rPr>
              <a:t>Jeunes</a:t>
            </a:r>
            <a:r>
              <a:rPr lang="tr-TR" altLang="tr-TR" b="1" dirty="0" smtClean="0">
                <a:solidFill>
                  <a:srgbClr val="C00000"/>
                </a:solidFill>
              </a:rPr>
              <a:t> </a:t>
            </a:r>
            <a:r>
              <a:rPr lang="tr-TR" altLang="tr-TR" b="1" dirty="0" err="1" smtClean="0">
                <a:solidFill>
                  <a:srgbClr val="C00000"/>
                </a:solidFill>
              </a:rPr>
              <a:t>turcs</a:t>
            </a:r>
            <a:r>
              <a:rPr lang="tr-TR" altLang="tr-TR" b="1" dirty="0" smtClean="0">
                <a:solidFill>
                  <a:srgbClr val="C00000"/>
                </a:solidFill>
              </a:rPr>
              <a:t> (</a:t>
            </a:r>
            <a:r>
              <a:rPr lang="tr-TR" altLang="tr-TR" b="1" dirty="0" err="1" smtClean="0">
                <a:solidFill>
                  <a:srgbClr val="C00000"/>
                </a:solidFill>
              </a:rPr>
              <a:t>Jöntürk</a:t>
            </a:r>
            <a:r>
              <a:rPr lang="tr-TR" altLang="tr-TR" b="1" dirty="0" smtClean="0">
                <a:solidFill>
                  <a:srgbClr val="C00000"/>
                </a:solidFill>
              </a:rPr>
              <a:t>)</a:t>
            </a:r>
            <a:endParaRPr lang="fr-FR" altLang="tr-TR" b="1" dirty="0" smtClean="0">
              <a:solidFill>
                <a:srgbClr val="C00000"/>
              </a:solidFill>
            </a:endParaRPr>
          </a:p>
        </p:txBody>
      </p:sp>
      <p:sp>
        <p:nvSpPr>
          <p:cNvPr id="10243" name="2 İçerik Yer Tutucusu"/>
          <p:cNvSpPr>
            <a:spLocks noGrp="1"/>
          </p:cNvSpPr>
          <p:nvPr>
            <p:ph idx="1"/>
          </p:nvPr>
        </p:nvSpPr>
        <p:spPr>
          <a:xfrm>
            <a:off x="797859" y="3716338"/>
            <a:ext cx="10712823" cy="2736850"/>
          </a:xfrm>
        </p:spPr>
        <p:txBody>
          <a:bodyPr>
            <a:normAutofit/>
          </a:bodyPr>
          <a:lstStyle/>
          <a:p>
            <a:r>
              <a:rPr lang="tr-TR" altLang="tr-TR" sz="2400" dirty="0" err="1">
                <a:latin typeface="Times New Roman" panose="02020603050405020304" pitchFamily="18" charset="0"/>
                <a:cs typeface="Times New Roman" panose="02020603050405020304" pitchFamily="18" charset="0"/>
              </a:rPr>
              <a:t>Les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mouvements</a:t>
            </a:r>
            <a:r>
              <a:rPr lang="tr-TR" altLang="tr-TR" sz="2400" dirty="0">
                <a:latin typeface="Times New Roman" panose="02020603050405020304" pitchFamily="18" charset="0"/>
                <a:cs typeface="Times New Roman" panose="02020603050405020304" pitchFamily="18" charset="0"/>
              </a:rPr>
              <a:t> de </a:t>
            </a:r>
            <a:r>
              <a:rPr lang="tr-TR" altLang="tr-TR" sz="2400" dirty="0" err="1">
                <a:latin typeface="Times New Roman" panose="02020603050405020304" pitchFamily="18" charset="0"/>
                <a:cs typeface="Times New Roman" panose="02020603050405020304" pitchFamily="18" charset="0"/>
              </a:rPr>
              <a:t>modernisation</a:t>
            </a:r>
            <a:r>
              <a:rPr lang="tr-TR" altLang="tr-TR" sz="2400" dirty="0">
                <a:latin typeface="Times New Roman" panose="02020603050405020304" pitchFamily="18" charset="0"/>
                <a:cs typeface="Times New Roman" panose="02020603050405020304" pitchFamily="18" charset="0"/>
              </a:rPr>
              <a:t> dans </a:t>
            </a:r>
            <a:r>
              <a:rPr lang="tr-TR" altLang="tr-TR" sz="2400" dirty="0" err="1">
                <a:latin typeface="Times New Roman" panose="02020603050405020304" pitchFamily="18" charset="0"/>
                <a:cs typeface="Times New Roman" panose="02020603050405020304" pitchFamily="18" charset="0"/>
              </a:rPr>
              <a:t>les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système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scolaire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ont</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eu</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pour</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conséquence</a:t>
            </a:r>
            <a:r>
              <a:rPr lang="tr-TR" altLang="tr-TR" sz="2400" dirty="0">
                <a:latin typeface="Times New Roman" panose="02020603050405020304" pitchFamily="18" charset="0"/>
                <a:cs typeface="Times New Roman" panose="02020603050405020304" pitchFamily="18" charset="0"/>
              </a:rPr>
              <a:t> de </a:t>
            </a:r>
            <a:r>
              <a:rPr lang="tr-TR" altLang="tr-TR" sz="2400" dirty="0" err="1">
                <a:latin typeface="Times New Roman" panose="02020603050405020304" pitchFamily="18" charset="0"/>
                <a:cs typeface="Times New Roman" panose="02020603050405020304" pitchFamily="18" charset="0"/>
              </a:rPr>
              <a:t>créer</a:t>
            </a:r>
            <a:r>
              <a:rPr lang="tr-TR" altLang="tr-TR" sz="2400" dirty="0">
                <a:latin typeface="Times New Roman" panose="02020603050405020304" pitchFamily="18" charset="0"/>
                <a:cs typeface="Times New Roman" panose="02020603050405020304" pitchFamily="18" charset="0"/>
              </a:rPr>
              <a:t> un </a:t>
            </a:r>
            <a:r>
              <a:rPr lang="tr-TR" altLang="tr-TR" sz="2400" dirty="0" err="1">
                <a:latin typeface="Times New Roman" panose="02020603050405020304" pitchFamily="18" charset="0"/>
                <a:cs typeface="Times New Roman" panose="02020603050405020304" pitchFamily="18" charset="0"/>
              </a:rPr>
              <a:t>nouveau</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types</a:t>
            </a:r>
            <a:r>
              <a:rPr lang="tr-TR" altLang="tr-TR" sz="2400" dirty="0">
                <a:latin typeface="Times New Roman" panose="02020603050405020304" pitchFamily="18" charset="0"/>
                <a:cs typeface="Times New Roman" panose="02020603050405020304" pitchFamily="18" charset="0"/>
              </a:rPr>
              <a:t> de </a:t>
            </a:r>
            <a:r>
              <a:rPr lang="tr-TR" altLang="tr-TR" sz="2400" dirty="0" err="1">
                <a:latin typeface="Times New Roman" panose="02020603050405020304" pitchFamily="18" charset="0"/>
                <a:cs typeface="Times New Roman" panose="02020603050405020304" pitchFamily="18" charset="0"/>
              </a:rPr>
              <a:t>jeunes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Les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acteurs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principaux</a:t>
            </a:r>
            <a:r>
              <a:rPr lang="tr-TR" altLang="tr-TR" sz="2400" dirty="0">
                <a:latin typeface="Times New Roman" panose="02020603050405020304" pitchFamily="18" charset="0"/>
                <a:cs typeface="Times New Roman" panose="02020603050405020304" pitchFamily="18" charset="0"/>
              </a:rPr>
              <a:t> de la </a:t>
            </a:r>
            <a:r>
              <a:rPr lang="tr-TR" altLang="tr-TR" sz="2400" dirty="0" err="1">
                <a:latin typeface="Times New Roman" panose="02020603050405020304" pitchFamily="18" charset="0"/>
                <a:cs typeface="Times New Roman" panose="02020603050405020304" pitchFamily="18" charset="0"/>
              </a:rPr>
              <a:t>vague</a:t>
            </a:r>
            <a:r>
              <a:rPr lang="tr-TR" altLang="tr-TR" sz="2400" dirty="0">
                <a:latin typeface="Times New Roman" panose="02020603050405020304" pitchFamily="18" charset="0"/>
                <a:cs typeface="Times New Roman" panose="02020603050405020304" pitchFamily="18" charset="0"/>
              </a:rPr>
              <a:t> de </a:t>
            </a:r>
            <a:r>
              <a:rPr lang="tr-TR" altLang="tr-TR" sz="2400" dirty="0" err="1">
                <a:latin typeface="Times New Roman" panose="02020603050405020304" pitchFamily="18" charset="0"/>
                <a:cs typeface="Times New Roman" panose="02020603050405020304" pitchFamily="18" charset="0"/>
              </a:rPr>
              <a:t>modernisation</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Jeunes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Turcs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Jöntürkler</a:t>
            </a:r>
            <a:r>
              <a:rPr lang="tr-TR" altLang="tr-TR" sz="2400" dirty="0">
                <a:latin typeface="Times New Roman" panose="02020603050405020304" pitchFamily="18" charset="0"/>
                <a:cs typeface="Times New Roman" panose="02020603050405020304" pitchFamily="18" charset="0"/>
              </a:rPr>
              <a:t>).</a:t>
            </a:r>
          </a:p>
          <a:p>
            <a:r>
              <a:rPr lang="tr-TR" altLang="tr-TR" sz="2400" dirty="0" err="1">
                <a:latin typeface="Times New Roman" panose="02020603050405020304" pitchFamily="18" charset="0"/>
                <a:cs typeface="Times New Roman" panose="02020603050405020304" pitchFamily="18" charset="0"/>
              </a:rPr>
              <a:t>Avec</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l’émergence</a:t>
            </a:r>
            <a:r>
              <a:rPr lang="tr-TR" altLang="tr-TR" sz="2400" dirty="0">
                <a:latin typeface="Times New Roman" panose="02020603050405020304" pitchFamily="18" charset="0"/>
                <a:cs typeface="Times New Roman" panose="02020603050405020304" pitchFamily="18" charset="0"/>
              </a:rPr>
              <a:t> de cette </a:t>
            </a:r>
            <a:r>
              <a:rPr lang="tr-TR" altLang="tr-TR" sz="2400" dirty="0" err="1">
                <a:latin typeface="Times New Roman" panose="02020603050405020304" pitchFamily="18" charset="0"/>
                <a:cs typeface="Times New Roman" panose="02020603050405020304" pitchFamily="18" charset="0"/>
              </a:rPr>
              <a:t>génération</a:t>
            </a:r>
            <a:r>
              <a:rPr lang="tr-TR" altLang="tr-TR" sz="2400" dirty="0">
                <a:latin typeface="Times New Roman" panose="02020603050405020304" pitchFamily="18" charset="0"/>
                <a:cs typeface="Times New Roman" panose="02020603050405020304" pitchFamily="18" charset="0"/>
              </a:rPr>
              <a:t> de </a:t>
            </a:r>
            <a:r>
              <a:rPr lang="tr-TR" altLang="tr-TR" sz="2400" dirty="0" err="1">
                <a:latin typeface="Times New Roman" panose="02020603050405020304" pitchFamily="18" charset="0"/>
                <a:cs typeface="Times New Roman" panose="02020603050405020304" pitchFamily="18" charset="0"/>
              </a:rPr>
              <a:t>Jeunes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Turcs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que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les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notions</a:t>
            </a:r>
            <a:r>
              <a:rPr lang="tr-TR" altLang="tr-TR" sz="2400" dirty="0">
                <a:latin typeface="Times New Roman" panose="02020603050405020304" pitchFamily="18" charset="0"/>
                <a:cs typeface="Times New Roman" panose="02020603050405020304" pitchFamily="18" charset="0"/>
              </a:rPr>
              <a:t> de “</a:t>
            </a:r>
            <a:r>
              <a:rPr lang="tr-TR" altLang="tr-TR" sz="2400" dirty="0" err="1">
                <a:latin typeface="Times New Roman" panose="02020603050405020304" pitchFamily="18" charset="0"/>
                <a:cs typeface="Times New Roman" panose="02020603050405020304" pitchFamily="18" charset="0"/>
              </a:rPr>
              <a:t>génération</a:t>
            </a:r>
            <a:r>
              <a:rPr lang="tr-TR" altLang="tr-TR" sz="2400" dirty="0">
                <a:latin typeface="Times New Roman" panose="02020603050405020304" pitchFamily="18" charset="0"/>
                <a:cs typeface="Times New Roman" panose="02020603050405020304" pitchFamily="18" charset="0"/>
              </a:rPr>
              <a:t>” et de “</a:t>
            </a:r>
            <a:r>
              <a:rPr lang="tr-TR" altLang="tr-TR" sz="2400" dirty="0" err="1">
                <a:latin typeface="Times New Roman" panose="02020603050405020304" pitchFamily="18" charset="0"/>
                <a:cs typeface="Times New Roman" panose="02020603050405020304" pitchFamily="18" charset="0"/>
              </a:rPr>
              <a:t>jeune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ont</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commencé</a:t>
            </a:r>
            <a:r>
              <a:rPr lang="tr-TR" altLang="tr-TR" sz="2400" dirty="0">
                <a:latin typeface="Times New Roman" panose="02020603050405020304" pitchFamily="18" charset="0"/>
                <a:cs typeface="Times New Roman" panose="02020603050405020304" pitchFamily="18" charset="0"/>
              </a:rPr>
              <a:t> à </a:t>
            </a:r>
            <a:r>
              <a:rPr lang="tr-TR" altLang="tr-TR" sz="2400" dirty="0" err="1">
                <a:latin typeface="Times New Roman" panose="02020603050405020304" pitchFamily="18" charset="0"/>
                <a:cs typeface="Times New Roman" panose="02020603050405020304" pitchFamily="18" charset="0"/>
              </a:rPr>
              <a:t>etre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utilisées</a:t>
            </a:r>
            <a:r>
              <a:rPr lang="tr-TR" altLang="tr-TR" sz="2400" dirty="0">
                <a:latin typeface="Times New Roman" panose="02020603050405020304" pitchFamily="18" charset="0"/>
                <a:cs typeface="Times New Roman" panose="02020603050405020304" pitchFamily="18" charset="0"/>
              </a:rPr>
              <a:t> et </a:t>
            </a:r>
            <a:r>
              <a:rPr lang="tr-TR" altLang="tr-TR" sz="2400" dirty="0" err="1">
                <a:latin typeface="Times New Roman" panose="02020603050405020304" pitchFamily="18" charset="0"/>
                <a:cs typeface="Times New Roman" panose="02020603050405020304" pitchFamily="18" charset="0"/>
              </a:rPr>
              <a:t>sont</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apparues</a:t>
            </a:r>
            <a:r>
              <a:rPr lang="tr-TR" altLang="tr-TR" sz="2400" dirty="0">
                <a:latin typeface="Times New Roman" panose="02020603050405020304" pitchFamily="18" charset="0"/>
                <a:cs typeface="Times New Roman" panose="02020603050405020304" pitchFamily="18" charset="0"/>
              </a:rPr>
              <a:t> dans </a:t>
            </a:r>
            <a:r>
              <a:rPr lang="tr-TR" altLang="tr-TR" sz="2400" dirty="0" err="1">
                <a:latin typeface="Times New Roman" panose="02020603050405020304" pitchFamily="18" charset="0"/>
                <a:cs typeface="Times New Roman" panose="02020603050405020304" pitchFamily="18" charset="0"/>
              </a:rPr>
              <a:t>les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noms</a:t>
            </a:r>
            <a:r>
              <a:rPr lang="tr-TR" altLang="tr-TR" sz="2400" dirty="0">
                <a:latin typeface="Times New Roman" panose="02020603050405020304" pitchFamily="18" charset="0"/>
                <a:cs typeface="Times New Roman" panose="02020603050405020304" pitchFamily="18" charset="0"/>
              </a:rPr>
              <a:t> de bon </a:t>
            </a:r>
            <a:r>
              <a:rPr lang="tr-TR" altLang="tr-TR" sz="2400" dirty="0" err="1">
                <a:latin typeface="Times New Roman" panose="02020603050405020304" pitchFamily="18" charset="0"/>
                <a:cs typeface="Times New Roman" panose="02020603050405020304" pitchFamily="18" charset="0"/>
              </a:rPr>
              <a:t>nombre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d’associations</a:t>
            </a:r>
            <a:r>
              <a:rPr lang="tr-TR" altLang="tr-TR" sz="2400" dirty="0">
                <a:latin typeface="Times New Roman" panose="02020603050405020304" pitchFamily="18" charset="0"/>
                <a:cs typeface="Times New Roman" panose="02020603050405020304" pitchFamily="18" charset="0"/>
              </a:rPr>
              <a:t> et de romans. </a:t>
            </a:r>
          </a:p>
          <a:p>
            <a:r>
              <a:rPr lang="tr-TR" altLang="tr-TR" sz="2400" dirty="0">
                <a:latin typeface="Times New Roman" panose="02020603050405020304" pitchFamily="18" charset="0"/>
                <a:cs typeface="Times New Roman" panose="02020603050405020304" pitchFamily="18" charset="0"/>
              </a:rPr>
              <a:t>Le but </a:t>
            </a:r>
            <a:r>
              <a:rPr lang="tr-TR" altLang="tr-TR" sz="2400" dirty="0" err="1">
                <a:latin typeface="Times New Roman" panose="02020603050405020304" pitchFamily="18" charset="0"/>
                <a:cs typeface="Times New Roman" panose="02020603050405020304" pitchFamily="18" charset="0"/>
              </a:rPr>
              <a:t>du</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mouvement</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était</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avant</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tout</a:t>
            </a:r>
            <a:r>
              <a:rPr lang="tr-TR" altLang="tr-TR" sz="2400" dirty="0">
                <a:latin typeface="Times New Roman" panose="02020603050405020304" pitchFamily="18" charset="0"/>
                <a:cs typeface="Times New Roman" panose="02020603050405020304" pitchFamily="18" charset="0"/>
              </a:rPr>
              <a:t> de </a:t>
            </a:r>
            <a:r>
              <a:rPr lang="tr-TR" altLang="tr-TR" sz="2400" dirty="0" err="1">
                <a:latin typeface="Times New Roman" panose="02020603050405020304" pitchFamily="18" charset="0"/>
                <a:cs typeface="Times New Roman" panose="02020603050405020304" pitchFamily="18" charset="0"/>
              </a:rPr>
              <a:t>sauver</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l’empire</a:t>
            </a:r>
            <a:r>
              <a:rPr lang="tr-TR" altLang="tr-TR" sz="2400" dirty="0">
                <a:latin typeface="Times New Roman" panose="02020603050405020304" pitchFamily="18" charset="0"/>
                <a:cs typeface="Times New Roman" panose="02020603050405020304" pitchFamily="18" charset="0"/>
              </a:rPr>
              <a:t>. </a:t>
            </a:r>
            <a:endParaRPr lang="fr-FR" altLang="tr-TR" sz="2400" dirty="0">
              <a:latin typeface="Times New Roman" panose="02020603050405020304" pitchFamily="18" charset="0"/>
              <a:cs typeface="Times New Roman" panose="02020603050405020304" pitchFamily="18" charset="0"/>
            </a:endParaRPr>
          </a:p>
        </p:txBody>
      </p:sp>
      <p:pic>
        <p:nvPicPr>
          <p:cNvPr id="10244" name="Picture 2" descr="http://2.bp.blogspot.com/_OwBRezzlTxY/TG-TFgxagFI/AAAAAAAAAA4/esItsB7v_U8/S250/carte+postale_jeunes-tur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775" y="981076"/>
            <a:ext cx="38163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877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Başlık"/>
          <p:cNvSpPr>
            <a:spLocks noGrp="1"/>
          </p:cNvSpPr>
          <p:nvPr>
            <p:ph type="title"/>
          </p:nvPr>
        </p:nvSpPr>
        <p:spPr/>
        <p:txBody>
          <a:bodyPr>
            <a:normAutofit/>
          </a:bodyPr>
          <a:lstStyle/>
          <a:p>
            <a:pPr algn="ctr" eaLnBrk="1" hangingPunct="1"/>
            <a:r>
              <a:rPr lang="fr-FR" altLang="tr-TR" sz="3600" b="1" dirty="0">
                <a:solidFill>
                  <a:srgbClr val="C00000"/>
                </a:solidFill>
              </a:rPr>
              <a:t>La promotion de l’enfance</a:t>
            </a:r>
          </a:p>
        </p:txBody>
      </p:sp>
      <p:sp>
        <p:nvSpPr>
          <p:cNvPr id="3" name="2 İçerik Yer Tutucusu"/>
          <p:cNvSpPr>
            <a:spLocks noGrp="1"/>
          </p:cNvSpPr>
          <p:nvPr>
            <p:ph idx="1"/>
          </p:nvPr>
        </p:nvSpPr>
        <p:spPr>
          <a:xfrm>
            <a:off x="4168588" y="1600202"/>
            <a:ext cx="7512423" cy="4029634"/>
          </a:xfrm>
        </p:spPr>
        <p:txBody>
          <a:bodyPr rtlCol="0">
            <a:normAutofit/>
          </a:bodyPr>
          <a:lstStyle/>
          <a:p>
            <a:pPr>
              <a:defRPr/>
            </a:pPr>
            <a:r>
              <a:rPr lang="fr-FR" dirty="0" smtClean="0"/>
              <a:t>La thèse de Philippe Ariès :</a:t>
            </a:r>
            <a:r>
              <a:rPr lang="tr-TR" dirty="0" smtClean="0"/>
              <a:t> </a:t>
            </a:r>
            <a:r>
              <a:rPr lang="fr-FR" dirty="0" smtClean="0"/>
              <a:t>découverte de l’enfance,</a:t>
            </a:r>
            <a:r>
              <a:rPr lang="tr-TR" dirty="0" smtClean="0"/>
              <a:t> </a:t>
            </a:r>
            <a:r>
              <a:rPr lang="fr-FR" dirty="0" smtClean="0"/>
              <a:t>puis de l’adolescence de la société bourgeoise naissante. </a:t>
            </a:r>
          </a:p>
          <a:p>
            <a:pPr>
              <a:defRPr/>
            </a:pPr>
            <a:r>
              <a:rPr lang="fr-FR" dirty="0" smtClean="0"/>
              <a:t>Au Moyen-âge dès l’</a:t>
            </a:r>
            <a:r>
              <a:rPr lang="fr-FR" dirty="0" err="1" smtClean="0"/>
              <a:t>age</a:t>
            </a:r>
            <a:r>
              <a:rPr lang="fr-FR" dirty="0" smtClean="0"/>
              <a:t> de sept ans les enfants auraient été pratiquement confondus avec les adultes. </a:t>
            </a:r>
          </a:p>
        </p:txBody>
      </p:sp>
      <p:sp>
        <p:nvSpPr>
          <p:cNvPr id="5" name="4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311BC66-E4D5-4071-9B95-CE44B34C80F7}" type="slidenum">
              <a:rPr lang="tr-TR" altLang="tr-TR">
                <a:solidFill>
                  <a:srgbClr val="898989"/>
                </a:solidFill>
                <a:latin typeface="Calibri" panose="020F0502020204030204" pitchFamily="34" charset="0"/>
              </a:rPr>
              <a:pPr eaLnBrk="1" hangingPunct="1"/>
              <a:t>3</a:t>
            </a:fld>
            <a:endParaRPr lang="tr-TR" altLang="tr-TR">
              <a:solidFill>
                <a:srgbClr val="898989"/>
              </a:solidFill>
              <a:latin typeface="Calibri" panose="020F0502020204030204" pitchFamily="34" charset="0"/>
            </a:endParaRPr>
          </a:p>
        </p:txBody>
      </p:sp>
      <p:sp>
        <p:nvSpPr>
          <p:cNvPr id="5125" name="AutoShape 8" descr="http://rds.yahoo.com/_ylt=A0PDoTDAOmRNpjUAXeqjzbkF/SIG=135a22d6g/EXP=1298443072/**http%3a/www.evangile-et-peinture.org/static/vernissage_10_2003/img/tableaux/02.jpg"/>
          <p:cNvSpPr>
            <a:spLocks noChangeAspect="1" noChangeArrowheads="1"/>
          </p:cNvSpPr>
          <p:nvPr/>
        </p:nvSpPr>
        <p:spPr bwMode="auto">
          <a:xfrm>
            <a:off x="1587500" y="-136525"/>
            <a:ext cx="34671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tr-TR"/>
          </a:p>
        </p:txBody>
      </p:sp>
      <p:pic>
        <p:nvPicPr>
          <p:cNvPr id="5126" name="Picture 10" descr="http://rds.yahoo.com/_ylt=A0PDoTDAOmRNpjUAXeqjzbkF/SIG=135a22d6g/EXP=1298443072/**http%3a/www.evangile-et-peinture.org/static/vernissage_10_2003/img/tableaux/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53" y="0"/>
            <a:ext cx="34671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410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p:txBody>
          <a:bodyPr/>
          <a:lstStyle/>
          <a:p>
            <a:r>
              <a:rPr lang="tr-TR" altLang="tr-TR" b="1" dirty="0" err="1" smtClean="0">
                <a:solidFill>
                  <a:srgbClr val="C00000"/>
                </a:solidFill>
              </a:rPr>
              <a:t>Éducation</a:t>
            </a:r>
            <a:r>
              <a:rPr lang="tr-TR" altLang="tr-TR" b="1" dirty="0" smtClean="0">
                <a:solidFill>
                  <a:srgbClr val="C00000"/>
                </a:solidFill>
              </a:rPr>
              <a:t> </a:t>
            </a:r>
            <a:r>
              <a:rPr lang="tr-TR" altLang="tr-TR" b="1" dirty="0" err="1" smtClean="0">
                <a:solidFill>
                  <a:srgbClr val="C00000"/>
                </a:solidFill>
              </a:rPr>
              <a:t>physique</a:t>
            </a:r>
            <a:endParaRPr lang="fr-FR" altLang="tr-TR" b="1" dirty="0" smtClean="0">
              <a:solidFill>
                <a:srgbClr val="C00000"/>
              </a:solidFill>
            </a:endParaRPr>
          </a:p>
        </p:txBody>
      </p:sp>
      <p:sp>
        <p:nvSpPr>
          <p:cNvPr id="14339" name="2 İçerik Yer Tutucusu"/>
          <p:cNvSpPr>
            <a:spLocks noGrp="1"/>
          </p:cNvSpPr>
          <p:nvPr>
            <p:ph idx="1"/>
          </p:nvPr>
        </p:nvSpPr>
        <p:spPr/>
        <p:txBody>
          <a:bodyPr/>
          <a:lstStyle/>
          <a:p>
            <a:r>
              <a:rPr lang="tr-TR" altLang="tr-TR" sz="2000" dirty="0">
                <a:latin typeface="Times New Roman" panose="02020603050405020304" pitchFamily="18" charset="0"/>
                <a:cs typeface="Times New Roman" panose="02020603050405020304" pitchFamily="18" charset="0"/>
              </a:rPr>
              <a:t>A </a:t>
            </a:r>
            <a:r>
              <a:rPr lang="tr-TR" altLang="tr-TR" sz="2000" dirty="0" err="1">
                <a:latin typeface="Times New Roman" panose="02020603050405020304" pitchFamily="18" charset="0"/>
                <a:cs typeface="Times New Roman" panose="02020603050405020304" pitchFamily="18" charset="0"/>
              </a:rPr>
              <a:t>partir</a:t>
            </a:r>
            <a:r>
              <a:rPr lang="tr-TR" altLang="tr-TR" sz="2000" dirty="0">
                <a:latin typeface="Times New Roman" panose="02020603050405020304" pitchFamily="18" charset="0"/>
                <a:cs typeface="Times New Roman" panose="02020603050405020304" pitchFamily="18" charset="0"/>
              </a:rPr>
              <a:t> de la </a:t>
            </a:r>
            <a:r>
              <a:rPr lang="tr-TR" altLang="tr-TR" sz="2000" dirty="0" err="1">
                <a:latin typeface="Times New Roman" panose="02020603050405020304" pitchFamily="18" charset="0"/>
                <a:cs typeface="Times New Roman" panose="02020603050405020304" pitchFamily="18" charset="0"/>
              </a:rPr>
              <a:t>seconde</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moitié</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du</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XIXe</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siècle</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l’exercice</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physique</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devient</a:t>
            </a:r>
            <a:r>
              <a:rPr lang="tr-TR" altLang="tr-TR" sz="2000" dirty="0">
                <a:latin typeface="Times New Roman" panose="02020603050405020304" pitchFamily="18" charset="0"/>
                <a:cs typeface="Times New Roman" panose="02020603050405020304" pitchFamily="18" charset="0"/>
              </a:rPr>
              <a:t> un </a:t>
            </a:r>
            <a:r>
              <a:rPr lang="tr-TR" altLang="tr-TR" sz="2000" dirty="0" err="1">
                <a:latin typeface="Times New Roman" panose="02020603050405020304" pitchFamily="18" charset="0"/>
                <a:cs typeface="Times New Roman" panose="02020603050405020304" pitchFamily="18" charset="0"/>
              </a:rPr>
              <a:t>des</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moyens</a:t>
            </a:r>
            <a:r>
              <a:rPr lang="tr-TR" altLang="tr-TR" sz="2000" dirty="0">
                <a:latin typeface="Times New Roman" panose="02020603050405020304" pitchFamily="18" charset="0"/>
                <a:cs typeface="Times New Roman" panose="02020603050405020304" pitchFamily="18" charset="0"/>
              </a:rPr>
              <a:t> de </a:t>
            </a:r>
            <a:r>
              <a:rPr lang="tr-TR" altLang="tr-TR" sz="2000" dirty="0" err="1">
                <a:latin typeface="Times New Roman" panose="02020603050405020304" pitchFamily="18" charset="0"/>
                <a:cs typeface="Times New Roman" panose="02020603050405020304" pitchFamily="18" charset="0"/>
              </a:rPr>
              <a:t>mobilisation</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des</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populations</a:t>
            </a:r>
            <a:r>
              <a:rPr lang="tr-TR" altLang="tr-TR" sz="2000" dirty="0">
                <a:latin typeface="Times New Roman" panose="02020603050405020304" pitchFamily="18" charset="0"/>
                <a:cs typeface="Times New Roman" panose="02020603050405020304" pitchFamily="18" charset="0"/>
              </a:rPr>
              <a:t> en </a:t>
            </a:r>
            <a:r>
              <a:rPr lang="tr-TR" altLang="tr-TR" sz="2000" dirty="0" err="1">
                <a:latin typeface="Times New Roman" panose="02020603050405020304" pitchFamily="18" charset="0"/>
                <a:cs typeface="Times New Roman" panose="02020603050405020304" pitchFamily="18" charset="0"/>
              </a:rPr>
              <a:t>Occident</a:t>
            </a:r>
            <a:r>
              <a:rPr lang="tr-TR" altLang="tr-TR" sz="2000" dirty="0">
                <a:latin typeface="Times New Roman" panose="02020603050405020304" pitchFamily="18" charset="0"/>
                <a:cs typeface="Times New Roman" panose="02020603050405020304" pitchFamily="18" charset="0"/>
              </a:rPr>
              <a:t>. </a:t>
            </a:r>
          </a:p>
          <a:p>
            <a:r>
              <a:rPr lang="tr-TR" altLang="tr-TR" sz="2000" dirty="0" err="1">
                <a:latin typeface="Times New Roman" panose="02020603050405020304" pitchFamily="18" charset="0"/>
                <a:cs typeface="Times New Roman" panose="02020603050405020304" pitchFamily="18" charset="0"/>
              </a:rPr>
              <a:t>L’Empire</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ottoman</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l’homme</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malade</a:t>
            </a:r>
            <a:r>
              <a:rPr lang="tr-TR" altLang="tr-TR" sz="2000" dirty="0">
                <a:latin typeface="Times New Roman" panose="02020603050405020304" pitchFamily="18" charset="0"/>
                <a:cs typeface="Times New Roman" panose="02020603050405020304" pitchFamily="18" charset="0"/>
              </a:rPr>
              <a:t> de </a:t>
            </a:r>
            <a:r>
              <a:rPr lang="tr-TR" altLang="tr-TR" sz="2000" dirty="0" err="1">
                <a:latin typeface="Times New Roman" panose="02020603050405020304" pitchFamily="18" charset="0"/>
                <a:cs typeface="Times New Roman" panose="02020603050405020304" pitchFamily="18" charset="0"/>
              </a:rPr>
              <a:t>l’Europe</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observant</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toutes</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transformations</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ayant</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trait</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aux</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exercices</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physiques</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crée</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des</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associations</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paramilitaires</a:t>
            </a:r>
            <a:r>
              <a:rPr lang="tr-TR" altLang="tr-TR" sz="2000" dirty="0">
                <a:latin typeface="Times New Roman" panose="02020603050405020304" pitchFamily="18" charset="0"/>
                <a:cs typeface="Times New Roman" panose="02020603050405020304" pitchFamily="18" charset="0"/>
              </a:rPr>
              <a:t> (Türk Gücü Cemiyeti) en 1913. </a:t>
            </a:r>
          </a:p>
          <a:p>
            <a:r>
              <a:rPr lang="tr-TR" altLang="tr-TR" sz="2000" dirty="0" err="1">
                <a:latin typeface="Times New Roman" panose="02020603050405020304" pitchFamily="18" charset="0"/>
                <a:cs typeface="Times New Roman" panose="02020603050405020304" pitchFamily="18" charset="0"/>
              </a:rPr>
              <a:t>Déceptions</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issues</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des</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défaites</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notamment</a:t>
            </a:r>
            <a:r>
              <a:rPr lang="tr-TR" altLang="tr-TR" sz="2000" dirty="0">
                <a:latin typeface="Times New Roman" panose="02020603050405020304" pitchFamily="18" charset="0"/>
                <a:cs typeface="Times New Roman" panose="02020603050405020304" pitchFamily="18" charset="0"/>
              </a:rPr>
              <a:t> par </a:t>
            </a:r>
            <a:r>
              <a:rPr lang="tr-TR" altLang="tr-TR" sz="2000" dirty="0" err="1">
                <a:latin typeface="Times New Roman" panose="02020603050405020304" pitchFamily="18" charset="0"/>
                <a:cs typeface="Times New Roman" panose="02020603050405020304" pitchFamily="18" charset="0"/>
              </a:rPr>
              <a:t>les</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Guerres</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Balkaniques</a:t>
            </a:r>
            <a:r>
              <a:rPr lang="tr-TR" altLang="tr-TR" sz="2000" dirty="0">
                <a:latin typeface="Times New Roman" panose="02020603050405020304" pitchFamily="18" charset="0"/>
                <a:cs typeface="Times New Roman" panose="02020603050405020304" pitchFamily="18" charset="0"/>
              </a:rPr>
              <a:t> et le </a:t>
            </a:r>
            <a:r>
              <a:rPr lang="tr-TR" altLang="tr-TR" sz="2000" dirty="0" err="1">
                <a:latin typeface="Times New Roman" panose="02020603050405020304" pitchFamily="18" charset="0"/>
                <a:cs typeface="Times New Roman" panose="02020603050405020304" pitchFamily="18" charset="0"/>
              </a:rPr>
              <a:t>sentiment</a:t>
            </a:r>
            <a:r>
              <a:rPr lang="tr-TR" altLang="tr-TR" sz="2000" dirty="0">
                <a:latin typeface="Times New Roman" panose="02020603050405020304" pitchFamily="18" charset="0"/>
                <a:cs typeface="Times New Roman" panose="02020603050405020304" pitchFamily="18" charset="0"/>
              </a:rPr>
              <a:t> de </a:t>
            </a:r>
            <a:r>
              <a:rPr lang="tr-TR" altLang="tr-TR" sz="2000" dirty="0" err="1">
                <a:latin typeface="Times New Roman" panose="02020603050405020304" pitchFamily="18" charset="0"/>
                <a:cs typeface="Times New Roman" panose="02020603050405020304" pitchFamily="18" charset="0"/>
              </a:rPr>
              <a:t>revanche</a:t>
            </a:r>
            <a:r>
              <a:rPr lang="tr-TR" altLang="tr-TR" sz="2000" dirty="0">
                <a:latin typeface="Times New Roman" panose="02020603050405020304" pitchFamily="18" charset="0"/>
                <a:cs typeface="Times New Roman" panose="02020603050405020304" pitchFamily="18" charset="0"/>
              </a:rPr>
              <a:t>. </a:t>
            </a:r>
          </a:p>
          <a:p>
            <a:r>
              <a:rPr lang="tr-TR" altLang="tr-TR" sz="2000" dirty="0">
                <a:latin typeface="Times New Roman" panose="02020603050405020304" pitchFamily="18" charset="0"/>
                <a:cs typeface="Times New Roman" panose="02020603050405020304" pitchFamily="18" charset="0"/>
              </a:rPr>
              <a:t>En 1916 </a:t>
            </a:r>
            <a:r>
              <a:rPr lang="tr-TR" altLang="tr-TR" sz="2000" dirty="0" err="1">
                <a:latin typeface="Times New Roman" panose="02020603050405020304" pitchFamily="18" charset="0"/>
                <a:cs typeface="Times New Roman" panose="02020603050405020304" pitchFamily="18" charset="0"/>
              </a:rPr>
              <a:t>pour</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tous</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les</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garçons</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dès</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l’age</a:t>
            </a:r>
            <a:r>
              <a:rPr lang="tr-TR" altLang="tr-TR" sz="2000" dirty="0">
                <a:latin typeface="Times New Roman" panose="02020603050405020304" pitchFamily="18" charset="0"/>
                <a:cs typeface="Times New Roman" panose="02020603050405020304" pitchFamily="18" charset="0"/>
              </a:rPr>
              <a:t> de 12 </a:t>
            </a:r>
            <a:r>
              <a:rPr lang="tr-TR" altLang="tr-TR" sz="2000" dirty="0" err="1">
                <a:latin typeface="Times New Roman" panose="02020603050405020304" pitchFamily="18" charset="0"/>
                <a:cs typeface="Times New Roman" panose="02020603050405020304" pitchFamily="18" charset="0"/>
              </a:rPr>
              <a:t>ans</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une</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éducation</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militaire</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obligatoire</a:t>
            </a:r>
            <a:r>
              <a:rPr lang="tr-TR" altLang="tr-TR" sz="2000" dirty="0">
                <a:latin typeface="Times New Roman" panose="02020603050405020304" pitchFamily="18" charset="0"/>
                <a:cs typeface="Times New Roman" panose="02020603050405020304" pitchFamily="18" charset="0"/>
              </a:rPr>
              <a:t>. </a:t>
            </a:r>
          </a:p>
          <a:p>
            <a:r>
              <a:rPr lang="tr-TR" altLang="tr-TR" sz="2000" dirty="0">
                <a:latin typeface="Times New Roman" panose="02020603050405020304" pitchFamily="18" charset="0"/>
                <a:cs typeface="Times New Roman" panose="02020603050405020304" pitchFamily="18" charset="0"/>
              </a:rPr>
              <a:t>Dans le </a:t>
            </a:r>
            <a:r>
              <a:rPr lang="tr-TR" altLang="tr-TR" sz="2000" dirty="0" err="1">
                <a:latin typeface="Times New Roman" panose="02020603050405020304" pitchFamily="18" charset="0"/>
                <a:cs typeface="Times New Roman" panose="02020603050405020304" pitchFamily="18" charset="0"/>
              </a:rPr>
              <a:t>premier</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numéro</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du</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revue</a:t>
            </a:r>
            <a:r>
              <a:rPr lang="tr-TR" altLang="tr-TR" sz="2000" dirty="0">
                <a:latin typeface="Times New Roman" panose="02020603050405020304" pitchFamily="18" charset="0"/>
                <a:cs typeface="Times New Roman" panose="02020603050405020304" pitchFamily="18" charset="0"/>
              </a:rPr>
              <a:t> Osmanlı </a:t>
            </a:r>
            <a:r>
              <a:rPr lang="tr-TR" altLang="tr-TR" sz="2000" dirty="0" err="1">
                <a:latin typeface="Times New Roman" panose="02020603050405020304" pitchFamily="18" charset="0"/>
                <a:cs typeface="Times New Roman" panose="02020603050405020304" pitchFamily="18" charset="0"/>
              </a:rPr>
              <a:t>gençderneklerimecmuası</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Von</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Hoff</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souligne</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que</a:t>
            </a:r>
            <a:r>
              <a:rPr lang="tr-TR" altLang="tr-TR" sz="2000" dirty="0">
                <a:latin typeface="Times New Roman" panose="02020603050405020304" pitchFamily="18" charset="0"/>
                <a:cs typeface="Times New Roman" panose="02020603050405020304" pitchFamily="18" charset="0"/>
              </a:rPr>
              <a:t> dans un </a:t>
            </a:r>
            <a:r>
              <a:rPr lang="tr-TR" altLang="tr-TR" sz="2000" dirty="0" err="1">
                <a:latin typeface="Times New Roman" panose="02020603050405020304" pitchFamily="18" charset="0"/>
                <a:cs typeface="Times New Roman" panose="02020603050405020304" pitchFamily="18" charset="0"/>
              </a:rPr>
              <a:t>Empire</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où</a:t>
            </a:r>
            <a:r>
              <a:rPr lang="tr-TR" altLang="tr-TR" sz="2000" dirty="0">
                <a:latin typeface="Times New Roman" panose="02020603050405020304" pitchFamily="18" charset="0"/>
                <a:cs typeface="Times New Roman" panose="02020603050405020304" pitchFamily="18" charset="0"/>
              </a:rPr>
              <a:t> 80% </a:t>
            </a:r>
            <a:r>
              <a:rPr lang="tr-TR" altLang="tr-TR" sz="2000" dirty="0" err="1">
                <a:latin typeface="Times New Roman" panose="02020603050405020304" pitchFamily="18" charset="0"/>
                <a:cs typeface="Times New Roman" panose="02020603050405020304" pitchFamily="18" charset="0"/>
              </a:rPr>
              <a:t>des</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garçons</a:t>
            </a:r>
            <a:r>
              <a:rPr lang="tr-TR" altLang="tr-TR" sz="2000" dirty="0">
                <a:latin typeface="Times New Roman" panose="02020603050405020304" pitchFamily="18" charset="0"/>
                <a:cs typeface="Times New Roman" panose="02020603050405020304" pitchFamily="18" charset="0"/>
              </a:rPr>
              <a:t> ne </a:t>
            </a:r>
            <a:r>
              <a:rPr lang="tr-TR" altLang="tr-TR" sz="2000" dirty="0" err="1">
                <a:latin typeface="Times New Roman" panose="02020603050405020304" pitchFamily="18" charset="0"/>
                <a:cs typeface="Times New Roman" panose="02020603050405020304" pitchFamily="18" charset="0"/>
              </a:rPr>
              <a:t>sont</a:t>
            </a:r>
            <a:r>
              <a:rPr lang="tr-TR" altLang="tr-TR" sz="2000" dirty="0">
                <a:latin typeface="Times New Roman" panose="02020603050405020304" pitchFamily="18" charset="0"/>
                <a:cs typeface="Times New Roman" panose="02020603050405020304" pitchFamily="18" charset="0"/>
              </a:rPr>
              <a:t> pas </a:t>
            </a:r>
            <a:r>
              <a:rPr lang="tr-TR" altLang="tr-TR" sz="2000" dirty="0" err="1">
                <a:latin typeface="Times New Roman" panose="02020603050405020304" pitchFamily="18" charset="0"/>
                <a:cs typeface="Times New Roman" panose="02020603050405020304" pitchFamily="18" charset="0"/>
              </a:rPr>
              <a:t>scolarisés</a:t>
            </a:r>
            <a:r>
              <a:rPr lang="tr-TR" altLang="tr-TR" sz="2000" dirty="0">
                <a:latin typeface="Times New Roman" panose="02020603050405020304" pitchFamily="18" charset="0"/>
                <a:cs typeface="Times New Roman" panose="02020603050405020304" pitchFamily="18" charset="0"/>
              </a:rPr>
              <a:t>, le role de </a:t>
            </a:r>
            <a:r>
              <a:rPr lang="tr-TR" altLang="tr-TR" sz="2000" dirty="0" err="1">
                <a:latin typeface="Times New Roman" panose="02020603050405020304" pitchFamily="18" charset="0"/>
                <a:cs typeface="Times New Roman" panose="02020603050405020304" pitchFamily="18" charset="0"/>
              </a:rPr>
              <a:t>leur</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association</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est</a:t>
            </a:r>
            <a:r>
              <a:rPr lang="tr-TR" altLang="tr-TR" sz="2000" dirty="0">
                <a:latin typeface="Times New Roman" panose="02020603050405020304" pitchFamily="18" charset="0"/>
                <a:cs typeface="Times New Roman" panose="02020603050405020304" pitchFamily="18" charset="0"/>
              </a:rPr>
              <a:t> </a:t>
            </a:r>
            <a:r>
              <a:rPr lang="tr-TR" altLang="tr-TR" sz="2000" dirty="0" err="1">
                <a:latin typeface="Times New Roman" panose="02020603050405020304" pitchFamily="18" charset="0"/>
                <a:cs typeface="Times New Roman" panose="02020603050405020304" pitchFamily="18" charset="0"/>
              </a:rPr>
              <a:t>déterminant</a:t>
            </a:r>
            <a:r>
              <a:rPr lang="tr-TR" altLang="tr-TR" sz="2000" dirty="0">
                <a:latin typeface="Times New Roman" panose="02020603050405020304" pitchFamily="18" charset="0"/>
                <a:cs typeface="Times New Roman" panose="02020603050405020304" pitchFamily="18" charset="0"/>
              </a:rPr>
              <a:t>. </a:t>
            </a:r>
            <a:endParaRPr lang="fr-FR" alt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24044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p:cNvSpPr>
            <a:spLocks noGrp="1"/>
          </p:cNvSpPr>
          <p:nvPr>
            <p:ph type="title"/>
          </p:nvPr>
        </p:nvSpPr>
        <p:spPr>
          <a:xfrm>
            <a:off x="3818964" y="365125"/>
            <a:ext cx="7534835" cy="1325563"/>
          </a:xfrm>
        </p:spPr>
        <p:txBody>
          <a:bodyPr/>
          <a:lstStyle/>
          <a:p>
            <a:endParaRPr lang="fr-FR" altLang="tr-TR" dirty="0" smtClean="0"/>
          </a:p>
        </p:txBody>
      </p:sp>
      <p:sp>
        <p:nvSpPr>
          <p:cNvPr id="15363" name="2 İçerik Yer Tutucusu"/>
          <p:cNvSpPr>
            <a:spLocks noGrp="1"/>
          </p:cNvSpPr>
          <p:nvPr>
            <p:ph idx="1"/>
          </p:nvPr>
        </p:nvSpPr>
        <p:spPr>
          <a:xfrm>
            <a:off x="3245224" y="1825625"/>
            <a:ext cx="8108576" cy="4351338"/>
          </a:xfrm>
        </p:spPr>
        <p:txBody>
          <a:bodyPr/>
          <a:lstStyle/>
          <a:p>
            <a:endParaRPr lang="fr-FR" altLang="tr-TR" dirty="0" smtClean="0"/>
          </a:p>
        </p:txBody>
      </p:sp>
      <p:pic>
        <p:nvPicPr>
          <p:cNvPr id="15364" name="Picture 2" descr="http://www.hayricem.com/news/articlefiles/593-1920-21-sampiyonBJ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20713"/>
            <a:ext cx="9120188" cy="512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6066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p:txBody>
          <a:bodyPr/>
          <a:lstStyle/>
          <a:p>
            <a:pPr algn="ctr"/>
            <a:r>
              <a:rPr lang="tr-TR" altLang="tr-TR" b="1" dirty="0" err="1" smtClean="0">
                <a:solidFill>
                  <a:srgbClr val="C00000"/>
                </a:solidFill>
              </a:rPr>
              <a:t>Jeunes</a:t>
            </a:r>
            <a:r>
              <a:rPr lang="tr-TR" altLang="tr-TR" b="1" dirty="0" smtClean="0">
                <a:solidFill>
                  <a:srgbClr val="C00000"/>
                </a:solidFill>
              </a:rPr>
              <a:t> </a:t>
            </a:r>
            <a:r>
              <a:rPr lang="tr-TR" altLang="tr-TR" b="1" dirty="0" err="1" smtClean="0">
                <a:solidFill>
                  <a:srgbClr val="C00000"/>
                </a:solidFill>
              </a:rPr>
              <a:t>Turcs</a:t>
            </a:r>
            <a:endParaRPr lang="fr-FR" altLang="tr-TR" b="1" dirty="0" smtClean="0">
              <a:solidFill>
                <a:srgbClr val="C00000"/>
              </a:solidFill>
            </a:endParaRPr>
          </a:p>
        </p:txBody>
      </p:sp>
      <p:sp>
        <p:nvSpPr>
          <p:cNvPr id="16387" name="2 İçerik Yer Tutucusu"/>
          <p:cNvSpPr>
            <a:spLocks noGrp="1"/>
          </p:cNvSpPr>
          <p:nvPr>
            <p:ph idx="1"/>
          </p:nvPr>
        </p:nvSpPr>
        <p:spPr/>
        <p:txBody>
          <a:bodyPr/>
          <a:lstStyle/>
          <a:p>
            <a:r>
              <a:rPr lang="tr-TR" altLang="tr-TR" dirty="0" err="1">
                <a:latin typeface="Times New Roman" panose="02020603050405020304" pitchFamily="18" charset="0"/>
                <a:cs typeface="Times New Roman" panose="02020603050405020304" pitchFamily="18" charset="0"/>
              </a:rPr>
              <a:t>Les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intellectuels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ottomans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étaient</a:t>
            </a:r>
            <a:r>
              <a:rPr lang="tr-TR" altLang="tr-TR" dirty="0">
                <a:latin typeface="Times New Roman" panose="02020603050405020304" pitchFamily="18" charset="0"/>
                <a:cs typeface="Times New Roman" panose="02020603050405020304" pitchFamily="18" charset="0"/>
              </a:rPr>
              <a:t> à la </a:t>
            </a:r>
            <a:r>
              <a:rPr lang="tr-TR" altLang="tr-TR" dirty="0" err="1">
                <a:latin typeface="Times New Roman" panose="02020603050405020304" pitchFamily="18" charset="0"/>
                <a:cs typeface="Times New Roman" panose="02020603050405020304" pitchFamily="18" charset="0"/>
              </a:rPr>
              <a:t>recherche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d’une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troisième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voie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combinaison</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du</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savoir-faire</a:t>
            </a:r>
            <a:r>
              <a:rPr lang="tr-TR" altLang="tr-TR" dirty="0">
                <a:latin typeface="Times New Roman" panose="02020603050405020304" pitchFamily="18" charset="0"/>
                <a:cs typeface="Times New Roman" panose="02020603050405020304" pitchFamily="18" charset="0"/>
              </a:rPr>
              <a:t> de </a:t>
            </a:r>
            <a:r>
              <a:rPr lang="tr-TR" altLang="tr-TR" dirty="0" err="1">
                <a:latin typeface="Times New Roman" panose="02020603050405020304" pitchFamily="18" charset="0"/>
                <a:cs typeface="Times New Roman" panose="02020603050405020304" pitchFamily="18" charset="0"/>
              </a:rPr>
              <a:t>l’Occident</a:t>
            </a:r>
            <a:r>
              <a:rPr lang="tr-TR" altLang="tr-TR" dirty="0">
                <a:latin typeface="Times New Roman" panose="02020603050405020304" pitchFamily="18" charset="0"/>
                <a:cs typeface="Times New Roman" panose="02020603050405020304" pitchFamily="18" charset="0"/>
              </a:rPr>
              <a:t> et de la </a:t>
            </a:r>
            <a:r>
              <a:rPr lang="tr-TR" altLang="tr-TR" dirty="0" err="1">
                <a:latin typeface="Times New Roman" panose="02020603050405020304" pitchFamily="18" charset="0"/>
                <a:cs typeface="Times New Roman" panose="02020603050405020304" pitchFamily="18" charset="0"/>
              </a:rPr>
              <a:t>culture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propre</a:t>
            </a:r>
            <a:r>
              <a:rPr lang="tr-TR" altLang="tr-TR" dirty="0">
                <a:latin typeface="Times New Roman" panose="02020603050405020304" pitchFamily="18" charset="0"/>
                <a:cs typeface="Times New Roman" panose="02020603050405020304" pitchFamily="18" charset="0"/>
              </a:rPr>
              <a:t> à </a:t>
            </a:r>
            <a:r>
              <a:rPr lang="tr-TR" altLang="tr-TR" dirty="0" err="1">
                <a:latin typeface="Times New Roman" panose="02020603050405020304" pitchFamily="18" charset="0"/>
                <a:cs typeface="Times New Roman" panose="02020603050405020304" pitchFamily="18" charset="0"/>
              </a:rPr>
              <a:t>l’Empire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ottoman</a:t>
            </a:r>
            <a:r>
              <a:rPr lang="tr-TR" altLang="tr-TR" dirty="0">
                <a:latin typeface="Times New Roman" panose="02020603050405020304" pitchFamily="18" charset="0"/>
                <a:cs typeface="Times New Roman" panose="02020603050405020304" pitchFamily="18" charset="0"/>
              </a:rPr>
              <a:t>. </a:t>
            </a:r>
          </a:p>
          <a:p>
            <a:r>
              <a:rPr lang="tr-TR" altLang="tr-TR" dirty="0">
                <a:latin typeface="Times New Roman" panose="02020603050405020304" pitchFamily="18" charset="0"/>
                <a:cs typeface="Times New Roman" panose="02020603050405020304" pitchFamily="18" charset="0"/>
              </a:rPr>
              <a:t>La </a:t>
            </a:r>
            <a:r>
              <a:rPr lang="tr-TR" altLang="tr-TR" dirty="0" err="1">
                <a:latin typeface="Times New Roman" panose="02020603050405020304" pitchFamily="18" charset="0"/>
                <a:cs typeface="Times New Roman" panose="02020603050405020304" pitchFamily="18" charset="0"/>
              </a:rPr>
              <a:t>seconde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période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constitutionnelle</a:t>
            </a:r>
            <a:r>
              <a:rPr lang="tr-TR" altLang="tr-TR" dirty="0">
                <a:latin typeface="Times New Roman" panose="02020603050405020304" pitchFamily="18" charset="0"/>
                <a:cs typeface="Times New Roman" panose="02020603050405020304" pitchFamily="18" charset="0"/>
              </a:rPr>
              <a:t>, en 1908, </a:t>
            </a:r>
            <a:r>
              <a:rPr lang="tr-TR" altLang="tr-TR" dirty="0" err="1">
                <a:latin typeface="Times New Roman" panose="02020603050405020304" pitchFamily="18" charset="0"/>
                <a:cs typeface="Times New Roman" panose="02020603050405020304" pitchFamily="18" charset="0"/>
              </a:rPr>
              <a:t>est</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marquée</a:t>
            </a:r>
            <a:r>
              <a:rPr lang="tr-TR" altLang="tr-TR" dirty="0">
                <a:latin typeface="Times New Roman" panose="02020603050405020304" pitchFamily="18" charset="0"/>
                <a:cs typeface="Times New Roman" panose="02020603050405020304" pitchFamily="18" charset="0"/>
              </a:rPr>
              <a:t> par la </a:t>
            </a:r>
            <a:r>
              <a:rPr lang="tr-TR" altLang="tr-TR" dirty="0" err="1">
                <a:latin typeface="Times New Roman" panose="02020603050405020304" pitchFamily="18" charset="0"/>
                <a:cs typeface="Times New Roman" panose="02020603050405020304" pitchFamily="18" charset="0"/>
              </a:rPr>
              <a:t>prise</a:t>
            </a:r>
            <a:r>
              <a:rPr lang="tr-TR" altLang="tr-TR" dirty="0">
                <a:latin typeface="Times New Roman" panose="02020603050405020304" pitchFamily="18" charset="0"/>
                <a:cs typeface="Times New Roman" panose="02020603050405020304" pitchFamily="18" charset="0"/>
              </a:rPr>
              <a:t> de </a:t>
            </a:r>
            <a:r>
              <a:rPr lang="tr-TR" altLang="tr-TR" dirty="0" err="1">
                <a:latin typeface="Times New Roman" panose="02020603050405020304" pitchFamily="18" charset="0"/>
                <a:cs typeface="Times New Roman" panose="02020603050405020304" pitchFamily="18" charset="0"/>
              </a:rPr>
              <a:t>pouvoir</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des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Jeunes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Turcs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Les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opposants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au</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régime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d’Abdulhamit</a:t>
            </a:r>
            <a:r>
              <a:rPr lang="tr-TR" altLang="tr-TR" dirty="0">
                <a:latin typeface="Times New Roman" panose="02020603050405020304" pitchFamily="18" charset="0"/>
                <a:cs typeface="Times New Roman" panose="02020603050405020304" pitchFamily="18" charset="0"/>
              </a:rPr>
              <a:t> II </a:t>
            </a:r>
            <a:r>
              <a:rPr lang="tr-TR" altLang="tr-TR" dirty="0" err="1">
                <a:latin typeface="Times New Roman" panose="02020603050405020304" pitchFamily="18" charset="0"/>
                <a:cs typeface="Times New Roman" panose="02020603050405020304" pitchFamily="18" charset="0"/>
              </a:rPr>
              <a:t>s’étaient</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ralliés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aux</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principes</a:t>
            </a:r>
            <a:r>
              <a:rPr lang="tr-TR" altLang="tr-TR" dirty="0">
                <a:latin typeface="Times New Roman" panose="02020603050405020304" pitchFamily="18" charset="0"/>
                <a:cs typeface="Times New Roman" panose="02020603050405020304" pitchFamily="18" charset="0"/>
              </a:rPr>
              <a:t> de ”</a:t>
            </a:r>
            <a:r>
              <a:rPr lang="tr-TR" altLang="tr-TR" dirty="0" err="1">
                <a:latin typeface="Times New Roman" panose="02020603050405020304" pitchFamily="18" charset="0"/>
                <a:cs typeface="Times New Roman" panose="02020603050405020304" pitchFamily="18" charset="0"/>
              </a:rPr>
              <a:t>Liberté</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Egalité</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Fraternité</a:t>
            </a:r>
            <a:r>
              <a:rPr lang="tr-TR" altLang="tr-TR" dirty="0">
                <a:latin typeface="Times New Roman" panose="02020603050405020304" pitchFamily="18" charset="0"/>
                <a:cs typeface="Times New Roman" panose="02020603050405020304" pitchFamily="18" charset="0"/>
              </a:rPr>
              <a:t>”. </a:t>
            </a:r>
            <a:endParaRPr lang="fr-FR" alt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68661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4151313" y="274638"/>
            <a:ext cx="3960812" cy="1143000"/>
          </a:xfrm>
        </p:spPr>
        <p:txBody>
          <a:bodyPr/>
          <a:lstStyle/>
          <a:p>
            <a:endParaRPr lang="fr-FR" altLang="tr-TR" smtClean="0"/>
          </a:p>
        </p:txBody>
      </p:sp>
      <p:sp>
        <p:nvSpPr>
          <p:cNvPr id="17411" name="2 İçerik Yer Tutucusu"/>
          <p:cNvSpPr>
            <a:spLocks noGrp="1"/>
          </p:cNvSpPr>
          <p:nvPr>
            <p:ph idx="1"/>
          </p:nvPr>
        </p:nvSpPr>
        <p:spPr>
          <a:xfrm>
            <a:off x="1981200" y="4221164"/>
            <a:ext cx="8229600" cy="2376487"/>
          </a:xfrm>
        </p:spPr>
        <p:txBody>
          <a:bodyPr/>
          <a:lstStyle/>
          <a:p>
            <a:r>
              <a:rPr lang="fr-FR" altLang="tr-TR" sz="2400" dirty="0" smtClean="0">
                <a:latin typeface="Times New Roman" panose="02020603050405020304" pitchFamily="18" charset="0"/>
                <a:cs typeface="Times New Roman" panose="02020603050405020304" pitchFamily="18" charset="0"/>
              </a:rPr>
              <a:t>Dans la même période que sont organisées les premières fêtes de la gymnastique dans l’Empire ottoman. La première Fête de la Gymnastique est organisée le 29 Avril 1916, deuxième le 11 mai 1917 (qui servira de base à la naissance de la Fête de la Jeunesse et du Sport de la République</a:t>
            </a:r>
            <a:r>
              <a:rPr lang="fr-FR" altLang="tr-TR" dirty="0" smtClean="0"/>
              <a:t>. </a:t>
            </a:r>
          </a:p>
        </p:txBody>
      </p:sp>
      <p:pic>
        <p:nvPicPr>
          <p:cNvPr id="17412" name="Picture 2" descr="http://mimoza.marmara.edu.tr/~avni/ERZiNCAN/resimler/1945may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8" y="0"/>
            <a:ext cx="7205662" cy="424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25484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a:xfrm>
            <a:off x="403412" y="80682"/>
            <a:ext cx="11313459" cy="971831"/>
          </a:xfrm>
        </p:spPr>
        <p:txBody>
          <a:bodyPr>
            <a:noAutofit/>
          </a:bodyPr>
          <a:lstStyle/>
          <a:p>
            <a:r>
              <a:rPr lang="tr-TR" altLang="tr-TR" sz="3200" b="1" dirty="0">
                <a:solidFill>
                  <a:srgbClr val="C00000"/>
                </a:solidFill>
                <a:latin typeface="Times New Roman" panose="02020603050405020304" pitchFamily="18" charset="0"/>
                <a:cs typeface="Times New Roman" panose="02020603050405020304" pitchFamily="18" charset="0"/>
              </a:rPr>
              <a:t>La </a:t>
            </a:r>
            <a:r>
              <a:rPr lang="tr-TR" altLang="tr-TR" sz="3200" b="1" dirty="0" err="1">
                <a:solidFill>
                  <a:srgbClr val="C00000"/>
                </a:solidFill>
                <a:latin typeface="Times New Roman" panose="02020603050405020304" pitchFamily="18" charset="0"/>
                <a:cs typeface="Times New Roman" panose="02020603050405020304" pitchFamily="18" charset="0"/>
              </a:rPr>
              <a:t>République</a:t>
            </a:r>
            <a:r>
              <a:rPr lang="tr-TR" altLang="tr-TR" sz="3200" b="1" dirty="0">
                <a:solidFill>
                  <a:srgbClr val="C00000"/>
                </a:solidFill>
                <a:latin typeface="Times New Roman" panose="02020603050405020304" pitchFamily="18" charset="0"/>
                <a:cs typeface="Times New Roman" panose="02020603050405020304" pitchFamily="18" charset="0"/>
              </a:rPr>
              <a:t> “</a:t>
            </a:r>
            <a:r>
              <a:rPr lang="tr-TR" altLang="tr-TR" sz="3200" b="1" dirty="0" err="1">
                <a:solidFill>
                  <a:srgbClr val="C00000"/>
                </a:solidFill>
                <a:latin typeface="Times New Roman" panose="02020603050405020304" pitchFamily="18" charset="0"/>
                <a:cs typeface="Times New Roman" panose="02020603050405020304" pitchFamily="18" charset="0"/>
              </a:rPr>
              <a:t>redresse</a:t>
            </a:r>
            <a:r>
              <a:rPr lang="tr-TR" altLang="tr-TR" sz="3200" b="1" dirty="0">
                <a:solidFill>
                  <a:srgbClr val="C00000"/>
                </a:solidFill>
                <a:latin typeface="Times New Roman" panose="02020603050405020304" pitchFamily="18" charset="0"/>
                <a:cs typeface="Times New Roman" panose="02020603050405020304" pitchFamily="18" charset="0"/>
              </a:rPr>
              <a:t>” </a:t>
            </a:r>
            <a:r>
              <a:rPr lang="tr-TR" altLang="tr-TR" sz="3200" b="1" dirty="0" err="1">
                <a:solidFill>
                  <a:srgbClr val="C00000"/>
                </a:solidFill>
                <a:latin typeface="Times New Roman" panose="02020603050405020304" pitchFamily="18" charset="0"/>
                <a:cs typeface="Times New Roman" panose="02020603050405020304" pitchFamily="18" charset="0"/>
              </a:rPr>
              <a:t>l’esprit</a:t>
            </a:r>
            <a:r>
              <a:rPr lang="tr-TR" altLang="tr-TR" sz="3200" b="1" dirty="0">
                <a:solidFill>
                  <a:srgbClr val="C00000"/>
                </a:solidFill>
                <a:latin typeface="Times New Roman" panose="02020603050405020304" pitchFamily="18" charset="0"/>
                <a:cs typeface="Times New Roman" panose="02020603050405020304" pitchFamily="18" charset="0"/>
              </a:rPr>
              <a:t> et le </a:t>
            </a:r>
            <a:r>
              <a:rPr lang="tr-TR" altLang="tr-TR" sz="3200" b="1" dirty="0" err="1">
                <a:solidFill>
                  <a:srgbClr val="C00000"/>
                </a:solidFill>
                <a:latin typeface="Times New Roman" panose="02020603050405020304" pitchFamily="18" charset="0"/>
                <a:cs typeface="Times New Roman" panose="02020603050405020304" pitchFamily="18" charset="0"/>
              </a:rPr>
              <a:t>corps</a:t>
            </a:r>
            <a:r>
              <a:rPr lang="tr-TR" altLang="tr-TR" sz="3200" b="1" dirty="0">
                <a:solidFill>
                  <a:srgbClr val="C00000"/>
                </a:solidFill>
                <a:latin typeface="Times New Roman" panose="02020603050405020304" pitchFamily="18" charset="0"/>
                <a:cs typeface="Times New Roman" panose="02020603050405020304" pitchFamily="18" charset="0"/>
              </a:rPr>
              <a:t> de ses </a:t>
            </a:r>
            <a:r>
              <a:rPr lang="tr-TR" altLang="tr-TR" sz="3200" b="1" dirty="0" err="1">
                <a:solidFill>
                  <a:srgbClr val="C00000"/>
                </a:solidFill>
                <a:latin typeface="Times New Roman" panose="02020603050405020304" pitchFamily="18" charset="0"/>
                <a:cs typeface="Times New Roman" panose="02020603050405020304" pitchFamily="18" charset="0"/>
              </a:rPr>
              <a:t>jeunes</a:t>
            </a:r>
            <a:endParaRPr lang="fr-FR" altLang="tr-TR" sz="3200" b="1" dirty="0">
              <a:solidFill>
                <a:srgbClr val="C00000"/>
              </a:solidFill>
              <a:latin typeface="Times New Roman" panose="02020603050405020304" pitchFamily="18" charset="0"/>
              <a:cs typeface="Times New Roman" panose="02020603050405020304" pitchFamily="18" charset="0"/>
            </a:endParaRPr>
          </a:p>
        </p:txBody>
      </p:sp>
      <p:sp>
        <p:nvSpPr>
          <p:cNvPr id="18435" name="2 İçerik Yer Tutucusu"/>
          <p:cNvSpPr>
            <a:spLocks noGrp="1"/>
          </p:cNvSpPr>
          <p:nvPr>
            <p:ph idx="1"/>
          </p:nvPr>
        </p:nvSpPr>
        <p:spPr>
          <a:xfrm>
            <a:off x="1524001" y="1052514"/>
            <a:ext cx="5292725" cy="5805487"/>
          </a:xfrm>
        </p:spPr>
        <p:txBody>
          <a:bodyPr/>
          <a:lstStyle/>
          <a:p>
            <a:r>
              <a:rPr lang="tr-TR" altLang="tr-TR" dirty="0" err="1" smtClean="0"/>
              <a:t>Education</a:t>
            </a:r>
            <a:r>
              <a:rPr lang="tr-TR" altLang="tr-TR" dirty="0" smtClean="0"/>
              <a:t> totale </a:t>
            </a:r>
            <a:r>
              <a:rPr lang="tr-TR" altLang="tr-TR" dirty="0" err="1" smtClean="0"/>
              <a:t>des</a:t>
            </a:r>
            <a:r>
              <a:rPr lang="tr-TR" altLang="tr-TR" dirty="0" smtClean="0"/>
              <a:t> </a:t>
            </a:r>
            <a:r>
              <a:rPr lang="tr-TR" altLang="tr-TR" dirty="0" err="1" smtClean="0"/>
              <a:t>futures</a:t>
            </a:r>
            <a:r>
              <a:rPr lang="tr-TR" altLang="tr-TR" dirty="0" smtClean="0"/>
              <a:t> </a:t>
            </a:r>
            <a:r>
              <a:rPr lang="tr-TR" altLang="tr-TR" dirty="0" err="1" smtClean="0"/>
              <a:t>générations</a:t>
            </a:r>
            <a:r>
              <a:rPr lang="tr-TR" altLang="tr-TR" dirty="0" smtClean="0"/>
              <a:t> dans un </a:t>
            </a:r>
            <a:r>
              <a:rPr lang="tr-TR" altLang="tr-TR" dirty="0" err="1" smtClean="0"/>
              <a:t>pays</a:t>
            </a:r>
            <a:r>
              <a:rPr lang="tr-TR" altLang="tr-TR" dirty="0" smtClean="0"/>
              <a:t> </a:t>
            </a:r>
            <a:r>
              <a:rPr lang="tr-TR" altLang="tr-TR" dirty="0" err="1" smtClean="0"/>
              <a:t>où</a:t>
            </a:r>
            <a:r>
              <a:rPr lang="tr-TR" altLang="tr-TR" dirty="0" smtClean="0"/>
              <a:t> </a:t>
            </a:r>
            <a:r>
              <a:rPr lang="tr-TR" altLang="tr-TR" dirty="0" err="1" smtClean="0"/>
              <a:t>seul</a:t>
            </a:r>
            <a:r>
              <a:rPr lang="tr-TR" altLang="tr-TR" dirty="0" smtClean="0"/>
              <a:t> 10% de la </a:t>
            </a:r>
            <a:r>
              <a:rPr lang="tr-TR" altLang="tr-TR" dirty="0" err="1" smtClean="0"/>
              <a:t>population</a:t>
            </a:r>
            <a:r>
              <a:rPr lang="tr-TR" altLang="tr-TR" dirty="0" smtClean="0"/>
              <a:t> </a:t>
            </a:r>
            <a:r>
              <a:rPr lang="tr-TR" altLang="tr-TR" dirty="0" err="1" smtClean="0"/>
              <a:t>était</a:t>
            </a:r>
            <a:r>
              <a:rPr lang="tr-TR" altLang="tr-TR" dirty="0" smtClean="0"/>
              <a:t> </a:t>
            </a:r>
            <a:r>
              <a:rPr lang="tr-TR" altLang="tr-TR" dirty="0" err="1" smtClean="0"/>
              <a:t>alpahabétisé</a:t>
            </a:r>
            <a:r>
              <a:rPr lang="tr-TR" altLang="tr-TR" dirty="0" smtClean="0"/>
              <a:t> et </a:t>
            </a:r>
            <a:r>
              <a:rPr lang="tr-TR" altLang="tr-TR" dirty="0" err="1" smtClean="0"/>
              <a:t>qui</a:t>
            </a:r>
            <a:r>
              <a:rPr lang="tr-TR" altLang="tr-TR" dirty="0" smtClean="0"/>
              <a:t> ne </a:t>
            </a:r>
            <a:r>
              <a:rPr lang="tr-TR" altLang="tr-TR" dirty="0" err="1" smtClean="0"/>
              <a:t>comptait</a:t>
            </a:r>
            <a:r>
              <a:rPr lang="tr-TR" altLang="tr-TR" dirty="0" smtClean="0"/>
              <a:t> </a:t>
            </a:r>
            <a:r>
              <a:rPr lang="tr-TR" altLang="tr-TR" dirty="0" err="1" smtClean="0"/>
              <a:t>que</a:t>
            </a:r>
            <a:r>
              <a:rPr lang="tr-TR" altLang="tr-TR" dirty="0" smtClean="0"/>
              <a:t> 72 </a:t>
            </a:r>
            <a:r>
              <a:rPr lang="tr-TR" altLang="tr-TR" dirty="0" err="1" smtClean="0"/>
              <a:t>écoles</a:t>
            </a:r>
            <a:r>
              <a:rPr lang="tr-TR" altLang="tr-TR" dirty="0" smtClean="0"/>
              <a:t> </a:t>
            </a:r>
            <a:r>
              <a:rPr lang="tr-TR" altLang="tr-TR" dirty="0" err="1" smtClean="0"/>
              <a:t>secondaires</a:t>
            </a:r>
            <a:r>
              <a:rPr lang="tr-TR" altLang="tr-TR" dirty="0" smtClean="0"/>
              <a:t> et 23 </a:t>
            </a:r>
            <a:r>
              <a:rPr lang="tr-TR" altLang="tr-TR" dirty="0" err="1" smtClean="0"/>
              <a:t>lycées</a:t>
            </a:r>
            <a:r>
              <a:rPr lang="tr-TR" altLang="tr-TR" dirty="0" smtClean="0"/>
              <a:t> </a:t>
            </a:r>
            <a:r>
              <a:rPr lang="tr-TR" altLang="tr-TR" dirty="0" err="1" smtClean="0"/>
              <a:t>pendant</a:t>
            </a:r>
            <a:r>
              <a:rPr lang="tr-TR" altLang="tr-TR" dirty="0" smtClean="0"/>
              <a:t> </a:t>
            </a:r>
            <a:r>
              <a:rPr lang="tr-TR" altLang="tr-TR" dirty="0" err="1" smtClean="0"/>
              <a:t>l’année</a:t>
            </a:r>
            <a:r>
              <a:rPr lang="tr-TR" altLang="tr-TR" dirty="0" smtClean="0"/>
              <a:t> </a:t>
            </a:r>
            <a:r>
              <a:rPr lang="tr-TR" altLang="tr-TR" dirty="0" err="1" smtClean="0"/>
              <a:t>scolaire</a:t>
            </a:r>
            <a:r>
              <a:rPr lang="tr-TR" altLang="tr-TR" dirty="0" smtClean="0"/>
              <a:t> 1923-1924. </a:t>
            </a:r>
          </a:p>
          <a:p>
            <a:r>
              <a:rPr lang="tr-TR" altLang="tr-TR" dirty="0" err="1" smtClean="0"/>
              <a:t>Seulement</a:t>
            </a:r>
            <a:r>
              <a:rPr lang="tr-TR" altLang="tr-TR" dirty="0" smtClean="0"/>
              <a:t> 16,4% de la </a:t>
            </a:r>
            <a:r>
              <a:rPr lang="tr-TR" altLang="tr-TR" dirty="0" err="1" smtClean="0"/>
              <a:t>population</a:t>
            </a:r>
            <a:r>
              <a:rPr lang="tr-TR" altLang="tr-TR" dirty="0" smtClean="0"/>
              <a:t> </a:t>
            </a:r>
            <a:r>
              <a:rPr lang="tr-TR" altLang="tr-TR" dirty="0" err="1" smtClean="0"/>
              <a:t>vivait</a:t>
            </a:r>
            <a:r>
              <a:rPr lang="tr-TR" altLang="tr-TR" dirty="0" smtClean="0"/>
              <a:t> dans </a:t>
            </a:r>
            <a:r>
              <a:rPr lang="tr-TR" altLang="tr-TR" dirty="0" err="1" smtClean="0"/>
              <a:t>les</a:t>
            </a:r>
            <a:r>
              <a:rPr lang="tr-TR" altLang="tr-TR" dirty="0" smtClean="0"/>
              <a:t> </a:t>
            </a:r>
            <a:r>
              <a:rPr lang="tr-TR" altLang="tr-TR" dirty="0" err="1" smtClean="0"/>
              <a:t>villes</a:t>
            </a:r>
            <a:endParaRPr lang="fr-FR" altLang="tr-TR" dirty="0" smtClean="0"/>
          </a:p>
        </p:txBody>
      </p:sp>
      <p:pic>
        <p:nvPicPr>
          <p:cNvPr id="18436" name="Picture 2" descr="http://www.myortakoy.com/wp-content/uploads/2010/07/Ataturk-September_20_19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125539"/>
            <a:ext cx="381000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223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a:xfrm>
            <a:off x="1981200" y="1"/>
            <a:ext cx="8229600" cy="765175"/>
          </a:xfrm>
        </p:spPr>
        <p:txBody>
          <a:bodyPr>
            <a:normAutofit/>
          </a:bodyPr>
          <a:lstStyle/>
          <a:p>
            <a:r>
              <a:rPr lang="tr-TR" altLang="tr-TR" sz="4000" b="1" dirty="0" err="1" smtClean="0">
                <a:solidFill>
                  <a:srgbClr val="C00000"/>
                </a:solidFill>
              </a:rPr>
              <a:t>Education</a:t>
            </a:r>
            <a:r>
              <a:rPr lang="tr-TR" altLang="tr-TR" sz="4000" b="1" dirty="0" smtClean="0">
                <a:solidFill>
                  <a:srgbClr val="C00000"/>
                </a:solidFill>
              </a:rPr>
              <a:t> de l’”</a:t>
            </a:r>
            <a:r>
              <a:rPr lang="tr-TR" altLang="tr-TR" sz="4000" b="1" dirty="0" err="1" smtClean="0">
                <a:solidFill>
                  <a:srgbClr val="C00000"/>
                </a:solidFill>
              </a:rPr>
              <a:t>esprit</a:t>
            </a:r>
            <a:r>
              <a:rPr lang="tr-TR" altLang="tr-TR" sz="4000" b="1" dirty="0" smtClean="0">
                <a:solidFill>
                  <a:srgbClr val="C00000"/>
                </a:solidFill>
              </a:rPr>
              <a:t>” </a:t>
            </a:r>
            <a:r>
              <a:rPr lang="tr-TR" altLang="tr-TR" sz="4000" b="1" dirty="0" err="1" smtClean="0">
                <a:solidFill>
                  <a:srgbClr val="C00000"/>
                </a:solidFill>
              </a:rPr>
              <a:t>des</a:t>
            </a:r>
            <a:r>
              <a:rPr lang="tr-TR" altLang="tr-TR" sz="4000" b="1" dirty="0" smtClean="0">
                <a:solidFill>
                  <a:srgbClr val="C00000"/>
                </a:solidFill>
              </a:rPr>
              <a:t> </a:t>
            </a:r>
            <a:r>
              <a:rPr lang="tr-TR" altLang="tr-TR" sz="4000" b="1" dirty="0" err="1" smtClean="0">
                <a:solidFill>
                  <a:srgbClr val="C00000"/>
                </a:solidFill>
              </a:rPr>
              <a:t>jeunes</a:t>
            </a:r>
            <a:endParaRPr lang="fr-FR" altLang="tr-TR" sz="4000" b="1" dirty="0" smtClean="0">
              <a:solidFill>
                <a:srgbClr val="C00000"/>
              </a:solidFill>
            </a:endParaRPr>
          </a:p>
        </p:txBody>
      </p:sp>
      <p:sp>
        <p:nvSpPr>
          <p:cNvPr id="19459" name="2 İçerik Yer Tutucusu"/>
          <p:cNvSpPr>
            <a:spLocks noGrp="1"/>
          </p:cNvSpPr>
          <p:nvPr>
            <p:ph idx="1"/>
          </p:nvPr>
        </p:nvSpPr>
        <p:spPr>
          <a:xfrm>
            <a:off x="1524000" y="3644900"/>
            <a:ext cx="9144000" cy="3213100"/>
          </a:xfrm>
        </p:spPr>
        <p:txBody>
          <a:bodyPr/>
          <a:lstStyle/>
          <a:p>
            <a:r>
              <a:rPr lang="tr-TR" altLang="tr-TR" sz="1800">
                <a:latin typeface="Times New Roman" panose="02020603050405020304" pitchFamily="18" charset="0"/>
                <a:cs typeface="Times New Roman" panose="02020603050405020304" pitchFamily="18" charset="0"/>
              </a:rPr>
              <a:t>Créer un système d’éducation national. Sur 2 axes:</a:t>
            </a:r>
          </a:p>
          <a:p>
            <a:r>
              <a:rPr lang="tr-TR" altLang="tr-TR" sz="1800">
                <a:latin typeface="Times New Roman" panose="02020603050405020304" pitchFamily="18" charset="0"/>
                <a:cs typeface="Times New Roman" panose="02020603050405020304" pitchFamily="18" charset="0"/>
              </a:rPr>
              <a:t>1- L’éducation des générations futures suivant les données de la science et de la rationalité propres à l’Occident afin d’assurer la continuité et le progrès de la République.</a:t>
            </a:r>
          </a:p>
          <a:p>
            <a:r>
              <a:rPr lang="tr-TR" altLang="tr-TR" sz="1800">
                <a:latin typeface="Times New Roman" panose="02020603050405020304" pitchFamily="18" charset="0"/>
                <a:cs typeface="Times New Roman" panose="02020603050405020304" pitchFamily="18" charset="0"/>
              </a:rPr>
              <a:t>2-Inculcation des valeurs “nationales”</a:t>
            </a:r>
          </a:p>
          <a:p>
            <a:r>
              <a:rPr lang="tr-TR" altLang="tr-TR" sz="1800">
                <a:latin typeface="Times New Roman" panose="02020603050405020304" pitchFamily="18" charset="0"/>
                <a:cs typeface="Times New Roman" panose="02020603050405020304" pitchFamily="18" charset="0"/>
              </a:rPr>
              <a:t>Education sur un programme national</a:t>
            </a:r>
          </a:p>
          <a:p>
            <a:r>
              <a:rPr lang="tr-TR" altLang="tr-TR" sz="1800">
                <a:latin typeface="Times New Roman" panose="02020603050405020304" pitchFamily="18" charset="0"/>
                <a:cs typeface="Times New Roman" panose="02020603050405020304" pitchFamily="18" charset="0"/>
              </a:rPr>
              <a:t>Instruction sur l’universel.  </a:t>
            </a:r>
          </a:p>
          <a:p>
            <a:r>
              <a:rPr lang="tr-TR" altLang="tr-TR" sz="1800" b="1">
                <a:latin typeface="Times New Roman" panose="02020603050405020304" pitchFamily="18" charset="0"/>
                <a:cs typeface="Times New Roman" panose="02020603050405020304" pitchFamily="18" charset="0"/>
              </a:rPr>
              <a:t>Il s’agit du plus grand nombre possible d’enfants et de citoyens.</a:t>
            </a:r>
          </a:p>
          <a:p>
            <a:r>
              <a:rPr lang="tr-TR" altLang="tr-TR" sz="1800" b="1">
                <a:latin typeface="Times New Roman" panose="02020603050405020304" pitchFamily="18" charset="0"/>
                <a:cs typeface="Times New Roman" panose="02020603050405020304" pitchFamily="18" charset="0"/>
              </a:rPr>
              <a:t>Créer des citoyens républicains, nationalistes et laics. </a:t>
            </a:r>
          </a:p>
          <a:p>
            <a:r>
              <a:rPr lang="tr-TR" altLang="tr-TR" sz="1800" b="1">
                <a:latin typeface="Times New Roman" panose="02020603050405020304" pitchFamily="18" charset="0"/>
                <a:cs typeface="Times New Roman" panose="02020603050405020304" pitchFamily="18" charset="0"/>
              </a:rPr>
              <a:t>Importance au corps des étudiants aussi bien qu’à l’épanouissement de leurs idées</a:t>
            </a:r>
            <a:r>
              <a:rPr lang="tr-TR" altLang="tr-TR" sz="1800">
                <a:latin typeface="Times New Roman" panose="02020603050405020304" pitchFamily="18" charset="0"/>
                <a:cs typeface="Times New Roman" panose="02020603050405020304" pitchFamily="18" charset="0"/>
              </a:rPr>
              <a:t>.</a:t>
            </a:r>
          </a:p>
          <a:p>
            <a:endParaRPr lang="fr-FR" altLang="tr-TR" sz="1800">
              <a:latin typeface="Times New Roman" panose="02020603050405020304" pitchFamily="18" charset="0"/>
              <a:cs typeface="Times New Roman" panose="02020603050405020304" pitchFamily="18" charset="0"/>
            </a:endParaRPr>
          </a:p>
        </p:txBody>
      </p:sp>
      <p:pic>
        <p:nvPicPr>
          <p:cNvPr id="19460" name="Picture 2" descr="1936 FİZİK DENEYİNDE KIZ ÖĞRENCİLER F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175" y="692150"/>
            <a:ext cx="47625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87178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a:xfrm>
            <a:off x="1981200" y="0"/>
            <a:ext cx="8229600" cy="692150"/>
          </a:xfrm>
        </p:spPr>
        <p:txBody>
          <a:bodyPr>
            <a:normAutofit fontScale="90000"/>
          </a:bodyPr>
          <a:lstStyle/>
          <a:p>
            <a:r>
              <a:rPr lang="tr-TR" altLang="tr-TR" b="1" dirty="0" err="1" smtClean="0">
                <a:solidFill>
                  <a:srgbClr val="C00000"/>
                </a:solidFill>
              </a:rPr>
              <a:t>Education</a:t>
            </a:r>
            <a:r>
              <a:rPr lang="tr-TR" altLang="tr-TR" b="1" dirty="0" smtClean="0">
                <a:solidFill>
                  <a:srgbClr val="C00000"/>
                </a:solidFill>
              </a:rPr>
              <a:t> </a:t>
            </a:r>
            <a:r>
              <a:rPr lang="tr-TR" altLang="tr-TR" b="1" dirty="0" err="1" smtClean="0">
                <a:solidFill>
                  <a:srgbClr val="C00000"/>
                </a:solidFill>
              </a:rPr>
              <a:t>du</a:t>
            </a:r>
            <a:r>
              <a:rPr lang="tr-TR" altLang="tr-TR" b="1" dirty="0" smtClean="0">
                <a:solidFill>
                  <a:srgbClr val="C00000"/>
                </a:solidFill>
              </a:rPr>
              <a:t> </a:t>
            </a:r>
            <a:r>
              <a:rPr lang="tr-TR" altLang="tr-TR" b="1" dirty="0" err="1" smtClean="0">
                <a:solidFill>
                  <a:srgbClr val="C00000"/>
                </a:solidFill>
              </a:rPr>
              <a:t>corps</a:t>
            </a:r>
            <a:r>
              <a:rPr lang="tr-TR" altLang="tr-TR" b="1" dirty="0" smtClean="0">
                <a:solidFill>
                  <a:srgbClr val="C00000"/>
                </a:solidFill>
              </a:rPr>
              <a:t> </a:t>
            </a:r>
            <a:r>
              <a:rPr lang="tr-TR" altLang="tr-TR" b="1" dirty="0" err="1" smtClean="0">
                <a:solidFill>
                  <a:srgbClr val="C00000"/>
                </a:solidFill>
              </a:rPr>
              <a:t>des</a:t>
            </a:r>
            <a:r>
              <a:rPr lang="tr-TR" altLang="tr-TR" b="1" dirty="0" smtClean="0">
                <a:solidFill>
                  <a:srgbClr val="C00000"/>
                </a:solidFill>
              </a:rPr>
              <a:t> </a:t>
            </a:r>
            <a:r>
              <a:rPr lang="tr-TR" altLang="tr-TR" b="1" dirty="0" err="1" smtClean="0">
                <a:solidFill>
                  <a:srgbClr val="C00000"/>
                </a:solidFill>
              </a:rPr>
              <a:t>jeunes</a:t>
            </a:r>
            <a:endParaRPr lang="fr-FR" altLang="tr-TR" b="1" dirty="0" smtClean="0">
              <a:solidFill>
                <a:srgbClr val="C00000"/>
              </a:solidFill>
            </a:endParaRPr>
          </a:p>
        </p:txBody>
      </p:sp>
      <p:sp>
        <p:nvSpPr>
          <p:cNvPr id="20483" name="2 İçerik Yer Tutucusu"/>
          <p:cNvSpPr>
            <a:spLocks noGrp="1"/>
          </p:cNvSpPr>
          <p:nvPr>
            <p:ph idx="1"/>
          </p:nvPr>
        </p:nvSpPr>
        <p:spPr>
          <a:xfrm>
            <a:off x="1524000" y="4292600"/>
            <a:ext cx="9144000" cy="2305050"/>
          </a:xfrm>
        </p:spPr>
        <p:txBody>
          <a:bodyPr/>
          <a:lstStyle/>
          <a:p>
            <a:r>
              <a:rPr lang="tr-TR" altLang="tr-TR" sz="2400">
                <a:latin typeface="Times New Roman" panose="02020603050405020304" pitchFamily="18" charset="0"/>
                <a:cs typeface="Times New Roman" panose="02020603050405020304" pitchFamily="18" charset="0"/>
              </a:rPr>
              <a:t>Selon Michel Foucault, le corps est “directement plongé dans un champ politique. Les rapports de pouvoir opèrent sur lui une prise immédiate: ils l’investissent, le marquent,le dressent… “</a:t>
            </a:r>
          </a:p>
          <a:p>
            <a:r>
              <a:rPr lang="tr-TR" altLang="tr-TR" sz="2400">
                <a:latin typeface="Times New Roman" panose="02020603050405020304" pitchFamily="18" charset="0"/>
                <a:cs typeface="Times New Roman" panose="02020603050405020304" pitchFamily="18" charset="0"/>
              </a:rPr>
              <a:t>Quant à l’Etat turc… La République souhaite “progresser” et devenir “forte”… le développement du capital humain, véhiculé tant par l’éducation intellectuelle que physique. </a:t>
            </a:r>
            <a:endParaRPr lang="fr-FR" altLang="tr-TR" sz="2400">
              <a:latin typeface="Times New Roman" panose="02020603050405020304" pitchFamily="18" charset="0"/>
              <a:cs typeface="Times New Roman" panose="02020603050405020304" pitchFamily="18" charset="0"/>
            </a:endParaRPr>
          </a:p>
        </p:txBody>
      </p:sp>
      <p:pic>
        <p:nvPicPr>
          <p:cNvPr id="20484" name="Picture 2" descr="1932 BEDEN EĞİTİMİ DERSİ FOTOGR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3" y="692150"/>
            <a:ext cx="47625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12494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582705" y="274639"/>
            <a:ext cx="11008660" cy="1114890"/>
          </a:xfrm>
        </p:spPr>
        <p:txBody>
          <a:bodyPr/>
          <a:lstStyle/>
          <a:p>
            <a:pPr algn="ctr"/>
            <a:r>
              <a:rPr lang="tr-TR" altLang="tr-TR" sz="3200" b="1" dirty="0" err="1">
                <a:solidFill>
                  <a:srgbClr val="C00000"/>
                </a:solidFill>
                <a:latin typeface="Times New Roman" panose="02020603050405020304" pitchFamily="18" charset="0"/>
                <a:cs typeface="Times New Roman" panose="02020603050405020304" pitchFamily="18" charset="0"/>
              </a:rPr>
              <a:t>Gymnastique</a:t>
            </a:r>
            <a:endParaRPr lang="fr-FR" altLang="tr-TR" sz="3200" b="1" dirty="0">
              <a:solidFill>
                <a:srgbClr val="C00000"/>
              </a:solidFill>
              <a:latin typeface="Times New Roman" panose="02020603050405020304" pitchFamily="18" charset="0"/>
              <a:cs typeface="Times New Roman" panose="02020603050405020304" pitchFamily="18" charset="0"/>
            </a:endParaRPr>
          </a:p>
        </p:txBody>
      </p:sp>
      <p:sp>
        <p:nvSpPr>
          <p:cNvPr id="21507" name="2 İçerik Yer Tutucusu"/>
          <p:cNvSpPr>
            <a:spLocks noGrp="1"/>
          </p:cNvSpPr>
          <p:nvPr>
            <p:ph idx="1"/>
          </p:nvPr>
        </p:nvSpPr>
        <p:spPr>
          <a:xfrm>
            <a:off x="582705" y="1389529"/>
            <a:ext cx="10883153" cy="5063660"/>
          </a:xfrm>
        </p:spPr>
        <p:txBody>
          <a:bodyPr/>
          <a:lstStyle/>
          <a:p>
            <a:r>
              <a:rPr lang="tr-TR" altLang="tr-TR" sz="2400" dirty="0">
                <a:latin typeface="Times New Roman" panose="02020603050405020304" pitchFamily="18" charset="0"/>
                <a:cs typeface="Times New Roman" panose="02020603050405020304" pitchFamily="18" charset="0"/>
              </a:rPr>
              <a:t>Selim Sırrı Tarcan, </a:t>
            </a:r>
            <a:r>
              <a:rPr lang="tr-TR" altLang="tr-TR" sz="2400" dirty="0" err="1">
                <a:latin typeface="Times New Roman" panose="02020603050405020304" pitchFamily="18" charset="0"/>
                <a:cs typeface="Times New Roman" panose="02020603050405020304" pitchFamily="18" charset="0"/>
              </a:rPr>
              <a:t>poursuit</a:t>
            </a:r>
            <a:r>
              <a:rPr lang="tr-TR" altLang="tr-TR" sz="2400" dirty="0">
                <a:latin typeface="Times New Roman" panose="02020603050405020304" pitchFamily="18" charset="0"/>
                <a:cs typeface="Times New Roman" panose="02020603050405020304" pitchFamily="18" charset="0"/>
              </a:rPr>
              <a:t> ses </a:t>
            </a:r>
            <a:r>
              <a:rPr lang="tr-TR" altLang="tr-TR" sz="2400" dirty="0" err="1">
                <a:latin typeface="Times New Roman" panose="02020603050405020304" pitchFamily="18" charset="0"/>
                <a:cs typeface="Times New Roman" panose="02020603050405020304" pitchFamily="18" charset="0"/>
              </a:rPr>
              <a:t>efforts</a:t>
            </a:r>
            <a:r>
              <a:rPr lang="tr-TR" altLang="tr-TR" sz="2400" dirty="0">
                <a:latin typeface="Times New Roman" panose="02020603050405020304" pitchFamily="18" charset="0"/>
                <a:cs typeface="Times New Roman" panose="02020603050405020304" pitchFamily="18" charset="0"/>
              </a:rPr>
              <a:t> en </a:t>
            </a:r>
            <a:r>
              <a:rPr lang="tr-TR" altLang="tr-TR" sz="2400" dirty="0" err="1">
                <a:latin typeface="Times New Roman" panose="02020603050405020304" pitchFamily="18" charset="0"/>
                <a:cs typeface="Times New Roman" panose="02020603050405020304" pitchFamily="18" charset="0"/>
              </a:rPr>
              <a:t>vue</a:t>
            </a:r>
            <a:r>
              <a:rPr lang="tr-TR" altLang="tr-TR" sz="2400" dirty="0">
                <a:latin typeface="Times New Roman" panose="02020603050405020304" pitchFamily="18" charset="0"/>
                <a:cs typeface="Times New Roman" panose="02020603050405020304" pitchFamily="18" charset="0"/>
              </a:rPr>
              <a:t> de </a:t>
            </a:r>
            <a:r>
              <a:rPr lang="tr-TR" altLang="tr-TR" sz="2400" dirty="0" err="1">
                <a:latin typeface="Times New Roman" panose="02020603050405020304" pitchFamily="18" charset="0"/>
                <a:cs typeface="Times New Roman" panose="02020603050405020304" pitchFamily="18" charset="0"/>
              </a:rPr>
              <a:t>diffuser</a:t>
            </a:r>
            <a:r>
              <a:rPr lang="tr-TR" altLang="tr-TR" sz="2400" dirty="0">
                <a:latin typeface="Times New Roman" panose="02020603050405020304" pitchFamily="18" charset="0"/>
                <a:cs typeface="Times New Roman" panose="02020603050405020304" pitchFamily="18" charset="0"/>
              </a:rPr>
              <a:t> la </a:t>
            </a:r>
            <a:r>
              <a:rPr lang="tr-TR" altLang="tr-TR" sz="2400" dirty="0" err="1">
                <a:latin typeface="Times New Roman" panose="02020603050405020304" pitchFamily="18" charset="0"/>
                <a:cs typeface="Times New Roman" panose="02020603050405020304" pitchFamily="18" charset="0"/>
              </a:rPr>
              <a:t>gymnastique,influencé</a:t>
            </a:r>
            <a:r>
              <a:rPr lang="tr-TR" altLang="tr-TR" sz="2400" dirty="0">
                <a:latin typeface="Times New Roman" panose="02020603050405020304" pitchFamily="18" charset="0"/>
                <a:cs typeface="Times New Roman" panose="02020603050405020304" pitchFamily="18" charset="0"/>
              </a:rPr>
              <a:t> par </a:t>
            </a:r>
            <a:r>
              <a:rPr lang="tr-TR" altLang="tr-TR" sz="2400" dirty="0" err="1">
                <a:latin typeface="Times New Roman" panose="02020603050405020304" pitchFamily="18" charset="0"/>
                <a:cs typeface="Times New Roman" panose="02020603050405020304" pitchFamily="18" charset="0"/>
              </a:rPr>
              <a:t>l’exemple</a:t>
            </a:r>
            <a:r>
              <a:rPr lang="tr-TR" altLang="tr-TR" sz="2400" dirty="0">
                <a:latin typeface="Times New Roman" panose="02020603050405020304" pitchFamily="18" charset="0"/>
                <a:cs typeface="Times New Roman" panose="02020603050405020304" pitchFamily="18" charset="0"/>
              </a:rPr>
              <a:t> de la </a:t>
            </a:r>
            <a:r>
              <a:rPr lang="tr-TR" altLang="tr-TR" sz="2400" dirty="0" err="1">
                <a:latin typeface="Times New Roman" panose="02020603050405020304" pitchFamily="18" charset="0"/>
                <a:cs typeface="Times New Roman" panose="02020603050405020304" pitchFamily="18" charset="0"/>
              </a:rPr>
              <a:t>gymnastique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suédoise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utile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pour</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tous</a:t>
            </a:r>
            <a:r>
              <a:rPr lang="tr-TR" altLang="tr-TR" sz="2400" dirty="0">
                <a:latin typeface="Times New Roman" panose="02020603050405020304" pitchFamily="18" charset="0"/>
                <a:cs typeface="Times New Roman" panose="02020603050405020304" pitchFamily="18" charset="0"/>
              </a:rPr>
              <a:t>”. Dans le </a:t>
            </a:r>
            <a:r>
              <a:rPr lang="tr-TR" altLang="tr-TR" sz="2400" dirty="0" err="1">
                <a:latin typeface="Times New Roman" panose="02020603050405020304" pitchFamily="18" charset="0"/>
                <a:cs typeface="Times New Roman" panose="02020603050405020304" pitchFamily="18" charset="0"/>
              </a:rPr>
              <a:t>discours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prononcé</a:t>
            </a:r>
            <a:r>
              <a:rPr lang="tr-TR" altLang="tr-TR" sz="2400" dirty="0">
                <a:latin typeface="Times New Roman" panose="02020603050405020304" pitchFamily="18" charset="0"/>
                <a:cs typeface="Times New Roman" panose="02020603050405020304" pitchFamily="18" charset="0"/>
              </a:rPr>
              <a:t> à </a:t>
            </a:r>
            <a:r>
              <a:rPr lang="tr-TR" altLang="tr-TR" sz="2400" dirty="0" err="1">
                <a:latin typeface="Times New Roman" panose="02020603050405020304" pitchFamily="18" charset="0"/>
                <a:cs typeface="Times New Roman" panose="02020603050405020304" pitchFamily="18" charset="0"/>
              </a:rPr>
              <a:t>l’occasion</a:t>
            </a:r>
            <a:r>
              <a:rPr lang="tr-TR" altLang="tr-TR" sz="2400" dirty="0">
                <a:latin typeface="Times New Roman" panose="02020603050405020304" pitchFamily="18" charset="0"/>
                <a:cs typeface="Times New Roman" panose="02020603050405020304" pitchFamily="18" charset="0"/>
              </a:rPr>
              <a:t> de la </a:t>
            </a:r>
            <a:r>
              <a:rPr lang="tr-TR" altLang="tr-TR" sz="2400" dirty="0" err="1">
                <a:latin typeface="Times New Roman" panose="02020603050405020304" pitchFamily="18" charset="0"/>
                <a:cs typeface="Times New Roman" panose="02020603050405020304" pitchFamily="18" charset="0"/>
              </a:rPr>
              <a:t>première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fete</a:t>
            </a:r>
            <a:r>
              <a:rPr lang="tr-TR" altLang="tr-TR" sz="2400" dirty="0">
                <a:latin typeface="Times New Roman" panose="02020603050405020304" pitchFamily="18" charset="0"/>
                <a:cs typeface="Times New Roman" panose="02020603050405020304" pitchFamily="18" charset="0"/>
              </a:rPr>
              <a:t> de la </a:t>
            </a:r>
            <a:r>
              <a:rPr lang="tr-TR" altLang="tr-TR" sz="2400" dirty="0" err="1">
                <a:latin typeface="Times New Roman" panose="02020603050405020304" pitchFamily="18" charset="0"/>
                <a:cs typeface="Times New Roman" panose="02020603050405020304" pitchFamily="18" charset="0"/>
              </a:rPr>
              <a:t>Gymnastique</a:t>
            </a:r>
            <a:r>
              <a:rPr lang="tr-TR" altLang="tr-TR" sz="2400" dirty="0">
                <a:latin typeface="Times New Roman" panose="02020603050405020304" pitchFamily="18" charset="0"/>
                <a:cs typeface="Times New Roman" panose="02020603050405020304" pitchFamily="18" charset="0"/>
              </a:rPr>
              <a:t> de la </a:t>
            </a:r>
            <a:r>
              <a:rPr lang="tr-TR" altLang="tr-TR" sz="2400" dirty="0" err="1">
                <a:latin typeface="Times New Roman" panose="02020603050405020304" pitchFamily="18" charset="0"/>
                <a:cs typeface="Times New Roman" panose="02020603050405020304" pitchFamily="18" charset="0"/>
              </a:rPr>
              <a:t>République</a:t>
            </a:r>
            <a:r>
              <a:rPr lang="tr-TR" altLang="tr-TR" sz="2400" dirty="0">
                <a:latin typeface="Times New Roman" panose="02020603050405020304" pitchFamily="18" charset="0"/>
                <a:cs typeface="Times New Roman" panose="02020603050405020304" pitchFamily="18" charset="0"/>
              </a:rPr>
              <a:t> en 1928 il a </a:t>
            </a:r>
            <a:r>
              <a:rPr lang="tr-TR" altLang="tr-TR" sz="2400" dirty="0" err="1">
                <a:latin typeface="Times New Roman" panose="02020603050405020304" pitchFamily="18" charset="0"/>
                <a:cs typeface="Times New Roman" panose="02020603050405020304" pitchFamily="18" charset="0"/>
              </a:rPr>
              <a:t>expliqué</a:t>
            </a:r>
            <a:r>
              <a:rPr lang="tr-TR" altLang="tr-TR" sz="2400" dirty="0">
                <a:latin typeface="Times New Roman" panose="02020603050405020304" pitchFamily="18" charset="0"/>
                <a:cs typeface="Times New Roman" panose="02020603050405020304" pitchFamily="18" charset="0"/>
              </a:rPr>
              <a:t> la </a:t>
            </a:r>
            <a:r>
              <a:rPr lang="tr-TR" altLang="tr-TR" sz="2400" dirty="0" err="1">
                <a:latin typeface="Times New Roman" panose="02020603050405020304" pitchFamily="18" charset="0"/>
                <a:cs typeface="Times New Roman" panose="02020603050405020304" pitchFamily="18" charset="0"/>
              </a:rPr>
              <a:t>fonction</a:t>
            </a:r>
            <a:r>
              <a:rPr lang="tr-TR" altLang="tr-TR" sz="2400" dirty="0">
                <a:latin typeface="Times New Roman" panose="02020603050405020304" pitchFamily="18" charset="0"/>
                <a:cs typeface="Times New Roman" panose="02020603050405020304" pitchFamily="18" charset="0"/>
              </a:rPr>
              <a:t>.</a:t>
            </a:r>
          </a:p>
          <a:p>
            <a:r>
              <a:rPr lang="tr-TR" altLang="tr-TR" sz="2400" dirty="0">
                <a:latin typeface="Times New Roman" panose="02020603050405020304" pitchFamily="18" charset="0"/>
                <a:cs typeface="Times New Roman" panose="02020603050405020304" pitchFamily="18" charset="0"/>
              </a:rPr>
              <a:t>“La </a:t>
            </a:r>
            <a:r>
              <a:rPr lang="tr-TR" altLang="tr-TR" sz="2400" dirty="0" err="1">
                <a:latin typeface="Times New Roman" panose="02020603050405020304" pitchFamily="18" charset="0"/>
                <a:cs typeface="Times New Roman" panose="02020603050405020304" pitchFamily="18" charset="0"/>
              </a:rPr>
              <a:t>gmynastique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n’est</a:t>
            </a:r>
            <a:r>
              <a:rPr lang="tr-TR" altLang="tr-TR" sz="2400" dirty="0">
                <a:latin typeface="Times New Roman" panose="02020603050405020304" pitchFamily="18" charset="0"/>
                <a:cs typeface="Times New Roman" panose="02020603050405020304" pitchFamily="18" charset="0"/>
              </a:rPr>
              <a:t> pas un </a:t>
            </a:r>
            <a:r>
              <a:rPr lang="tr-TR" altLang="tr-TR" sz="2400" dirty="0" err="1">
                <a:latin typeface="Times New Roman" panose="02020603050405020304" pitchFamily="18" charset="0"/>
                <a:cs typeface="Times New Roman" panose="02020603050405020304" pitchFamily="18" charset="0"/>
              </a:rPr>
              <a:t>talent</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ou</a:t>
            </a:r>
            <a:r>
              <a:rPr lang="tr-TR" altLang="tr-TR" sz="2400" dirty="0">
                <a:latin typeface="Times New Roman" panose="02020603050405020304" pitchFamily="18" charset="0"/>
                <a:cs typeface="Times New Roman" panose="02020603050405020304" pitchFamily="18" charset="0"/>
              </a:rPr>
              <a:t> un </a:t>
            </a:r>
            <a:r>
              <a:rPr lang="tr-TR" altLang="tr-TR" sz="2400" dirty="0" err="1">
                <a:latin typeface="Times New Roman" panose="02020603050405020304" pitchFamily="18" charset="0"/>
                <a:cs typeface="Times New Roman" panose="02020603050405020304" pitchFamily="18" charset="0"/>
              </a:rPr>
              <a:t>mérite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ou</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bien</a:t>
            </a:r>
            <a:r>
              <a:rPr lang="tr-TR" altLang="tr-TR" sz="2400" dirty="0">
                <a:latin typeface="Times New Roman" panose="02020603050405020304" pitchFamily="18" charset="0"/>
                <a:cs typeface="Times New Roman" panose="02020603050405020304" pitchFamily="18" charset="0"/>
              </a:rPr>
              <a:t> un art… </a:t>
            </a:r>
            <a:r>
              <a:rPr lang="tr-TR" altLang="tr-TR" sz="2400" dirty="0" err="1">
                <a:latin typeface="Times New Roman" panose="02020603050405020304" pitchFamily="18" charset="0"/>
                <a:cs typeface="Times New Roman" panose="02020603050405020304" pitchFamily="18" charset="0"/>
              </a:rPr>
              <a:t>C’est</a:t>
            </a:r>
            <a:r>
              <a:rPr lang="tr-TR" altLang="tr-TR" sz="2400" dirty="0">
                <a:latin typeface="Times New Roman" panose="02020603050405020304" pitchFamily="18" charset="0"/>
                <a:cs typeface="Times New Roman" panose="02020603050405020304" pitchFamily="18" charset="0"/>
              </a:rPr>
              <a:t> un </a:t>
            </a:r>
            <a:r>
              <a:rPr lang="tr-TR" altLang="tr-TR" sz="2400" dirty="0" err="1">
                <a:latin typeface="Times New Roman" panose="02020603050405020304" pitchFamily="18" charset="0"/>
                <a:cs typeface="Times New Roman" panose="02020603050405020304" pitchFamily="18" charset="0"/>
              </a:rPr>
              <a:t>moyen</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rationnel</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d’éducation</a:t>
            </a:r>
            <a:r>
              <a:rPr lang="tr-TR" altLang="tr-TR" sz="2400" dirty="0">
                <a:latin typeface="Times New Roman" panose="02020603050405020304" pitchFamily="18" charset="0"/>
                <a:cs typeface="Times New Roman" panose="02020603050405020304" pitchFamily="18" charset="0"/>
              </a:rPr>
              <a:t>… Un </a:t>
            </a:r>
            <a:r>
              <a:rPr lang="tr-TR" altLang="tr-TR" sz="2400" dirty="0" err="1">
                <a:latin typeface="Times New Roman" panose="02020603050405020304" pitchFamily="18" charset="0"/>
                <a:cs typeface="Times New Roman" panose="02020603050405020304" pitchFamily="18" charset="0"/>
              </a:rPr>
              <a:t>esprit</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sain</a:t>
            </a:r>
            <a:r>
              <a:rPr lang="tr-TR" altLang="tr-TR" sz="2400" dirty="0">
                <a:latin typeface="Times New Roman" panose="02020603050405020304" pitchFamily="18" charset="0"/>
                <a:cs typeface="Times New Roman" panose="02020603050405020304" pitchFamily="18" charset="0"/>
              </a:rPr>
              <a:t> ne </a:t>
            </a:r>
            <a:r>
              <a:rPr lang="tr-TR" altLang="tr-TR" sz="2400" dirty="0" err="1">
                <a:latin typeface="Times New Roman" panose="02020603050405020304" pitchFamily="18" charset="0"/>
                <a:cs typeface="Times New Roman" panose="02020603050405020304" pitchFamily="18" charset="0"/>
              </a:rPr>
              <a:t>peut</a:t>
            </a:r>
            <a:r>
              <a:rPr lang="tr-TR" altLang="tr-TR" sz="2400" dirty="0">
                <a:latin typeface="Times New Roman" panose="02020603050405020304" pitchFamily="18" charset="0"/>
                <a:cs typeface="Times New Roman" panose="02020603050405020304" pitchFamily="18" charset="0"/>
              </a:rPr>
              <a:t> se </a:t>
            </a:r>
            <a:r>
              <a:rPr lang="tr-TR" altLang="tr-TR" sz="2400" dirty="0" err="1">
                <a:latin typeface="Times New Roman" panose="02020603050405020304" pitchFamily="18" charset="0"/>
                <a:cs typeface="Times New Roman" panose="02020603050405020304" pitchFamily="18" charset="0"/>
              </a:rPr>
              <a:t>trouver</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que</a:t>
            </a:r>
            <a:r>
              <a:rPr lang="tr-TR" altLang="tr-TR" sz="2400" dirty="0">
                <a:latin typeface="Times New Roman" panose="02020603050405020304" pitchFamily="18" charset="0"/>
                <a:cs typeface="Times New Roman" panose="02020603050405020304" pitchFamily="18" charset="0"/>
              </a:rPr>
              <a:t> dans un </a:t>
            </a:r>
            <a:r>
              <a:rPr lang="tr-TR" altLang="tr-TR" sz="2400" dirty="0" err="1">
                <a:latin typeface="Times New Roman" panose="02020603050405020304" pitchFamily="18" charset="0"/>
                <a:cs typeface="Times New Roman" panose="02020603050405020304" pitchFamily="18" charset="0"/>
              </a:rPr>
              <a:t>corps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sain</a:t>
            </a:r>
            <a:r>
              <a:rPr lang="tr-TR" altLang="tr-TR" sz="2400" dirty="0">
                <a:latin typeface="Times New Roman" panose="02020603050405020304" pitchFamily="18" charset="0"/>
                <a:cs typeface="Times New Roman" panose="02020603050405020304" pitchFamily="18" charset="0"/>
              </a:rPr>
              <a:t>”. </a:t>
            </a:r>
          </a:p>
          <a:p>
            <a:r>
              <a:rPr lang="tr-TR" altLang="tr-TR" sz="2400" dirty="0">
                <a:latin typeface="Times New Roman" panose="02020603050405020304" pitchFamily="18" charset="0"/>
                <a:cs typeface="Times New Roman" panose="02020603050405020304" pitchFamily="18" charset="0"/>
              </a:rPr>
              <a:t>Le </a:t>
            </a:r>
            <a:r>
              <a:rPr lang="tr-TR" altLang="tr-TR" sz="2400" dirty="0" err="1">
                <a:latin typeface="Times New Roman" panose="02020603050405020304" pitchFamily="18" charset="0"/>
                <a:cs typeface="Times New Roman" panose="02020603050405020304" pitchFamily="18" charset="0"/>
              </a:rPr>
              <a:t>sport</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est</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une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activité</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collective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que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les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sportifs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accomplissent</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pour</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l’honneur</a:t>
            </a:r>
            <a:r>
              <a:rPr lang="tr-TR" altLang="tr-TR" sz="2400" dirty="0">
                <a:latin typeface="Times New Roman" panose="02020603050405020304" pitchFamily="18" charset="0"/>
                <a:cs typeface="Times New Roman" panose="02020603050405020304" pitchFamily="18" charset="0"/>
              </a:rPr>
              <a:t> de la </a:t>
            </a:r>
            <a:r>
              <a:rPr lang="tr-TR" altLang="tr-TR" sz="2400" dirty="0" err="1">
                <a:latin typeface="Times New Roman" panose="02020603050405020304" pitchFamily="18" charset="0"/>
                <a:cs typeface="Times New Roman" panose="02020603050405020304" pitchFamily="18" charset="0"/>
              </a:rPr>
              <a:t>nation</a:t>
            </a:r>
            <a:r>
              <a:rPr lang="tr-TR" altLang="tr-TR" sz="2400" dirty="0">
                <a:latin typeface="Times New Roman" panose="02020603050405020304" pitchFamily="18" charset="0"/>
                <a:cs typeface="Times New Roman" panose="02020603050405020304" pitchFamily="18" charset="0"/>
              </a:rPr>
              <a:t>. </a:t>
            </a:r>
            <a:r>
              <a:rPr lang="tr-TR" altLang="tr-TR" sz="2400" dirty="0"/>
              <a:t>“</a:t>
            </a:r>
            <a:r>
              <a:rPr lang="tr-TR" altLang="tr-TR" sz="2400" dirty="0" err="1"/>
              <a:t>Il</a:t>
            </a:r>
            <a:r>
              <a:rPr lang="tr-TR" altLang="tr-TR" sz="2400" dirty="0"/>
              <a:t> </a:t>
            </a:r>
            <a:r>
              <a:rPr lang="tr-TR" altLang="tr-TR" sz="2400" dirty="0" err="1"/>
              <a:t>n’y</a:t>
            </a:r>
            <a:r>
              <a:rPr lang="tr-TR" altLang="tr-TR" sz="2400" dirty="0"/>
              <a:t> a pas </a:t>
            </a:r>
            <a:r>
              <a:rPr lang="tr-TR" altLang="tr-TR" sz="2400" dirty="0" err="1"/>
              <a:t>moi</a:t>
            </a:r>
            <a:r>
              <a:rPr lang="tr-TR" altLang="tr-TR" sz="2400" dirty="0"/>
              <a:t>, il y a </a:t>
            </a:r>
            <a:r>
              <a:rPr lang="tr-TR" altLang="tr-TR" sz="2400" dirty="0" err="1"/>
              <a:t>seulement</a:t>
            </a:r>
            <a:r>
              <a:rPr lang="tr-TR" altLang="tr-TR" sz="2400" dirty="0"/>
              <a:t> </a:t>
            </a:r>
            <a:r>
              <a:rPr lang="tr-TR" altLang="tr-TR" sz="2400" dirty="0" err="1"/>
              <a:t>nous</a:t>
            </a:r>
            <a:r>
              <a:rPr lang="tr-TR" altLang="tr-TR" sz="2400" dirty="0"/>
              <a:t>”. </a:t>
            </a:r>
          </a:p>
          <a:p>
            <a:r>
              <a:rPr lang="tr-TR" altLang="tr-TR" sz="2400" dirty="0" err="1"/>
              <a:t>Les</a:t>
            </a:r>
            <a:r>
              <a:rPr lang="tr-TR" altLang="tr-TR" sz="2400" dirty="0"/>
              <a:t> </a:t>
            </a:r>
            <a:r>
              <a:rPr lang="tr-TR" altLang="tr-TR" sz="2400" dirty="0" err="1"/>
              <a:t>filles</a:t>
            </a:r>
            <a:r>
              <a:rPr lang="tr-TR" altLang="tr-TR" sz="2400" dirty="0"/>
              <a:t> </a:t>
            </a:r>
            <a:r>
              <a:rPr lang="tr-TR" altLang="tr-TR" sz="2400" dirty="0" err="1"/>
              <a:t>aussi</a:t>
            </a:r>
            <a:r>
              <a:rPr lang="tr-TR" altLang="tr-TR" sz="2400" dirty="0"/>
              <a:t> </a:t>
            </a:r>
            <a:r>
              <a:rPr lang="tr-TR" altLang="tr-TR" sz="2400" dirty="0" err="1"/>
              <a:t>doivent</a:t>
            </a:r>
            <a:r>
              <a:rPr lang="tr-TR" altLang="tr-TR" sz="2400" dirty="0"/>
              <a:t> </a:t>
            </a:r>
            <a:r>
              <a:rPr lang="tr-TR" altLang="tr-TR" sz="2400" dirty="0" err="1"/>
              <a:t>faire</a:t>
            </a:r>
            <a:r>
              <a:rPr lang="tr-TR" altLang="tr-TR" sz="2400" dirty="0"/>
              <a:t> </a:t>
            </a:r>
            <a:r>
              <a:rPr lang="tr-TR" altLang="tr-TR" sz="2400" dirty="0" err="1"/>
              <a:t>du</a:t>
            </a:r>
            <a:r>
              <a:rPr lang="tr-TR" altLang="tr-TR" sz="2400" dirty="0"/>
              <a:t> </a:t>
            </a:r>
            <a:r>
              <a:rPr lang="tr-TR" altLang="tr-TR" sz="2400" dirty="0" err="1"/>
              <a:t>sport</a:t>
            </a:r>
            <a:r>
              <a:rPr lang="tr-TR" altLang="tr-TR" sz="2400" dirty="0"/>
              <a:t> </a:t>
            </a:r>
            <a:r>
              <a:rPr lang="tr-TR" altLang="tr-TR" sz="2400" dirty="0" err="1"/>
              <a:t>mais</a:t>
            </a:r>
            <a:r>
              <a:rPr lang="tr-TR" altLang="tr-TR" sz="2400" dirty="0"/>
              <a:t> “il ne </a:t>
            </a:r>
            <a:r>
              <a:rPr lang="tr-TR" altLang="tr-TR" sz="2400" dirty="0" err="1"/>
              <a:t>faut</a:t>
            </a:r>
            <a:r>
              <a:rPr lang="tr-TR" altLang="tr-TR" sz="2400" dirty="0"/>
              <a:t> pas </a:t>
            </a:r>
            <a:r>
              <a:rPr lang="tr-TR" altLang="tr-TR" sz="2400" dirty="0" err="1"/>
              <a:t>oublier</a:t>
            </a:r>
            <a:r>
              <a:rPr lang="tr-TR" altLang="tr-TR" sz="2400" dirty="0"/>
              <a:t> </a:t>
            </a:r>
            <a:r>
              <a:rPr lang="tr-TR" altLang="tr-TR" sz="2400" dirty="0" err="1"/>
              <a:t>qu’une</a:t>
            </a:r>
            <a:r>
              <a:rPr lang="tr-TR" altLang="tr-TR" sz="2400" dirty="0"/>
              <a:t> fille </a:t>
            </a:r>
            <a:r>
              <a:rPr lang="tr-TR" altLang="tr-TR" sz="2400" dirty="0" err="1"/>
              <a:t>qui</a:t>
            </a:r>
            <a:r>
              <a:rPr lang="tr-TR" altLang="tr-TR" sz="2400" dirty="0"/>
              <a:t> </a:t>
            </a:r>
            <a:r>
              <a:rPr lang="tr-TR" altLang="tr-TR" sz="2400" dirty="0" err="1"/>
              <a:t>ressemblent</a:t>
            </a:r>
            <a:r>
              <a:rPr lang="tr-TR" altLang="tr-TR" sz="2400" dirty="0"/>
              <a:t> à un </a:t>
            </a:r>
            <a:r>
              <a:rPr lang="tr-TR" altLang="tr-TR" sz="2400" dirty="0" err="1"/>
              <a:t>garçon</a:t>
            </a:r>
            <a:r>
              <a:rPr lang="tr-TR" altLang="tr-TR" sz="2400" dirty="0"/>
              <a:t> </a:t>
            </a:r>
            <a:r>
              <a:rPr lang="tr-TR" altLang="tr-TR" sz="2400" dirty="0" err="1"/>
              <a:t>est</a:t>
            </a:r>
            <a:r>
              <a:rPr lang="tr-TR" altLang="tr-TR" sz="2400" dirty="0"/>
              <a:t> </a:t>
            </a:r>
            <a:r>
              <a:rPr lang="tr-TR" altLang="tr-TR" sz="2400" dirty="0" err="1"/>
              <a:t>laide</a:t>
            </a:r>
            <a:r>
              <a:rPr lang="tr-TR" altLang="tr-TR" sz="2400" dirty="0"/>
              <a:t> </a:t>
            </a:r>
            <a:r>
              <a:rPr lang="tr-TR" altLang="tr-TR" sz="2400" dirty="0" err="1"/>
              <a:t>comme</a:t>
            </a:r>
            <a:r>
              <a:rPr lang="tr-TR" altLang="tr-TR" sz="2400" dirty="0"/>
              <a:t> un </a:t>
            </a:r>
            <a:r>
              <a:rPr lang="tr-TR" altLang="tr-TR" sz="2400" dirty="0" err="1"/>
              <a:t>garçon</a:t>
            </a:r>
            <a:r>
              <a:rPr lang="tr-TR" altLang="tr-TR" sz="2400" dirty="0"/>
              <a:t> </a:t>
            </a:r>
            <a:r>
              <a:rPr lang="tr-TR" altLang="tr-TR" sz="2400" dirty="0" err="1"/>
              <a:t>qui</a:t>
            </a:r>
            <a:r>
              <a:rPr lang="tr-TR" altLang="tr-TR" sz="2400" dirty="0"/>
              <a:t> </a:t>
            </a:r>
            <a:r>
              <a:rPr lang="tr-TR" altLang="tr-TR" sz="2400" dirty="0" err="1"/>
              <a:t>ressemble</a:t>
            </a:r>
            <a:r>
              <a:rPr lang="tr-TR" altLang="tr-TR" sz="2400" dirty="0"/>
              <a:t> à </a:t>
            </a:r>
            <a:r>
              <a:rPr lang="tr-TR" altLang="tr-TR" sz="2400" dirty="0" err="1"/>
              <a:t>une</a:t>
            </a:r>
            <a:r>
              <a:rPr lang="tr-TR" altLang="tr-TR" sz="2400" dirty="0"/>
              <a:t> fille”. </a:t>
            </a:r>
            <a:r>
              <a:rPr lang="tr-TR" altLang="tr-TR" sz="2400" dirty="0">
                <a:sym typeface="Wingdings" panose="05000000000000000000" pitchFamily="2" charset="2"/>
              </a:rPr>
              <a:t> </a:t>
            </a:r>
            <a:endParaRPr lang="fr-FR" altLang="tr-TR" sz="2400" dirty="0"/>
          </a:p>
        </p:txBody>
      </p:sp>
    </p:spTree>
    <p:extLst>
      <p:ext uri="{BB962C8B-B14F-4D97-AF65-F5344CB8AC3E}">
        <p14:creationId xmlns:p14="http://schemas.microsoft.com/office/powerpoint/2010/main" val="18964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p:txBody>
          <a:bodyPr/>
          <a:lstStyle/>
          <a:p>
            <a:pPr algn="ctr"/>
            <a:r>
              <a:rPr lang="tr-TR" altLang="tr-TR" sz="3200" b="1" dirty="0" err="1">
                <a:solidFill>
                  <a:srgbClr val="C00000"/>
                </a:solidFill>
                <a:latin typeface="Times New Roman" panose="02020603050405020304" pitchFamily="18" charset="0"/>
                <a:cs typeface="Times New Roman" panose="02020603050405020304" pitchFamily="18" charset="0"/>
              </a:rPr>
              <a:t>Les</a:t>
            </a:r>
            <a:r>
              <a:rPr lang="tr-TR" altLang="tr-TR" sz="3200" b="1" dirty="0">
                <a:solidFill>
                  <a:srgbClr val="C00000"/>
                </a:solidFill>
                <a:latin typeface="Times New Roman" panose="02020603050405020304" pitchFamily="18" charset="0"/>
                <a:cs typeface="Times New Roman" panose="02020603050405020304" pitchFamily="18" charset="0"/>
              </a:rPr>
              <a:t> </a:t>
            </a:r>
            <a:r>
              <a:rPr lang="tr-TR" altLang="tr-TR" sz="3200" b="1" dirty="0" err="1">
                <a:solidFill>
                  <a:srgbClr val="C00000"/>
                </a:solidFill>
                <a:latin typeface="Times New Roman" panose="02020603050405020304" pitchFamily="18" charset="0"/>
                <a:cs typeface="Times New Roman" panose="02020603050405020304" pitchFamily="18" charset="0"/>
              </a:rPr>
              <a:t>jeunes</a:t>
            </a:r>
            <a:r>
              <a:rPr lang="tr-TR" altLang="tr-TR" sz="3200" b="1" dirty="0">
                <a:solidFill>
                  <a:srgbClr val="C00000"/>
                </a:solidFill>
                <a:latin typeface="Times New Roman" panose="02020603050405020304" pitchFamily="18" charset="0"/>
                <a:cs typeface="Times New Roman" panose="02020603050405020304" pitchFamily="18" charset="0"/>
              </a:rPr>
              <a:t> </a:t>
            </a:r>
            <a:r>
              <a:rPr lang="tr-TR" altLang="tr-TR" sz="3200" b="1" dirty="0" err="1">
                <a:solidFill>
                  <a:srgbClr val="C00000"/>
                </a:solidFill>
                <a:latin typeface="Times New Roman" panose="02020603050405020304" pitchFamily="18" charset="0"/>
                <a:cs typeface="Times New Roman" panose="02020603050405020304" pitchFamily="18" charset="0"/>
              </a:rPr>
              <a:t>au</a:t>
            </a:r>
            <a:r>
              <a:rPr lang="tr-TR" altLang="tr-TR" sz="3200" b="1" dirty="0">
                <a:solidFill>
                  <a:srgbClr val="C00000"/>
                </a:solidFill>
                <a:latin typeface="Times New Roman" panose="02020603050405020304" pitchFamily="18" charset="0"/>
                <a:cs typeface="Times New Roman" panose="02020603050405020304" pitchFamily="18" charset="0"/>
              </a:rPr>
              <a:t> </a:t>
            </a:r>
            <a:r>
              <a:rPr lang="tr-TR" altLang="tr-TR" sz="3200" b="1" dirty="0" err="1">
                <a:solidFill>
                  <a:srgbClr val="C00000"/>
                </a:solidFill>
                <a:latin typeface="Times New Roman" panose="02020603050405020304" pitchFamily="18" charset="0"/>
                <a:cs typeface="Times New Roman" panose="02020603050405020304" pitchFamily="18" charset="0"/>
              </a:rPr>
              <a:t>secours</a:t>
            </a:r>
            <a:r>
              <a:rPr lang="tr-TR" altLang="tr-TR" sz="3200" b="1" dirty="0">
                <a:solidFill>
                  <a:srgbClr val="C00000"/>
                </a:solidFill>
                <a:latin typeface="Times New Roman" panose="02020603050405020304" pitchFamily="18" charset="0"/>
                <a:cs typeface="Times New Roman" panose="02020603050405020304" pitchFamily="18" charset="0"/>
              </a:rPr>
              <a:t> de la </a:t>
            </a:r>
            <a:r>
              <a:rPr lang="tr-TR" altLang="tr-TR" sz="3200" b="1" dirty="0" err="1">
                <a:solidFill>
                  <a:srgbClr val="C00000"/>
                </a:solidFill>
                <a:latin typeface="Times New Roman" panose="02020603050405020304" pitchFamily="18" charset="0"/>
                <a:cs typeface="Times New Roman" panose="02020603050405020304" pitchFamily="18" charset="0"/>
              </a:rPr>
              <a:t>République</a:t>
            </a:r>
            <a:endParaRPr lang="fr-FR" altLang="tr-TR" sz="3200" b="1" dirty="0">
              <a:solidFill>
                <a:srgbClr val="C00000"/>
              </a:solidFill>
              <a:latin typeface="Times New Roman" panose="02020603050405020304" pitchFamily="18" charset="0"/>
              <a:cs typeface="Times New Roman" panose="02020603050405020304" pitchFamily="18" charset="0"/>
            </a:endParaRPr>
          </a:p>
        </p:txBody>
      </p:sp>
      <p:sp>
        <p:nvSpPr>
          <p:cNvPr id="22531" name="2 İçerik Yer Tutucusu"/>
          <p:cNvSpPr>
            <a:spLocks noGrp="1"/>
          </p:cNvSpPr>
          <p:nvPr>
            <p:ph idx="1"/>
          </p:nvPr>
        </p:nvSpPr>
        <p:spPr>
          <a:xfrm>
            <a:off x="1344706" y="1600200"/>
            <a:ext cx="10210800" cy="4997450"/>
          </a:xfrm>
        </p:spPr>
        <p:txBody>
          <a:bodyPr/>
          <a:lstStyle/>
          <a:p>
            <a:r>
              <a:rPr lang="tr-TR" altLang="tr-TR" sz="2400" dirty="0" err="1">
                <a:latin typeface="Times New Roman" panose="02020603050405020304" pitchFamily="18" charset="0"/>
                <a:cs typeface="Times New Roman" panose="02020603050405020304" pitchFamily="18" charset="0"/>
              </a:rPr>
              <a:t>Les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étudiants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constituaient</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une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minorité</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numériquement</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très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faible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parmi</a:t>
            </a:r>
            <a:r>
              <a:rPr lang="tr-TR" altLang="tr-TR" sz="2400" dirty="0">
                <a:latin typeface="Times New Roman" panose="02020603050405020304" pitchFamily="18" charset="0"/>
                <a:cs typeface="Times New Roman" panose="02020603050405020304" pitchFamily="18" charset="0"/>
              </a:rPr>
              <a:t> la </a:t>
            </a:r>
            <a:r>
              <a:rPr lang="tr-TR" altLang="tr-TR" sz="2400" dirty="0" err="1">
                <a:latin typeface="Times New Roman" panose="02020603050405020304" pitchFamily="18" charset="0"/>
                <a:cs typeface="Times New Roman" panose="02020603050405020304" pitchFamily="18" charset="0"/>
              </a:rPr>
              <a:t>population</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jeune</a:t>
            </a:r>
            <a:r>
              <a:rPr lang="tr-TR" altLang="tr-TR" sz="2400" dirty="0">
                <a:latin typeface="Times New Roman" panose="02020603050405020304" pitchFamily="18" charset="0"/>
                <a:cs typeface="Times New Roman" panose="02020603050405020304" pitchFamily="18" charset="0"/>
              </a:rPr>
              <a:t> de </a:t>
            </a:r>
            <a:r>
              <a:rPr lang="tr-TR" altLang="tr-TR" sz="2400" dirty="0" err="1">
                <a:latin typeface="Times New Roman" panose="02020603050405020304" pitchFamily="18" charset="0"/>
                <a:cs typeface="Times New Roman" panose="02020603050405020304" pitchFamily="18" charset="0"/>
              </a:rPr>
              <a:t>l’époque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Ex</a:t>
            </a:r>
            <a:r>
              <a:rPr lang="tr-TR" altLang="tr-TR" sz="2400" dirty="0">
                <a:latin typeface="Times New Roman" panose="02020603050405020304" pitchFamily="18" charset="0"/>
                <a:cs typeface="Times New Roman" panose="02020603050405020304" pitchFamily="18" charset="0"/>
              </a:rPr>
              <a:t>: dans </a:t>
            </a:r>
            <a:r>
              <a:rPr lang="tr-TR" altLang="tr-TR" sz="2400" dirty="0" err="1">
                <a:latin typeface="Times New Roman" panose="02020603050405020304" pitchFamily="18" charset="0"/>
                <a:cs typeface="Times New Roman" panose="02020603050405020304" pitchFamily="18" charset="0"/>
              </a:rPr>
              <a:t>l’année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universitaire</a:t>
            </a:r>
            <a:r>
              <a:rPr lang="tr-TR" altLang="tr-TR" sz="2400" dirty="0">
                <a:latin typeface="Times New Roman" panose="02020603050405020304" pitchFamily="18" charset="0"/>
                <a:cs typeface="Times New Roman" panose="02020603050405020304" pitchFamily="18" charset="0"/>
              </a:rPr>
              <a:t> </a:t>
            </a:r>
            <a:r>
              <a:rPr lang="tr-TR" altLang="tr-TR" sz="2400" dirty="0" smtClean="0">
                <a:latin typeface="Times New Roman" panose="02020603050405020304" pitchFamily="18" charset="0"/>
                <a:cs typeface="Times New Roman" panose="02020603050405020304" pitchFamily="18" charset="0"/>
              </a:rPr>
              <a:t>1923-1924, </a:t>
            </a:r>
            <a:r>
              <a:rPr lang="tr-TR" altLang="tr-TR" sz="2400" dirty="0">
                <a:latin typeface="Times New Roman" panose="02020603050405020304" pitchFamily="18" charset="0"/>
                <a:cs typeface="Times New Roman" panose="02020603050405020304" pitchFamily="18" charset="0"/>
              </a:rPr>
              <a:t>2914 (</a:t>
            </a:r>
            <a:r>
              <a:rPr lang="tr-TR" altLang="tr-TR" sz="2400" dirty="0" err="1">
                <a:latin typeface="Times New Roman" panose="02020603050405020304" pitchFamily="18" charset="0"/>
                <a:cs typeface="Times New Roman" panose="02020603050405020304" pitchFamily="18" charset="0"/>
              </a:rPr>
              <a:t>dont</a:t>
            </a:r>
            <a:r>
              <a:rPr lang="tr-TR" altLang="tr-TR" sz="2400" dirty="0">
                <a:latin typeface="Times New Roman" panose="02020603050405020304" pitchFamily="18" charset="0"/>
                <a:cs typeface="Times New Roman" panose="02020603050405020304" pitchFamily="18" charset="0"/>
              </a:rPr>
              <a:t> 285 </a:t>
            </a:r>
            <a:r>
              <a:rPr lang="tr-TR" altLang="tr-TR" sz="2400" dirty="0" err="1">
                <a:latin typeface="Times New Roman" panose="02020603050405020304" pitchFamily="18" charset="0"/>
                <a:cs typeface="Times New Roman" panose="02020603050405020304" pitchFamily="18" charset="0"/>
              </a:rPr>
              <a:t>étudiantes</a:t>
            </a:r>
            <a:r>
              <a:rPr lang="tr-TR" altLang="tr-TR" sz="2400" dirty="0">
                <a:latin typeface="Times New Roman" panose="02020603050405020304" pitchFamily="18" charset="0"/>
                <a:cs typeface="Times New Roman" panose="02020603050405020304" pitchFamily="18" charset="0"/>
              </a:rPr>
              <a:t>, 2629 </a:t>
            </a:r>
            <a:r>
              <a:rPr lang="tr-TR" altLang="tr-TR" sz="2400" dirty="0" err="1">
                <a:latin typeface="Times New Roman" panose="02020603050405020304" pitchFamily="18" charset="0"/>
                <a:cs typeface="Times New Roman" panose="02020603050405020304" pitchFamily="18" charset="0"/>
              </a:rPr>
              <a:t>étudiants</a:t>
            </a:r>
            <a:r>
              <a:rPr lang="tr-TR" altLang="tr-TR" sz="2400" dirty="0">
                <a:latin typeface="Times New Roman" panose="02020603050405020304" pitchFamily="18" charset="0"/>
                <a:cs typeface="Times New Roman" panose="02020603050405020304" pitchFamily="18" charset="0"/>
              </a:rPr>
              <a:t>) sur 11 à 12 </a:t>
            </a:r>
            <a:r>
              <a:rPr lang="tr-TR" altLang="tr-TR" sz="2400" dirty="0" err="1">
                <a:latin typeface="Times New Roman" panose="02020603050405020304" pitchFamily="18" charset="0"/>
                <a:cs typeface="Times New Roman" panose="02020603050405020304" pitchFamily="18" charset="0"/>
              </a:rPr>
              <a:t>millions</a:t>
            </a:r>
            <a:r>
              <a:rPr lang="tr-TR" altLang="tr-TR" sz="2400" dirty="0">
                <a:latin typeface="Times New Roman" panose="02020603050405020304" pitchFamily="18" charset="0"/>
                <a:cs typeface="Times New Roman" panose="02020603050405020304" pitchFamily="18" charset="0"/>
              </a:rPr>
              <a:t>. 1930-1931, 4137 </a:t>
            </a:r>
            <a:r>
              <a:rPr lang="tr-TR" altLang="tr-TR" sz="2400" dirty="0" err="1">
                <a:latin typeface="Times New Roman" panose="02020603050405020304" pitchFamily="18" charset="0"/>
                <a:cs typeface="Times New Roman" panose="02020603050405020304" pitchFamily="18" charset="0"/>
              </a:rPr>
              <a:t>étudiants</a:t>
            </a:r>
            <a:r>
              <a:rPr lang="tr-TR" altLang="tr-TR" sz="2400" dirty="0">
                <a:latin typeface="Times New Roman" panose="02020603050405020304" pitchFamily="18" charset="0"/>
                <a:cs typeface="Times New Roman" panose="02020603050405020304" pitchFamily="18" charset="0"/>
              </a:rPr>
              <a:t> 716 </a:t>
            </a:r>
            <a:r>
              <a:rPr lang="tr-TR" altLang="tr-TR" sz="2400" dirty="0" err="1">
                <a:latin typeface="Times New Roman" panose="02020603050405020304" pitchFamily="18" charset="0"/>
                <a:cs typeface="Times New Roman" panose="02020603050405020304" pitchFamily="18" charset="0"/>
              </a:rPr>
              <a:t>étudiantes</a:t>
            </a:r>
            <a:r>
              <a:rPr lang="tr-TR" altLang="tr-TR" sz="2400" dirty="0">
                <a:latin typeface="Times New Roman" panose="02020603050405020304" pitchFamily="18" charset="0"/>
                <a:cs typeface="Times New Roman" panose="02020603050405020304" pitchFamily="18" charset="0"/>
              </a:rPr>
              <a:t>.</a:t>
            </a:r>
          </a:p>
          <a:p>
            <a:r>
              <a:rPr lang="tr-TR" altLang="tr-TR" sz="2400" dirty="0" err="1" smtClean="0">
                <a:latin typeface="Times New Roman" panose="02020603050405020304" pitchFamily="18" charset="0"/>
                <a:cs typeface="Times New Roman" panose="02020603050405020304" pitchFamily="18" charset="0"/>
              </a:rPr>
              <a:t>Il</a:t>
            </a:r>
            <a:r>
              <a:rPr lang="tr-TR" altLang="tr-TR" sz="2400" dirty="0" smtClean="0">
                <a:latin typeface="Times New Roman" panose="02020603050405020304" pitchFamily="18" charset="0"/>
                <a:cs typeface="Times New Roman" panose="02020603050405020304" pitchFamily="18" charset="0"/>
              </a:rPr>
              <a:t> </a:t>
            </a:r>
            <a:r>
              <a:rPr lang="tr-TR" altLang="tr-TR" sz="2400" dirty="0" err="1" smtClean="0">
                <a:latin typeface="Times New Roman" panose="02020603050405020304" pitchFamily="18" charset="0"/>
                <a:cs typeface="Times New Roman" panose="02020603050405020304" pitchFamily="18" charset="0"/>
              </a:rPr>
              <a:t>n’y</a:t>
            </a:r>
            <a:r>
              <a:rPr lang="tr-TR" altLang="tr-TR" sz="2400" dirty="0" smtClean="0">
                <a:latin typeface="Times New Roman" panose="02020603050405020304" pitchFamily="18" charset="0"/>
                <a:cs typeface="Times New Roman" panose="02020603050405020304" pitchFamily="18" charset="0"/>
              </a:rPr>
              <a:t> </a:t>
            </a:r>
            <a:r>
              <a:rPr lang="tr-TR" altLang="tr-TR" sz="2400" dirty="0" err="1" smtClean="0">
                <a:latin typeface="Times New Roman" panose="02020603050405020304" pitchFamily="18" charset="0"/>
                <a:cs typeface="Times New Roman" panose="02020603050405020304" pitchFamily="18" charset="0"/>
              </a:rPr>
              <a:t>avait</a:t>
            </a:r>
            <a:r>
              <a:rPr lang="tr-TR" altLang="tr-TR" sz="2400" dirty="0" smtClean="0">
                <a:latin typeface="Times New Roman" panose="02020603050405020304" pitchFamily="18" charset="0"/>
                <a:cs typeface="Times New Roman" panose="02020603050405020304" pitchFamily="18" charset="0"/>
              </a:rPr>
              <a:t> </a:t>
            </a:r>
            <a:r>
              <a:rPr lang="tr-TR" altLang="tr-TR" sz="2400" dirty="0" err="1" smtClean="0">
                <a:latin typeface="Times New Roman" panose="02020603050405020304" pitchFamily="18" charset="0"/>
                <a:cs typeface="Times New Roman" panose="02020603050405020304" pitchFamily="18" charset="0"/>
              </a:rPr>
              <a:t>que</a:t>
            </a:r>
            <a:r>
              <a:rPr lang="tr-TR" altLang="tr-TR" sz="2400" dirty="0" smtClean="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d</a:t>
            </a:r>
            <a:r>
              <a:rPr lang="tr-TR" altLang="tr-TR" sz="2400" dirty="0" err="1" smtClean="0">
                <a:latin typeface="Times New Roman" panose="02020603050405020304" pitchFamily="18" charset="0"/>
                <a:cs typeface="Times New Roman" panose="02020603050405020304" pitchFamily="18" charset="0"/>
              </a:rPr>
              <a:t>es</a:t>
            </a:r>
            <a:r>
              <a:rPr lang="tr-TR" altLang="tr-TR" sz="2400" dirty="0" smtClean="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manifestations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nationalistes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contre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les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entreprises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étrangères</a:t>
            </a:r>
            <a:r>
              <a:rPr lang="tr-TR" altLang="tr-TR" sz="2400" dirty="0">
                <a:latin typeface="Times New Roman" panose="02020603050405020304" pitchFamily="18" charset="0"/>
                <a:cs typeface="Times New Roman" panose="02020603050405020304" pitchFamily="18" charset="0"/>
              </a:rPr>
              <a:t>. </a:t>
            </a:r>
          </a:p>
          <a:p>
            <a:r>
              <a:rPr lang="tr-TR" altLang="tr-TR" sz="2400" dirty="0" err="1">
                <a:latin typeface="Times New Roman" panose="02020603050405020304" pitchFamily="18" charset="0"/>
                <a:cs typeface="Times New Roman" panose="02020603050405020304" pitchFamily="18" charset="0"/>
              </a:rPr>
              <a:t>Autonomie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des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universités</a:t>
            </a:r>
            <a:r>
              <a:rPr lang="tr-TR" altLang="tr-TR" sz="2400" dirty="0">
                <a:latin typeface="Times New Roman" panose="02020603050405020304" pitchFamily="18" charset="0"/>
                <a:cs typeface="Times New Roman" panose="02020603050405020304" pitchFamily="18" charset="0"/>
              </a:rPr>
              <a:t> </a:t>
            </a:r>
            <a:r>
              <a:rPr lang="tr-TR" altLang="tr-TR" sz="2400" dirty="0" err="1" smtClean="0">
                <a:latin typeface="Times New Roman" panose="02020603050405020304" pitchFamily="18" charset="0"/>
                <a:cs typeface="Times New Roman" panose="02020603050405020304" pitchFamily="18" charset="0"/>
              </a:rPr>
              <a:t>commence</a:t>
            </a:r>
            <a:r>
              <a:rPr lang="tr-TR" altLang="tr-TR" sz="2400" dirty="0" smtClean="0">
                <a:latin typeface="Times New Roman" panose="02020603050405020304" pitchFamily="18" charset="0"/>
                <a:cs typeface="Times New Roman" panose="02020603050405020304" pitchFamily="18" charset="0"/>
              </a:rPr>
              <a:t> en </a:t>
            </a:r>
            <a:r>
              <a:rPr lang="tr-TR" altLang="tr-TR" sz="2400" dirty="0">
                <a:latin typeface="Times New Roman" panose="02020603050405020304" pitchFamily="18" charset="0"/>
                <a:cs typeface="Times New Roman" panose="02020603050405020304" pitchFamily="18" charset="0"/>
              </a:rPr>
              <a:t>1946.</a:t>
            </a:r>
            <a:endParaRPr lang="fr-FR" alt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22474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p:txBody>
          <a:bodyPr/>
          <a:lstStyle/>
          <a:p>
            <a:r>
              <a:rPr lang="tr-TR" altLang="tr-TR" b="1" dirty="0" err="1" smtClean="0">
                <a:solidFill>
                  <a:srgbClr val="C00000"/>
                </a:solidFill>
              </a:rPr>
              <a:t>Les</a:t>
            </a:r>
            <a:r>
              <a:rPr lang="tr-TR" altLang="tr-TR" b="1" dirty="0" smtClean="0">
                <a:solidFill>
                  <a:srgbClr val="C00000"/>
                </a:solidFill>
              </a:rPr>
              <a:t> </a:t>
            </a:r>
            <a:r>
              <a:rPr lang="tr-TR" altLang="tr-TR" b="1" dirty="0" err="1" smtClean="0">
                <a:solidFill>
                  <a:srgbClr val="C00000"/>
                </a:solidFill>
              </a:rPr>
              <a:t>étudiants</a:t>
            </a:r>
            <a:endParaRPr lang="fr-FR" altLang="tr-TR" b="1" dirty="0" smtClean="0">
              <a:solidFill>
                <a:srgbClr val="C00000"/>
              </a:solidFill>
            </a:endParaRPr>
          </a:p>
        </p:txBody>
      </p:sp>
      <p:sp>
        <p:nvSpPr>
          <p:cNvPr id="24579" name="2 İçerik Yer Tutucusu"/>
          <p:cNvSpPr>
            <a:spLocks noGrp="1"/>
          </p:cNvSpPr>
          <p:nvPr>
            <p:ph idx="1"/>
          </p:nvPr>
        </p:nvSpPr>
        <p:spPr/>
        <p:txBody>
          <a:bodyPr/>
          <a:lstStyle/>
          <a:p>
            <a:r>
              <a:rPr lang="tr-TR" altLang="tr-TR" dirty="0" smtClean="0"/>
              <a:t>1959-1960; 19.453 </a:t>
            </a:r>
            <a:r>
              <a:rPr lang="tr-TR" altLang="tr-TR" dirty="0" err="1" smtClean="0"/>
              <a:t>étudiants</a:t>
            </a:r>
            <a:r>
              <a:rPr lang="tr-TR" altLang="tr-TR" dirty="0" smtClean="0"/>
              <a:t> à </a:t>
            </a:r>
            <a:r>
              <a:rPr lang="tr-TR" altLang="tr-TR" dirty="0" err="1" smtClean="0"/>
              <a:t>l’Université</a:t>
            </a:r>
            <a:r>
              <a:rPr lang="tr-TR" altLang="tr-TR" dirty="0" smtClean="0"/>
              <a:t> </a:t>
            </a:r>
            <a:r>
              <a:rPr lang="tr-TR" altLang="tr-TR" dirty="0" err="1" smtClean="0"/>
              <a:t>d’Istanbul</a:t>
            </a:r>
            <a:r>
              <a:rPr lang="tr-TR" altLang="tr-TR" dirty="0" smtClean="0"/>
              <a:t>. </a:t>
            </a:r>
          </a:p>
          <a:p>
            <a:r>
              <a:rPr lang="tr-TR" altLang="tr-TR" dirty="0" smtClean="0"/>
              <a:t>1959-1960; 14.838 </a:t>
            </a:r>
            <a:r>
              <a:rPr lang="tr-TR" altLang="tr-TR" dirty="0" err="1" smtClean="0"/>
              <a:t>étudiants</a:t>
            </a:r>
            <a:r>
              <a:rPr lang="tr-TR" altLang="tr-TR" dirty="0" smtClean="0"/>
              <a:t> à </a:t>
            </a:r>
            <a:r>
              <a:rPr lang="tr-TR" altLang="tr-TR" dirty="0" err="1" smtClean="0"/>
              <a:t>l’Université</a:t>
            </a:r>
            <a:r>
              <a:rPr lang="tr-TR" altLang="tr-TR" dirty="0" smtClean="0"/>
              <a:t> </a:t>
            </a:r>
            <a:r>
              <a:rPr lang="tr-TR" altLang="tr-TR" dirty="0" err="1" smtClean="0"/>
              <a:t>d’Ankara</a:t>
            </a:r>
            <a:r>
              <a:rPr lang="tr-TR" altLang="tr-TR" dirty="0" smtClean="0"/>
              <a:t>. </a:t>
            </a:r>
          </a:p>
          <a:p>
            <a:endParaRPr lang="tr-TR" altLang="tr-TR" dirty="0" smtClean="0"/>
          </a:p>
          <a:p>
            <a:r>
              <a:rPr lang="tr-TR" altLang="tr-TR" dirty="0" smtClean="0"/>
              <a:t>1950; 24.813 </a:t>
            </a:r>
            <a:r>
              <a:rPr lang="tr-TR" altLang="tr-TR" dirty="0" err="1" smtClean="0"/>
              <a:t>étudiants</a:t>
            </a:r>
            <a:endParaRPr lang="tr-TR" altLang="tr-TR" dirty="0" smtClean="0"/>
          </a:p>
          <a:p>
            <a:r>
              <a:rPr lang="tr-TR" altLang="tr-TR" dirty="0" smtClean="0"/>
              <a:t>1960; 65.297 </a:t>
            </a:r>
            <a:r>
              <a:rPr lang="tr-TR" altLang="tr-TR" dirty="0" err="1" smtClean="0"/>
              <a:t>étudiants</a:t>
            </a:r>
            <a:r>
              <a:rPr lang="tr-TR" altLang="tr-TR" dirty="0" smtClean="0"/>
              <a:t> </a:t>
            </a:r>
          </a:p>
          <a:p>
            <a:endParaRPr lang="fr-FR" altLang="tr-TR" dirty="0" smtClean="0"/>
          </a:p>
        </p:txBody>
      </p:sp>
    </p:spTree>
    <p:extLst>
      <p:ext uri="{BB962C8B-B14F-4D97-AF65-F5344CB8AC3E}">
        <p14:creationId xmlns:p14="http://schemas.microsoft.com/office/powerpoint/2010/main" val="897919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Başlık"/>
          <p:cNvSpPr>
            <a:spLocks noGrp="1"/>
          </p:cNvSpPr>
          <p:nvPr>
            <p:ph type="title"/>
          </p:nvPr>
        </p:nvSpPr>
        <p:spPr/>
        <p:txBody>
          <a:bodyPr>
            <a:normAutofit/>
          </a:bodyPr>
          <a:lstStyle/>
          <a:p>
            <a:pPr algn="ctr" eaLnBrk="1" hangingPunct="1"/>
            <a:r>
              <a:rPr lang="tr-TR" altLang="tr-TR" sz="4000" b="1" dirty="0" err="1">
                <a:solidFill>
                  <a:srgbClr val="FF0000"/>
                </a:solidFill>
              </a:rPr>
              <a:t>Exceptions</a:t>
            </a:r>
            <a:r>
              <a:rPr lang="tr-TR" altLang="tr-TR" sz="4000" b="1" dirty="0">
                <a:solidFill>
                  <a:srgbClr val="FF0000"/>
                </a:solidFill>
              </a:rPr>
              <a:t> !!!</a:t>
            </a:r>
          </a:p>
        </p:txBody>
      </p:sp>
      <p:sp>
        <p:nvSpPr>
          <p:cNvPr id="3" name="2 İçerik Yer Tutucusu"/>
          <p:cNvSpPr>
            <a:spLocks noGrp="1"/>
          </p:cNvSpPr>
          <p:nvPr>
            <p:ph idx="1"/>
          </p:nvPr>
        </p:nvSpPr>
        <p:spPr>
          <a:xfrm>
            <a:off x="5002307" y="1515035"/>
            <a:ext cx="6544234" cy="4793690"/>
          </a:xfrm>
        </p:spPr>
        <p:txBody>
          <a:bodyPr rtlCol="0">
            <a:normAutofit/>
          </a:bodyPr>
          <a:lstStyle/>
          <a:p>
            <a:pPr>
              <a:defRPr/>
            </a:pPr>
            <a:r>
              <a:rPr lang="fr-FR" dirty="0" smtClean="0"/>
              <a:t>Les étudiants constituent bien au Moyen-âge un groupe social particulier, </a:t>
            </a:r>
          </a:p>
          <a:p>
            <a:pPr>
              <a:defRPr/>
            </a:pPr>
            <a:r>
              <a:rPr lang="fr-FR" dirty="0" smtClean="0"/>
              <a:t>Très minoritaires parmi l’ensemble des jeunes, mais dont les manifestations sont souvent spectaculaires. </a:t>
            </a:r>
          </a:p>
          <a:p>
            <a:pPr>
              <a:defRPr/>
            </a:pPr>
            <a:r>
              <a:rPr lang="fr-FR" dirty="0" smtClean="0"/>
              <a:t>Les communautés scolaires forment des groupes corporatifs, des communautés juvéniles qui vagabondent, qui s’initient à la vie sexuelle, qui profite de sa liberté</a:t>
            </a:r>
            <a:r>
              <a:rPr lang="tr-TR" dirty="0" smtClean="0"/>
              <a:t>.   </a:t>
            </a:r>
          </a:p>
        </p:txBody>
      </p:sp>
      <p:pic>
        <p:nvPicPr>
          <p:cNvPr id="6148" name="Picture 4" descr="Les Intellectuels au Moyen-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0073"/>
            <a:ext cx="4776134"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20E9403-13D6-4D33-9900-D1188E79635A}" type="slidenum">
              <a:rPr lang="tr-TR" altLang="tr-TR">
                <a:solidFill>
                  <a:srgbClr val="898989"/>
                </a:solidFill>
                <a:latin typeface="Calibri" panose="020F0502020204030204" pitchFamily="34" charset="0"/>
              </a:rPr>
              <a:pPr eaLnBrk="1" hangingPunct="1"/>
              <a:t>4</a:t>
            </a:fld>
            <a:endParaRPr lang="tr-TR" altLang="tr-TR">
              <a:solidFill>
                <a:srgbClr val="898989"/>
              </a:solidFill>
              <a:latin typeface="Calibri" panose="020F0502020204030204" pitchFamily="34" charset="0"/>
            </a:endParaRPr>
          </a:p>
        </p:txBody>
      </p:sp>
    </p:spTree>
    <p:extLst>
      <p:ext uri="{BB962C8B-B14F-4D97-AF65-F5344CB8AC3E}">
        <p14:creationId xmlns:p14="http://schemas.microsoft.com/office/powerpoint/2010/main" val="20811964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p:txBody>
          <a:bodyPr>
            <a:normAutofit/>
          </a:bodyPr>
          <a:lstStyle/>
          <a:p>
            <a:r>
              <a:rPr lang="tr-TR" altLang="tr-TR" sz="4000" b="1" dirty="0" err="1" smtClean="0">
                <a:solidFill>
                  <a:srgbClr val="C00000"/>
                </a:solidFill>
              </a:rPr>
              <a:t>Mouvements</a:t>
            </a:r>
            <a:r>
              <a:rPr lang="tr-TR" altLang="tr-TR" sz="4000" b="1" dirty="0" smtClean="0">
                <a:solidFill>
                  <a:srgbClr val="C00000"/>
                </a:solidFill>
              </a:rPr>
              <a:t> de </a:t>
            </a:r>
            <a:r>
              <a:rPr lang="tr-TR" altLang="tr-TR" sz="4000" b="1" dirty="0" err="1" smtClean="0">
                <a:solidFill>
                  <a:srgbClr val="C00000"/>
                </a:solidFill>
              </a:rPr>
              <a:t>jeunesse</a:t>
            </a:r>
            <a:endParaRPr lang="fr-FR" altLang="tr-TR" sz="4000" b="1" dirty="0" smtClean="0">
              <a:solidFill>
                <a:srgbClr val="C00000"/>
              </a:solidFill>
            </a:endParaRPr>
          </a:p>
        </p:txBody>
      </p:sp>
      <p:sp>
        <p:nvSpPr>
          <p:cNvPr id="26627" name="2 İçerik Yer Tutucusu"/>
          <p:cNvSpPr>
            <a:spLocks noGrp="1"/>
          </p:cNvSpPr>
          <p:nvPr>
            <p:ph idx="1"/>
          </p:nvPr>
        </p:nvSpPr>
        <p:spPr/>
        <p:txBody>
          <a:bodyPr/>
          <a:lstStyle/>
          <a:p>
            <a:r>
              <a:rPr lang="tr-TR" altLang="tr-TR" dirty="0" smtClean="0"/>
              <a:t>2 </a:t>
            </a:r>
            <a:r>
              <a:rPr lang="tr-TR" altLang="tr-TR" dirty="0" err="1" smtClean="0"/>
              <a:t>catégories</a:t>
            </a:r>
            <a:r>
              <a:rPr lang="tr-TR" altLang="tr-TR" dirty="0" smtClean="0"/>
              <a:t> de </a:t>
            </a:r>
            <a:r>
              <a:rPr lang="tr-TR" altLang="tr-TR" dirty="0" err="1" smtClean="0"/>
              <a:t>moıuvements</a:t>
            </a:r>
            <a:r>
              <a:rPr lang="tr-TR" altLang="tr-TR" dirty="0" smtClean="0"/>
              <a:t> </a:t>
            </a:r>
            <a:r>
              <a:rPr lang="tr-TR" altLang="tr-TR" dirty="0" err="1" smtClean="0"/>
              <a:t>des</a:t>
            </a:r>
            <a:r>
              <a:rPr lang="tr-TR" altLang="tr-TR" dirty="0" smtClean="0"/>
              <a:t> </a:t>
            </a:r>
            <a:r>
              <a:rPr lang="tr-TR" altLang="tr-TR" dirty="0" err="1" smtClean="0"/>
              <a:t>jeunes</a:t>
            </a:r>
            <a:endParaRPr lang="tr-TR" altLang="tr-TR" dirty="0" smtClean="0"/>
          </a:p>
          <a:p>
            <a:r>
              <a:rPr lang="tr-TR" altLang="tr-TR" dirty="0" smtClean="0"/>
              <a:t>1) </a:t>
            </a:r>
            <a:r>
              <a:rPr lang="tr-TR" altLang="tr-TR" dirty="0" err="1" smtClean="0"/>
              <a:t>Luttes</a:t>
            </a:r>
            <a:r>
              <a:rPr lang="tr-TR" altLang="tr-TR" dirty="0" smtClean="0"/>
              <a:t> </a:t>
            </a:r>
            <a:r>
              <a:rPr lang="tr-TR" altLang="tr-TR" dirty="0" err="1" smtClean="0"/>
              <a:t>pour</a:t>
            </a:r>
            <a:r>
              <a:rPr lang="tr-TR" altLang="tr-TR" dirty="0" smtClean="0"/>
              <a:t> </a:t>
            </a:r>
            <a:r>
              <a:rPr lang="tr-TR" altLang="tr-TR" dirty="0" err="1" smtClean="0"/>
              <a:t>les</a:t>
            </a:r>
            <a:r>
              <a:rPr lang="tr-TR" altLang="tr-TR" dirty="0" smtClean="0"/>
              <a:t> </a:t>
            </a:r>
            <a:r>
              <a:rPr lang="tr-TR" altLang="tr-TR" dirty="0" err="1" smtClean="0"/>
              <a:t>problèmes</a:t>
            </a:r>
            <a:r>
              <a:rPr lang="tr-TR" altLang="tr-TR" dirty="0" smtClean="0"/>
              <a:t> </a:t>
            </a:r>
            <a:r>
              <a:rPr lang="tr-TR" altLang="tr-TR" dirty="0" err="1" smtClean="0"/>
              <a:t>des</a:t>
            </a:r>
            <a:r>
              <a:rPr lang="tr-TR" altLang="tr-TR" dirty="0" smtClean="0"/>
              <a:t> </a:t>
            </a:r>
            <a:r>
              <a:rPr lang="tr-TR" altLang="tr-TR" dirty="0" err="1" smtClean="0"/>
              <a:t>étudiants</a:t>
            </a:r>
            <a:endParaRPr lang="tr-TR" altLang="tr-TR" dirty="0" smtClean="0"/>
          </a:p>
          <a:p>
            <a:r>
              <a:rPr lang="tr-TR" altLang="tr-TR" dirty="0" smtClean="0"/>
              <a:t>2) </a:t>
            </a:r>
            <a:r>
              <a:rPr lang="tr-TR" altLang="tr-TR" dirty="0" err="1" smtClean="0"/>
              <a:t>Questions</a:t>
            </a:r>
            <a:r>
              <a:rPr lang="tr-TR" altLang="tr-TR" dirty="0" smtClean="0"/>
              <a:t> </a:t>
            </a:r>
            <a:r>
              <a:rPr lang="tr-TR" altLang="tr-TR" dirty="0" err="1" smtClean="0"/>
              <a:t>politiques</a:t>
            </a:r>
            <a:r>
              <a:rPr lang="tr-TR" altLang="tr-TR" dirty="0" smtClean="0"/>
              <a:t> et </a:t>
            </a:r>
            <a:r>
              <a:rPr lang="tr-TR" altLang="tr-TR" dirty="0" err="1" smtClean="0"/>
              <a:t>sociales</a:t>
            </a:r>
            <a:endParaRPr lang="tr-TR" altLang="tr-TR" dirty="0" smtClean="0"/>
          </a:p>
          <a:p>
            <a:r>
              <a:rPr lang="tr-TR" altLang="tr-TR" dirty="0" err="1" smtClean="0"/>
              <a:t>Ex</a:t>
            </a:r>
            <a:r>
              <a:rPr lang="tr-TR" altLang="tr-TR" dirty="0" smtClean="0"/>
              <a:t>: </a:t>
            </a:r>
            <a:r>
              <a:rPr lang="tr-TR" altLang="tr-TR" dirty="0" err="1" smtClean="0"/>
              <a:t>contre</a:t>
            </a:r>
            <a:r>
              <a:rPr lang="tr-TR" altLang="tr-TR" dirty="0" smtClean="0"/>
              <a:t> </a:t>
            </a:r>
            <a:r>
              <a:rPr lang="tr-TR" altLang="tr-TR" dirty="0" err="1" smtClean="0"/>
              <a:t>l’arret</a:t>
            </a:r>
            <a:r>
              <a:rPr lang="tr-TR" altLang="tr-TR" dirty="0" smtClean="0"/>
              <a:t> </a:t>
            </a:r>
            <a:r>
              <a:rPr lang="tr-TR" altLang="tr-TR" dirty="0" err="1" smtClean="0"/>
              <a:t>des</a:t>
            </a:r>
            <a:r>
              <a:rPr lang="tr-TR" altLang="tr-TR" dirty="0" smtClean="0"/>
              <a:t> </a:t>
            </a:r>
            <a:r>
              <a:rPr lang="tr-TR" altLang="tr-TR" dirty="0" err="1" smtClean="0"/>
              <a:t>ventes</a:t>
            </a:r>
            <a:r>
              <a:rPr lang="tr-TR" altLang="tr-TR" dirty="0" smtClean="0"/>
              <a:t> </a:t>
            </a:r>
            <a:r>
              <a:rPr lang="tr-TR" altLang="tr-TR" dirty="0" err="1" smtClean="0"/>
              <a:t>des</a:t>
            </a:r>
            <a:r>
              <a:rPr lang="tr-TR" altLang="tr-TR" dirty="0" smtClean="0"/>
              <a:t> </a:t>
            </a:r>
            <a:r>
              <a:rPr lang="tr-TR" altLang="tr-TR" dirty="0" err="1" smtClean="0"/>
              <a:t>tickets</a:t>
            </a:r>
            <a:r>
              <a:rPr lang="tr-TR" altLang="tr-TR" dirty="0" smtClean="0"/>
              <a:t> à </a:t>
            </a:r>
            <a:r>
              <a:rPr lang="tr-TR" altLang="tr-TR" dirty="0" err="1" smtClean="0"/>
              <a:t>tarifs</a:t>
            </a:r>
            <a:r>
              <a:rPr lang="tr-TR" altLang="tr-TR" dirty="0" smtClean="0"/>
              <a:t> </a:t>
            </a:r>
            <a:r>
              <a:rPr lang="tr-TR" altLang="tr-TR" dirty="0" err="1" smtClean="0"/>
              <a:t>réduits</a:t>
            </a:r>
            <a:r>
              <a:rPr lang="tr-TR" altLang="tr-TR" dirty="0" smtClean="0"/>
              <a:t>.</a:t>
            </a:r>
          </a:p>
          <a:p>
            <a:r>
              <a:rPr lang="tr-TR" altLang="tr-TR" dirty="0" smtClean="0"/>
              <a:t> “</a:t>
            </a:r>
            <a:r>
              <a:rPr lang="tr-TR" altLang="tr-TR" dirty="0" err="1" smtClean="0"/>
              <a:t>les</a:t>
            </a:r>
            <a:r>
              <a:rPr lang="tr-TR" altLang="tr-TR" dirty="0" smtClean="0"/>
              <a:t> </a:t>
            </a:r>
            <a:r>
              <a:rPr lang="tr-TR" altLang="tr-TR" dirty="0" err="1" smtClean="0"/>
              <a:t>étudiants</a:t>
            </a:r>
            <a:r>
              <a:rPr lang="tr-TR" altLang="tr-TR" dirty="0" smtClean="0"/>
              <a:t> ne </a:t>
            </a:r>
            <a:r>
              <a:rPr lang="tr-TR" altLang="tr-TR" dirty="0" err="1" smtClean="0"/>
              <a:t>peuvent</a:t>
            </a:r>
            <a:r>
              <a:rPr lang="tr-TR" altLang="tr-TR" dirty="0" smtClean="0"/>
              <a:t> pas </a:t>
            </a:r>
            <a:r>
              <a:rPr lang="tr-TR" altLang="tr-TR" dirty="0" err="1" smtClean="0"/>
              <a:t>monter</a:t>
            </a:r>
            <a:r>
              <a:rPr lang="tr-TR" altLang="tr-TR" dirty="0" smtClean="0"/>
              <a:t>, </a:t>
            </a:r>
            <a:r>
              <a:rPr lang="tr-TR" altLang="tr-TR" dirty="0" err="1" smtClean="0"/>
              <a:t>c’est</a:t>
            </a:r>
            <a:r>
              <a:rPr lang="tr-TR" altLang="tr-TR" dirty="0" smtClean="0"/>
              <a:t> </a:t>
            </a:r>
            <a:r>
              <a:rPr lang="tr-TR" altLang="tr-TR" dirty="0" err="1" smtClean="0"/>
              <a:t>réservés</a:t>
            </a:r>
            <a:r>
              <a:rPr lang="tr-TR" altLang="tr-TR" dirty="0" smtClean="0"/>
              <a:t> </a:t>
            </a:r>
            <a:r>
              <a:rPr lang="tr-TR" altLang="tr-TR" dirty="0" err="1" smtClean="0"/>
              <a:t>aux</a:t>
            </a:r>
            <a:r>
              <a:rPr lang="tr-TR" altLang="tr-TR" dirty="0" smtClean="0"/>
              <a:t> </a:t>
            </a:r>
            <a:r>
              <a:rPr lang="tr-TR" altLang="tr-TR" dirty="0" err="1" smtClean="0"/>
              <a:t>aristocrates</a:t>
            </a:r>
            <a:r>
              <a:rPr lang="tr-TR" altLang="tr-TR" dirty="0" smtClean="0"/>
              <a:t>”. </a:t>
            </a:r>
            <a:endParaRPr lang="tr-TR" altLang="tr-TR" dirty="0" smtClean="0"/>
          </a:p>
          <a:p>
            <a:r>
              <a:rPr lang="tr-TR" altLang="tr-TR" dirty="0" err="1" smtClean="0"/>
              <a:t>Appartenir</a:t>
            </a:r>
            <a:r>
              <a:rPr lang="tr-TR" altLang="tr-TR" dirty="0" smtClean="0"/>
              <a:t> à la </a:t>
            </a:r>
            <a:r>
              <a:rPr lang="tr-TR" altLang="tr-TR" dirty="0" err="1" smtClean="0"/>
              <a:t>première</a:t>
            </a:r>
            <a:r>
              <a:rPr lang="tr-TR" altLang="tr-TR" dirty="0" smtClean="0"/>
              <a:t> </a:t>
            </a:r>
            <a:r>
              <a:rPr lang="tr-TR" altLang="tr-TR" dirty="0" err="1" smtClean="0"/>
              <a:t>génération</a:t>
            </a:r>
            <a:r>
              <a:rPr lang="tr-TR" altLang="tr-TR" dirty="0" smtClean="0"/>
              <a:t> de la </a:t>
            </a:r>
            <a:r>
              <a:rPr lang="tr-TR" altLang="tr-TR" dirty="0" err="1" smtClean="0"/>
              <a:t>République</a:t>
            </a:r>
            <a:r>
              <a:rPr lang="tr-TR" altLang="tr-TR" dirty="0" smtClean="0"/>
              <a:t>:  </a:t>
            </a:r>
            <a:r>
              <a:rPr lang="tr-TR" altLang="tr-TR" dirty="0" err="1" smtClean="0"/>
              <a:t>dévotion</a:t>
            </a:r>
            <a:r>
              <a:rPr lang="tr-TR" altLang="tr-TR" dirty="0" smtClean="0"/>
              <a:t> et </a:t>
            </a:r>
            <a:r>
              <a:rPr lang="tr-TR" altLang="tr-TR" dirty="0" err="1" smtClean="0"/>
              <a:t>enthousiasme</a:t>
            </a:r>
            <a:r>
              <a:rPr lang="tr-TR" altLang="tr-TR" dirty="0" smtClean="0"/>
              <a:t>, </a:t>
            </a:r>
            <a:r>
              <a:rPr lang="tr-TR" altLang="tr-TR" dirty="0" err="1" smtClean="0"/>
              <a:t>travailler</a:t>
            </a:r>
            <a:r>
              <a:rPr lang="tr-TR" altLang="tr-TR" dirty="0" smtClean="0"/>
              <a:t> </a:t>
            </a:r>
            <a:r>
              <a:rPr lang="tr-TR" altLang="tr-TR" dirty="0" err="1" smtClean="0"/>
              <a:t>pour</a:t>
            </a:r>
            <a:r>
              <a:rPr lang="tr-TR" altLang="tr-TR" dirty="0" smtClean="0"/>
              <a:t> la </a:t>
            </a:r>
            <a:r>
              <a:rPr lang="tr-TR" altLang="tr-TR" dirty="0" err="1" smtClean="0"/>
              <a:t>patrie</a:t>
            </a:r>
            <a:r>
              <a:rPr lang="tr-TR" altLang="tr-TR" dirty="0" smtClean="0"/>
              <a:t>. </a:t>
            </a:r>
            <a:endParaRPr lang="fr-FR" altLang="tr-TR" dirty="0" smtClean="0"/>
          </a:p>
          <a:p>
            <a:endParaRPr lang="fr-FR" altLang="tr-TR" dirty="0" smtClean="0"/>
          </a:p>
        </p:txBody>
      </p:sp>
    </p:spTree>
    <p:extLst>
      <p:ext uri="{BB962C8B-B14F-4D97-AF65-F5344CB8AC3E}">
        <p14:creationId xmlns:p14="http://schemas.microsoft.com/office/powerpoint/2010/main" val="31487426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Başlık"/>
          <p:cNvSpPr>
            <a:spLocks noGrp="1"/>
          </p:cNvSpPr>
          <p:nvPr>
            <p:ph type="title"/>
          </p:nvPr>
        </p:nvSpPr>
        <p:spPr>
          <a:xfrm>
            <a:off x="3567953" y="274638"/>
            <a:ext cx="4858871" cy="433574"/>
          </a:xfrm>
        </p:spPr>
        <p:txBody>
          <a:bodyPr>
            <a:normAutofit fontScale="90000"/>
          </a:bodyPr>
          <a:lstStyle/>
          <a:p>
            <a:pPr algn="ctr" eaLnBrk="1" hangingPunct="1"/>
            <a:r>
              <a:rPr lang="tr-TR" altLang="tr-TR" b="1" dirty="0" err="1" smtClean="0">
                <a:solidFill>
                  <a:srgbClr val="C00000"/>
                </a:solidFill>
              </a:rPr>
              <a:t>Les</a:t>
            </a:r>
            <a:r>
              <a:rPr lang="tr-TR" altLang="tr-TR" b="1" dirty="0" smtClean="0">
                <a:solidFill>
                  <a:srgbClr val="C00000"/>
                </a:solidFill>
              </a:rPr>
              <a:t> </a:t>
            </a:r>
            <a:r>
              <a:rPr lang="tr-TR" altLang="tr-TR" b="1" dirty="0" err="1" smtClean="0">
                <a:solidFill>
                  <a:srgbClr val="C00000"/>
                </a:solidFill>
              </a:rPr>
              <a:t>Bobstil</a:t>
            </a:r>
            <a:endParaRPr lang="fr-FR" altLang="tr-TR" b="1" dirty="0" smtClean="0">
              <a:solidFill>
                <a:srgbClr val="C00000"/>
              </a:solidFill>
            </a:endParaRPr>
          </a:p>
        </p:txBody>
      </p:sp>
      <p:sp>
        <p:nvSpPr>
          <p:cNvPr id="6147" name="2 İçerik Yer Tutucusu"/>
          <p:cNvSpPr>
            <a:spLocks noGrp="1"/>
          </p:cNvSpPr>
          <p:nvPr>
            <p:ph idx="1"/>
          </p:nvPr>
        </p:nvSpPr>
        <p:spPr>
          <a:xfrm>
            <a:off x="1981200" y="4607859"/>
            <a:ext cx="8229600" cy="1518304"/>
          </a:xfrm>
        </p:spPr>
        <p:txBody>
          <a:bodyPr/>
          <a:lstStyle/>
          <a:p>
            <a:pPr eaLnBrk="1" hangingPunct="1"/>
            <a:endParaRPr lang="tr-TR" altLang="tr-TR" sz="800" dirty="0">
              <a:latin typeface="Times New Roman" panose="02020603050405020304" pitchFamily="18" charset="0"/>
              <a:cs typeface="Times New Roman" panose="02020603050405020304" pitchFamily="18" charset="0"/>
            </a:endParaRPr>
          </a:p>
          <a:p>
            <a:pPr eaLnBrk="1" hangingPunct="1"/>
            <a:r>
              <a:rPr lang="tr-TR" altLang="tr-TR" dirty="0" err="1">
                <a:latin typeface="Times New Roman" panose="02020603050405020304" pitchFamily="18" charset="0"/>
                <a:cs typeface="Times New Roman" panose="02020603050405020304" pitchFamily="18" charset="0"/>
              </a:rPr>
              <a:t>Bob</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diminuatif</a:t>
            </a:r>
            <a:r>
              <a:rPr lang="tr-TR" altLang="tr-TR" dirty="0">
                <a:latin typeface="Times New Roman" panose="02020603050405020304" pitchFamily="18" charset="0"/>
                <a:cs typeface="Times New Roman" panose="02020603050405020304" pitchFamily="18" charset="0"/>
              </a:rPr>
              <a:t> de Robert. </a:t>
            </a:r>
            <a:r>
              <a:rPr lang="tr-TR" altLang="tr-TR" dirty="0" err="1">
                <a:latin typeface="Times New Roman" panose="02020603050405020304" pitchFamily="18" charset="0"/>
                <a:cs typeface="Times New Roman" panose="02020603050405020304" pitchFamily="18" charset="0"/>
              </a:rPr>
              <a:t>Avec</a:t>
            </a:r>
            <a:r>
              <a:rPr lang="tr-TR" altLang="tr-TR" dirty="0">
                <a:latin typeface="Times New Roman" panose="02020603050405020304" pitchFamily="18" charset="0"/>
                <a:cs typeface="Times New Roman" panose="02020603050405020304" pitchFamily="18" charset="0"/>
              </a:rPr>
              <a:t> le </a:t>
            </a:r>
            <a:r>
              <a:rPr lang="tr-TR" altLang="tr-TR" dirty="0" err="1">
                <a:latin typeface="Times New Roman" panose="02020603050405020304" pitchFamily="18" charset="0"/>
                <a:cs typeface="Times New Roman" panose="02020603050405020304" pitchFamily="18" charset="0"/>
              </a:rPr>
              <a:t>nom</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du</a:t>
            </a:r>
            <a:r>
              <a:rPr lang="tr-TR" altLang="tr-TR" dirty="0">
                <a:latin typeface="Times New Roman" panose="02020603050405020304" pitchFamily="18" charset="0"/>
                <a:cs typeface="Times New Roman" panose="02020603050405020304" pitchFamily="18" charset="0"/>
              </a:rPr>
              <a:t> star de </a:t>
            </a:r>
            <a:r>
              <a:rPr lang="tr-TR" altLang="tr-TR" dirty="0" err="1">
                <a:latin typeface="Times New Roman" panose="02020603050405020304" pitchFamily="18" charset="0"/>
                <a:cs typeface="Times New Roman" panose="02020603050405020304" pitchFamily="18" charset="0"/>
              </a:rPr>
              <a:t>cinéma</a:t>
            </a:r>
            <a:r>
              <a:rPr lang="tr-TR" altLang="tr-TR" dirty="0">
                <a:latin typeface="Times New Roman" panose="02020603050405020304" pitchFamily="18" charset="0"/>
                <a:cs typeface="Times New Roman" panose="02020603050405020304" pitchFamily="18" charset="0"/>
              </a:rPr>
              <a:t> Robert Taylor (1911-1969) il </a:t>
            </a:r>
            <a:r>
              <a:rPr lang="tr-TR" altLang="tr-TR" dirty="0" err="1">
                <a:latin typeface="Times New Roman" panose="02020603050405020304" pitchFamily="18" charset="0"/>
                <a:cs typeface="Times New Roman" panose="02020603050405020304" pitchFamily="18" charset="0"/>
              </a:rPr>
              <a:t>est</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devenu</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pionnier</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d’un</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style</a:t>
            </a:r>
            <a:r>
              <a:rPr lang="tr-TR" altLang="tr-TR" dirty="0">
                <a:latin typeface="Times New Roman" panose="02020603050405020304" pitchFamily="18" charset="0"/>
                <a:cs typeface="Times New Roman" panose="02020603050405020304" pitchFamily="18" charset="0"/>
              </a:rPr>
              <a:t> dans </a:t>
            </a:r>
            <a:r>
              <a:rPr lang="tr-TR" altLang="tr-TR" dirty="0" err="1">
                <a:latin typeface="Times New Roman" panose="02020603050405020304" pitchFamily="18" charset="0"/>
                <a:cs typeface="Times New Roman" panose="02020603050405020304" pitchFamily="18" charset="0"/>
              </a:rPr>
              <a:t>les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années</a:t>
            </a:r>
            <a:r>
              <a:rPr lang="tr-TR" altLang="tr-TR" dirty="0">
                <a:latin typeface="Times New Roman" panose="02020603050405020304" pitchFamily="18" charset="0"/>
                <a:cs typeface="Times New Roman" panose="02020603050405020304" pitchFamily="18" charset="0"/>
              </a:rPr>
              <a:t> de 1940.  </a:t>
            </a:r>
            <a:endParaRPr lang="fr-FR" altLang="tr-TR" dirty="0">
              <a:latin typeface="Times New Roman" panose="02020603050405020304" pitchFamily="18" charset="0"/>
              <a:cs typeface="Times New Roman" panose="02020603050405020304" pitchFamily="18" charset="0"/>
            </a:endParaRPr>
          </a:p>
        </p:txBody>
      </p:sp>
      <p:pic>
        <p:nvPicPr>
          <p:cNvPr id="6148" name="Picture 5" descr="http://upload.wikimedia.org/wikipedia/en/thumb/6/60/Small_Town_Girl.jpg/220px-Small_Town_Gir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5351" y="846138"/>
            <a:ext cx="48895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EF235A8-8E79-46BC-97CB-30CF48F53E8B}" type="slidenum">
              <a:rPr lang="fr-FR" altLang="tr-TR" sz="1200">
                <a:solidFill>
                  <a:srgbClr val="898989"/>
                </a:solidFill>
              </a:rPr>
              <a:pPr>
                <a:spcBef>
                  <a:spcPct val="0"/>
                </a:spcBef>
                <a:buFontTx/>
                <a:buNone/>
              </a:pPr>
              <a:t>41</a:t>
            </a:fld>
            <a:endParaRPr lang="fr-FR" altLang="tr-TR" sz="1200">
              <a:solidFill>
                <a:srgbClr val="898989"/>
              </a:solidFill>
            </a:endParaRPr>
          </a:p>
        </p:txBody>
      </p:sp>
    </p:spTree>
    <p:extLst>
      <p:ext uri="{BB962C8B-B14F-4D97-AF65-F5344CB8AC3E}">
        <p14:creationId xmlns:p14="http://schemas.microsoft.com/office/powerpoint/2010/main" val="27983416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1774825" y="274638"/>
            <a:ext cx="8713788" cy="1143000"/>
          </a:xfrm>
        </p:spPr>
        <p:txBody>
          <a:bodyPr/>
          <a:lstStyle/>
          <a:p>
            <a:pPr eaLnBrk="1" hangingPunct="1"/>
            <a:r>
              <a:rPr lang="tr-TR" altLang="tr-TR" sz="2800" b="1" i="1" dirty="0" err="1">
                <a:solidFill>
                  <a:srgbClr val="C00000"/>
                </a:solidFill>
                <a:latin typeface="Times New Roman" panose="02020603050405020304" pitchFamily="18" charset="0"/>
                <a:cs typeface="Times New Roman" panose="02020603050405020304" pitchFamily="18" charset="0"/>
              </a:rPr>
              <a:t>Bobstil</a:t>
            </a:r>
            <a:r>
              <a:rPr lang="tr-TR" altLang="tr-TR" sz="2800" b="1" dirty="0">
                <a:solidFill>
                  <a:srgbClr val="C00000"/>
                </a:solidFill>
                <a:latin typeface="Times New Roman" panose="02020603050405020304" pitchFamily="18" charset="0"/>
                <a:cs typeface="Times New Roman" panose="02020603050405020304" pitchFamily="18" charset="0"/>
              </a:rPr>
              <a:t>, le </a:t>
            </a:r>
            <a:r>
              <a:rPr lang="tr-TR" altLang="tr-TR" sz="2800" b="1" dirty="0" err="1">
                <a:solidFill>
                  <a:srgbClr val="C00000"/>
                </a:solidFill>
                <a:latin typeface="Times New Roman" panose="02020603050405020304" pitchFamily="18" charset="0"/>
                <a:cs typeface="Times New Roman" panose="02020603050405020304" pitchFamily="18" charset="0"/>
              </a:rPr>
              <a:t>premier</a:t>
            </a:r>
            <a:r>
              <a:rPr lang="tr-TR" altLang="tr-TR" sz="2800" b="1" dirty="0">
                <a:solidFill>
                  <a:srgbClr val="C00000"/>
                </a:solidFill>
                <a:latin typeface="Times New Roman" panose="02020603050405020304" pitchFamily="18" charset="0"/>
                <a:cs typeface="Times New Roman" panose="02020603050405020304" pitchFamily="18" charset="0"/>
              </a:rPr>
              <a:t> </a:t>
            </a:r>
            <a:r>
              <a:rPr lang="tr-TR" altLang="tr-TR" sz="2800" b="1" dirty="0" err="1">
                <a:solidFill>
                  <a:srgbClr val="C00000"/>
                </a:solidFill>
                <a:latin typeface="Times New Roman" panose="02020603050405020304" pitchFamily="18" charset="0"/>
                <a:cs typeface="Times New Roman" panose="02020603050405020304" pitchFamily="18" charset="0"/>
              </a:rPr>
              <a:t>sous-culture</a:t>
            </a:r>
            <a:r>
              <a:rPr lang="tr-TR" altLang="tr-TR" sz="2800" b="1" dirty="0">
                <a:solidFill>
                  <a:srgbClr val="C00000"/>
                </a:solidFill>
                <a:latin typeface="Times New Roman" panose="02020603050405020304" pitchFamily="18" charset="0"/>
                <a:cs typeface="Times New Roman" panose="02020603050405020304" pitchFamily="18" charset="0"/>
              </a:rPr>
              <a:t> de la </a:t>
            </a:r>
            <a:r>
              <a:rPr lang="tr-TR" altLang="tr-TR" sz="2800" b="1" dirty="0" err="1">
                <a:solidFill>
                  <a:srgbClr val="C00000"/>
                </a:solidFill>
                <a:latin typeface="Times New Roman" panose="02020603050405020304" pitchFamily="18" charset="0"/>
                <a:cs typeface="Times New Roman" panose="02020603050405020304" pitchFamily="18" charset="0"/>
              </a:rPr>
              <a:t>Turquie</a:t>
            </a:r>
            <a:r>
              <a:rPr lang="tr-TR" altLang="tr-TR" sz="2800" b="1" dirty="0">
                <a:solidFill>
                  <a:srgbClr val="C00000"/>
                </a:solidFill>
                <a:latin typeface="Times New Roman" panose="02020603050405020304" pitchFamily="18" charset="0"/>
                <a:cs typeface="Times New Roman" panose="02020603050405020304" pitchFamily="18" charset="0"/>
              </a:rPr>
              <a:t> moderne?</a:t>
            </a:r>
            <a:endParaRPr lang="fr-FR" altLang="tr-TR" sz="2800" b="1" dirty="0">
              <a:solidFill>
                <a:srgbClr val="C00000"/>
              </a:solidFill>
              <a:latin typeface="Times New Roman" panose="02020603050405020304" pitchFamily="18" charset="0"/>
              <a:cs typeface="Times New Roman" panose="02020603050405020304" pitchFamily="18" charset="0"/>
            </a:endParaRPr>
          </a:p>
        </p:txBody>
      </p:sp>
      <p:sp>
        <p:nvSpPr>
          <p:cNvPr id="7171" name="2 İçerik Yer Tutucusu"/>
          <p:cNvSpPr>
            <a:spLocks noGrp="1"/>
          </p:cNvSpPr>
          <p:nvPr>
            <p:ph idx="1"/>
          </p:nvPr>
        </p:nvSpPr>
        <p:spPr/>
        <p:txBody>
          <a:bodyPr/>
          <a:lstStyle/>
          <a:p>
            <a:pPr eaLnBrk="1" hangingPunct="1"/>
            <a:r>
              <a:rPr lang="fr-FR" altLang="tr-TR" dirty="0" err="1">
                <a:latin typeface="Times New Roman" panose="02020603050405020304" pitchFamily="18" charset="0"/>
                <a:cs typeface="Times New Roman" panose="02020603050405020304" pitchFamily="18" charset="0"/>
              </a:rPr>
              <a:t>Bobstil</a:t>
            </a:r>
            <a:r>
              <a:rPr lang="fr-FR" altLang="tr-TR" dirty="0">
                <a:latin typeface="Times New Roman" panose="02020603050405020304" pitchFamily="18" charset="0"/>
                <a:cs typeface="Times New Roman" panose="02020603050405020304" pitchFamily="18" charset="0"/>
              </a:rPr>
              <a:t> est avant tout un style, et aussi celui qui suit ce style. </a:t>
            </a:r>
          </a:p>
          <a:p>
            <a:pPr eaLnBrk="1" hangingPunct="1"/>
            <a:r>
              <a:rPr lang="fr-FR" altLang="tr-TR" dirty="0">
                <a:latin typeface="Times New Roman" panose="02020603050405020304" pitchFamily="18" charset="0"/>
                <a:cs typeface="Times New Roman" panose="02020603050405020304" pitchFamily="18" charset="0"/>
              </a:rPr>
              <a:t> Il faut avoir des cheveux longs, brillantinés. </a:t>
            </a:r>
          </a:p>
          <a:p>
            <a:pPr eaLnBrk="1" hangingPunct="1"/>
            <a:r>
              <a:rPr lang="fr-FR" altLang="tr-TR" dirty="0">
                <a:latin typeface="Times New Roman" panose="02020603050405020304" pitchFamily="18" charset="0"/>
                <a:cs typeface="Times New Roman" panose="02020603050405020304" pitchFamily="18" charset="0"/>
              </a:rPr>
              <a:t>Les chemises à couleurs et desseins variés ainsi que les pantalons courts, les chaussettes mauves et les chaussures longs sont nécessaires pour être un </a:t>
            </a:r>
            <a:r>
              <a:rPr lang="fr-FR" altLang="tr-TR" dirty="0" err="1">
                <a:latin typeface="Times New Roman" panose="02020603050405020304" pitchFamily="18" charset="0"/>
                <a:cs typeface="Times New Roman" panose="02020603050405020304" pitchFamily="18" charset="0"/>
              </a:rPr>
              <a:t>bobstil</a:t>
            </a:r>
            <a:r>
              <a:rPr lang="fr-FR" altLang="tr-TR" dirty="0">
                <a:latin typeface="Times New Roman" panose="02020603050405020304" pitchFamily="18" charset="0"/>
                <a:cs typeface="Times New Roman" panose="02020603050405020304" pitchFamily="18" charset="0"/>
              </a:rPr>
              <a:t>. </a:t>
            </a:r>
          </a:p>
          <a:p>
            <a:pPr eaLnBrk="1" hangingPunct="1"/>
            <a:r>
              <a:rPr lang="fr-FR" altLang="tr-TR" dirty="0">
                <a:latin typeface="Times New Roman" panose="02020603050405020304" pitchFamily="18" charset="0"/>
                <a:cs typeface="Times New Roman" panose="02020603050405020304" pitchFamily="18" charset="0"/>
              </a:rPr>
              <a:t>Un </a:t>
            </a:r>
            <a:r>
              <a:rPr lang="fr-FR" altLang="tr-TR" dirty="0" err="1">
                <a:latin typeface="Times New Roman" panose="02020603050405020304" pitchFamily="18" charset="0"/>
                <a:cs typeface="Times New Roman" panose="02020603050405020304" pitchFamily="18" charset="0"/>
              </a:rPr>
              <a:t>bobstil</a:t>
            </a:r>
            <a:r>
              <a:rPr lang="fr-FR" altLang="tr-TR" dirty="0">
                <a:latin typeface="Times New Roman" panose="02020603050405020304" pitchFamily="18" charset="0"/>
                <a:cs typeface="Times New Roman" panose="02020603050405020304" pitchFamily="18" charset="0"/>
              </a:rPr>
              <a:t> appelle ses amis en sifflant. </a:t>
            </a:r>
          </a:p>
          <a:p>
            <a:pPr eaLnBrk="1" hangingPunct="1"/>
            <a:r>
              <a:rPr lang="fr-FR" altLang="tr-TR" dirty="0">
                <a:latin typeface="Times New Roman" panose="02020603050405020304" pitchFamily="18" charset="0"/>
                <a:cs typeface="Times New Roman" panose="02020603050405020304" pitchFamily="18" charset="0"/>
              </a:rPr>
              <a:t>Il s'agit aussi un </a:t>
            </a:r>
            <a:r>
              <a:rPr lang="fr-FR" altLang="tr-TR" i="1" dirty="0" err="1">
                <a:latin typeface="Times New Roman" panose="02020603050405020304" pitchFamily="18" charset="0"/>
                <a:cs typeface="Times New Roman" panose="02020603050405020304" pitchFamily="18" charset="0"/>
              </a:rPr>
              <a:t>hexis</a:t>
            </a:r>
            <a:r>
              <a:rPr lang="fr-FR" altLang="tr-TR" dirty="0">
                <a:latin typeface="Times New Roman" panose="02020603050405020304" pitchFamily="18" charset="0"/>
                <a:cs typeface="Times New Roman" panose="02020603050405020304" pitchFamily="18" charset="0"/>
              </a:rPr>
              <a:t> corporel “</a:t>
            </a:r>
            <a:r>
              <a:rPr lang="fr-FR" altLang="tr-TR" dirty="0" err="1">
                <a:latin typeface="Times New Roman" panose="02020603050405020304" pitchFamily="18" charset="0"/>
                <a:cs typeface="Times New Roman" panose="02020603050405020304" pitchFamily="18" charset="0"/>
              </a:rPr>
              <a:t>bobstil</a:t>
            </a:r>
            <a:r>
              <a:rPr lang="fr-FR" altLang="tr-TR" dirty="0">
                <a:latin typeface="Times New Roman" panose="02020603050405020304" pitchFamily="18" charset="0"/>
                <a:cs typeface="Times New Roman" panose="02020603050405020304" pitchFamily="18" charset="0"/>
              </a:rPr>
              <a:t>”. </a:t>
            </a:r>
          </a:p>
          <a:p>
            <a:pPr eaLnBrk="1" hangingPunct="1"/>
            <a:endParaRPr lang="fr-FR" altLang="tr-TR" dirty="0" smtClean="0"/>
          </a:p>
        </p:txBody>
      </p:sp>
      <p:sp>
        <p:nvSpPr>
          <p:cNvPr id="7172"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9B4A3BF-DA5D-41E2-B6D3-D524FBCBC59F}" type="slidenum">
              <a:rPr lang="fr-FR" altLang="tr-TR" sz="1200">
                <a:solidFill>
                  <a:srgbClr val="898989"/>
                </a:solidFill>
              </a:rPr>
              <a:pPr>
                <a:spcBef>
                  <a:spcPct val="0"/>
                </a:spcBef>
                <a:buFontTx/>
                <a:buNone/>
              </a:pPr>
              <a:t>42</a:t>
            </a:fld>
            <a:endParaRPr lang="fr-FR" altLang="tr-TR" sz="1200">
              <a:solidFill>
                <a:srgbClr val="898989"/>
              </a:solidFill>
            </a:endParaRPr>
          </a:p>
        </p:txBody>
      </p:sp>
    </p:spTree>
    <p:extLst>
      <p:ext uri="{BB962C8B-B14F-4D97-AF65-F5344CB8AC3E}">
        <p14:creationId xmlns:p14="http://schemas.microsoft.com/office/powerpoint/2010/main" val="278097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4008439" y="1"/>
            <a:ext cx="3887787" cy="836613"/>
          </a:xfrm>
        </p:spPr>
        <p:txBody>
          <a:bodyPr/>
          <a:lstStyle/>
          <a:p>
            <a:r>
              <a:rPr lang="tr-TR" altLang="tr-TR" b="1" dirty="0" err="1" smtClean="0">
                <a:solidFill>
                  <a:srgbClr val="C00000"/>
                </a:solidFill>
              </a:rPr>
              <a:t>Types</a:t>
            </a:r>
            <a:r>
              <a:rPr lang="tr-TR" altLang="tr-TR" b="1" dirty="0" smtClean="0">
                <a:solidFill>
                  <a:srgbClr val="C00000"/>
                </a:solidFill>
              </a:rPr>
              <a:t> de </a:t>
            </a:r>
            <a:r>
              <a:rPr lang="tr-TR" altLang="tr-TR" b="1" dirty="0" err="1" smtClean="0">
                <a:solidFill>
                  <a:srgbClr val="C00000"/>
                </a:solidFill>
              </a:rPr>
              <a:t>Bobstil</a:t>
            </a:r>
            <a:endParaRPr lang="fr-FR" altLang="tr-TR" b="1" dirty="0" smtClean="0">
              <a:solidFill>
                <a:srgbClr val="C00000"/>
              </a:solidFill>
            </a:endParaRPr>
          </a:p>
        </p:txBody>
      </p:sp>
      <p:sp>
        <p:nvSpPr>
          <p:cNvPr id="17411" name="2 İçerik Yer Tutucusu"/>
          <p:cNvSpPr>
            <a:spLocks noGrp="1"/>
          </p:cNvSpPr>
          <p:nvPr>
            <p:ph idx="1"/>
          </p:nvPr>
        </p:nvSpPr>
        <p:spPr>
          <a:xfrm>
            <a:off x="1201271" y="3357565"/>
            <a:ext cx="9932894" cy="2666718"/>
          </a:xfrm>
        </p:spPr>
        <p:txBody>
          <a:bodyPr/>
          <a:lstStyle/>
          <a:p>
            <a:r>
              <a:rPr lang="tr-TR" altLang="tr-TR" dirty="0" err="1" smtClean="0"/>
              <a:t>Depuis</a:t>
            </a:r>
            <a:r>
              <a:rPr lang="tr-TR" altLang="tr-TR" dirty="0" smtClean="0"/>
              <a:t> </a:t>
            </a:r>
            <a:r>
              <a:rPr lang="tr-TR" altLang="tr-TR" dirty="0" err="1" smtClean="0"/>
              <a:t>des</a:t>
            </a:r>
            <a:r>
              <a:rPr lang="tr-TR" altLang="tr-TR" dirty="0" smtClean="0"/>
              <a:t> </a:t>
            </a:r>
            <a:r>
              <a:rPr lang="tr-TR" altLang="tr-TR" dirty="0" err="1" smtClean="0"/>
              <a:t>années</a:t>
            </a:r>
            <a:r>
              <a:rPr lang="tr-TR" altLang="tr-TR" dirty="0" smtClean="0"/>
              <a:t> de 1950, le </a:t>
            </a:r>
            <a:r>
              <a:rPr lang="tr-TR" altLang="tr-TR" dirty="0" err="1" smtClean="0"/>
              <a:t>secteur</a:t>
            </a:r>
            <a:r>
              <a:rPr lang="tr-TR" altLang="tr-TR" dirty="0" smtClean="0"/>
              <a:t> de </a:t>
            </a:r>
            <a:r>
              <a:rPr lang="tr-TR" altLang="tr-TR" dirty="0" err="1" smtClean="0"/>
              <a:t>cinéma</a:t>
            </a:r>
            <a:r>
              <a:rPr lang="tr-TR" altLang="tr-TR" dirty="0" smtClean="0"/>
              <a:t> </a:t>
            </a:r>
            <a:r>
              <a:rPr lang="tr-TR" altLang="tr-TR" dirty="0" err="1" smtClean="0"/>
              <a:t>turc</a:t>
            </a:r>
            <a:r>
              <a:rPr lang="tr-TR" altLang="tr-TR" dirty="0" smtClean="0"/>
              <a:t> (</a:t>
            </a:r>
            <a:r>
              <a:rPr lang="tr-TR" altLang="tr-TR" dirty="0" err="1" smtClean="0"/>
              <a:t>qui</a:t>
            </a:r>
            <a:r>
              <a:rPr lang="tr-TR" altLang="tr-TR" dirty="0" smtClean="0"/>
              <a:t> </a:t>
            </a:r>
            <a:r>
              <a:rPr lang="tr-TR" altLang="tr-TR" dirty="0" err="1" smtClean="0"/>
              <a:t>était</a:t>
            </a:r>
            <a:r>
              <a:rPr lang="tr-TR" altLang="tr-TR" dirty="0" smtClean="0"/>
              <a:t> </a:t>
            </a:r>
            <a:r>
              <a:rPr lang="tr-TR" altLang="tr-TR" dirty="0" err="1" smtClean="0"/>
              <a:t>au</a:t>
            </a:r>
            <a:r>
              <a:rPr lang="tr-TR" altLang="tr-TR" dirty="0" smtClean="0"/>
              <a:t> </a:t>
            </a:r>
            <a:r>
              <a:rPr lang="tr-TR" altLang="tr-TR" dirty="0" err="1" smtClean="0"/>
              <a:t>troisième</a:t>
            </a:r>
            <a:r>
              <a:rPr lang="tr-TR" altLang="tr-TR" dirty="0" smtClean="0"/>
              <a:t> </a:t>
            </a:r>
            <a:r>
              <a:rPr lang="tr-TR" altLang="tr-TR" dirty="0" err="1" smtClean="0"/>
              <a:t>rang</a:t>
            </a:r>
            <a:r>
              <a:rPr lang="tr-TR" altLang="tr-TR" dirty="0" smtClean="0"/>
              <a:t> dans </a:t>
            </a:r>
            <a:r>
              <a:rPr lang="tr-TR" altLang="tr-TR" dirty="0" err="1" smtClean="0"/>
              <a:t>les</a:t>
            </a:r>
            <a:r>
              <a:rPr lang="tr-TR" altLang="tr-TR" dirty="0" smtClean="0"/>
              <a:t> </a:t>
            </a:r>
            <a:r>
              <a:rPr lang="tr-TR" altLang="tr-TR" dirty="0" err="1" smtClean="0"/>
              <a:t>années</a:t>
            </a:r>
            <a:r>
              <a:rPr lang="tr-TR" altLang="tr-TR" dirty="0" smtClean="0"/>
              <a:t> 1960 </a:t>
            </a:r>
            <a:r>
              <a:rPr lang="tr-TR" altLang="tr-TR" dirty="0" err="1" smtClean="0"/>
              <a:t>après</a:t>
            </a:r>
            <a:r>
              <a:rPr lang="tr-TR" altLang="tr-TR" dirty="0" smtClean="0"/>
              <a:t> Hollywood et </a:t>
            </a:r>
            <a:r>
              <a:rPr lang="tr-TR" altLang="tr-TR" dirty="0" err="1" smtClean="0"/>
              <a:t>Bollywood</a:t>
            </a:r>
            <a:r>
              <a:rPr lang="tr-TR" altLang="tr-TR" dirty="0" smtClean="0"/>
              <a:t>) a </a:t>
            </a:r>
            <a:r>
              <a:rPr lang="tr-TR" altLang="tr-TR" dirty="0" err="1" smtClean="0"/>
              <a:t>crée</a:t>
            </a:r>
            <a:r>
              <a:rPr lang="tr-TR" altLang="tr-TR" dirty="0" smtClean="0"/>
              <a:t> 2 </a:t>
            </a:r>
            <a:r>
              <a:rPr lang="tr-TR" altLang="tr-TR" dirty="0" err="1" smtClean="0"/>
              <a:t>types</a:t>
            </a:r>
            <a:r>
              <a:rPr lang="tr-TR" altLang="tr-TR" dirty="0" smtClean="0"/>
              <a:t> de </a:t>
            </a:r>
            <a:r>
              <a:rPr lang="tr-TR" altLang="tr-TR" dirty="0" err="1" smtClean="0"/>
              <a:t>Bobstil</a:t>
            </a:r>
            <a:r>
              <a:rPr lang="tr-TR" altLang="tr-TR" dirty="0" smtClean="0"/>
              <a:t> (Ayhan Işık, Önder Somer), le </a:t>
            </a:r>
            <a:r>
              <a:rPr lang="tr-TR" altLang="tr-TR" dirty="0" err="1" smtClean="0"/>
              <a:t>bien</a:t>
            </a:r>
            <a:r>
              <a:rPr lang="tr-TR" altLang="tr-TR" dirty="0" smtClean="0"/>
              <a:t> et le mal, </a:t>
            </a:r>
            <a:r>
              <a:rPr lang="tr-TR" altLang="tr-TR" dirty="0" err="1" smtClean="0"/>
              <a:t>pour</a:t>
            </a:r>
            <a:r>
              <a:rPr lang="tr-TR" altLang="tr-TR" dirty="0" smtClean="0"/>
              <a:t> </a:t>
            </a:r>
            <a:r>
              <a:rPr lang="tr-TR" altLang="tr-TR" dirty="0" err="1" smtClean="0"/>
              <a:t>une</a:t>
            </a:r>
            <a:r>
              <a:rPr lang="tr-TR" altLang="tr-TR" dirty="0" smtClean="0"/>
              <a:t> “</a:t>
            </a:r>
            <a:r>
              <a:rPr lang="tr-TR" altLang="tr-TR" dirty="0" err="1" smtClean="0"/>
              <a:t>société</a:t>
            </a:r>
            <a:r>
              <a:rPr lang="tr-TR" altLang="tr-TR" dirty="0" smtClean="0"/>
              <a:t> de </a:t>
            </a:r>
            <a:r>
              <a:rPr lang="tr-TR" altLang="tr-TR" dirty="0" err="1" smtClean="0"/>
              <a:t>consommation</a:t>
            </a:r>
            <a:r>
              <a:rPr lang="tr-TR" altLang="tr-TR" dirty="0" smtClean="0"/>
              <a:t>”.  </a:t>
            </a:r>
          </a:p>
          <a:p>
            <a:endParaRPr lang="fr-FR" altLang="tr-TR" dirty="0" smtClean="0"/>
          </a:p>
        </p:txBody>
      </p:sp>
      <p:pic>
        <p:nvPicPr>
          <p:cNvPr id="17412" name="Picture 2" descr="http://www.etoplum.com/yukleme/ayhan-isi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2268538"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descr="http://www.sinematurk.com/images/kisi/20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7664" y="0"/>
            <a:ext cx="2700337"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FCC962B-A596-400B-B120-B1C0AAE4B911}" type="slidenum">
              <a:rPr lang="fr-FR" altLang="tr-TR" sz="1200">
                <a:solidFill>
                  <a:srgbClr val="898989"/>
                </a:solidFill>
              </a:rPr>
              <a:pPr>
                <a:spcBef>
                  <a:spcPct val="0"/>
                </a:spcBef>
                <a:buFontTx/>
                <a:buNone/>
              </a:pPr>
              <a:t>43</a:t>
            </a:fld>
            <a:endParaRPr lang="fr-FR" altLang="tr-TR" sz="1200">
              <a:solidFill>
                <a:srgbClr val="898989"/>
              </a:solidFill>
            </a:endParaRPr>
          </a:p>
        </p:txBody>
      </p:sp>
    </p:spTree>
    <p:extLst>
      <p:ext uri="{BB962C8B-B14F-4D97-AF65-F5344CB8AC3E}">
        <p14:creationId xmlns:p14="http://schemas.microsoft.com/office/powerpoint/2010/main" val="12682431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a:xfrm>
            <a:off x="-98612" y="1"/>
            <a:ext cx="12290612" cy="1412875"/>
          </a:xfrm>
        </p:spPr>
        <p:txBody>
          <a:bodyPr>
            <a:normAutofit/>
          </a:bodyPr>
          <a:lstStyle/>
          <a:p>
            <a:pPr algn="ctr"/>
            <a:r>
              <a:rPr lang="tr-TR" altLang="tr-TR" sz="3600" b="1" dirty="0" err="1">
                <a:solidFill>
                  <a:srgbClr val="C00000"/>
                </a:solidFill>
                <a:latin typeface="Times New Roman" panose="02020603050405020304" pitchFamily="18" charset="0"/>
                <a:cs typeface="Times New Roman" panose="02020603050405020304" pitchFamily="18" charset="0"/>
              </a:rPr>
              <a:t>Les</a:t>
            </a:r>
            <a:r>
              <a:rPr lang="tr-TR" altLang="tr-TR" sz="3600" b="1" dirty="0">
                <a:solidFill>
                  <a:srgbClr val="C00000"/>
                </a:solidFill>
                <a:latin typeface="Times New Roman" panose="02020603050405020304" pitchFamily="18" charset="0"/>
                <a:cs typeface="Times New Roman" panose="02020603050405020304" pitchFamily="18" charset="0"/>
              </a:rPr>
              <a:t> “</a:t>
            </a:r>
            <a:r>
              <a:rPr lang="tr-TR" altLang="tr-TR" sz="3600" b="1" dirty="0" err="1">
                <a:solidFill>
                  <a:srgbClr val="C00000"/>
                </a:solidFill>
                <a:latin typeface="Times New Roman" panose="02020603050405020304" pitchFamily="18" charset="0"/>
                <a:cs typeface="Times New Roman" panose="02020603050405020304" pitchFamily="18" charset="0"/>
              </a:rPr>
              <a:t>vieux</a:t>
            </a:r>
            <a:r>
              <a:rPr lang="tr-TR" altLang="tr-TR" sz="3600" b="1" dirty="0">
                <a:solidFill>
                  <a:srgbClr val="C00000"/>
                </a:solidFill>
                <a:latin typeface="Times New Roman" panose="02020603050405020304" pitchFamily="18" charset="0"/>
                <a:cs typeface="Times New Roman" panose="02020603050405020304" pitchFamily="18" charset="0"/>
              </a:rPr>
              <a:t>” </a:t>
            </a:r>
            <a:r>
              <a:rPr lang="tr-TR" altLang="tr-TR" sz="3600" b="1" dirty="0" err="1">
                <a:solidFill>
                  <a:srgbClr val="C00000"/>
                </a:solidFill>
                <a:latin typeface="Times New Roman" panose="02020603050405020304" pitchFamily="18" charset="0"/>
                <a:cs typeface="Times New Roman" panose="02020603050405020304" pitchFamily="18" charset="0"/>
              </a:rPr>
              <a:t>contre</a:t>
            </a:r>
            <a:r>
              <a:rPr lang="tr-TR" altLang="tr-TR" sz="3600" b="1" dirty="0">
                <a:solidFill>
                  <a:srgbClr val="C00000"/>
                </a:solidFill>
                <a:latin typeface="Times New Roman" panose="02020603050405020304" pitchFamily="18" charset="0"/>
                <a:cs typeface="Times New Roman" panose="02020603050405020304" pitchFamily="18" charset="0"/>
              </a:rPr>
              <a:t> </a:t>
            </a:r>
            <a:r>
              <a:rPr lang="tr-TR" altLang="tr-TR" sz="3600" b="1" dirty="0" err="1">
                <a:solidFill>
                  <a:srgbClr val="C00000"/>
                </a:solidFill>
                <a:latin typeface="Times New Roman" panose="02020603050405020304" pitchFamily="18" charset="0"/>
                <a:cs typeface="Times New Roman" panose="02020603050405020304" pitchFamily="18" charset="0"/>
              </a:rPr>
              <a:t>les</a:t>
            </a:r>
            <a:r>
              <a:rPr lang="tr-TR" altLang="tr-TR" sz="3600" b="1" dirty="0">
                <a:solidFill>
                  <a:srgbClr val="C00000"/>
                </a:solidFill>
                <a:latin typeface="Times New Roman" panose="02020603050405020304" pitchFamily="18" charset="0"/>
                <a:cs typeface="Times New Roman" panose="02020603050405020304" pitchFamily="18" charset="0"/>
              </a:rPr>
              <a:t> </a:t>
            </a:r>
            <a:r>
              <a:rPr lang="tr-TR" altLang="tr-TR" sz="3600" b="1" dirty="0" err="1">
                <a:solidFill>
                  <a:srgbClr val="C00000"/>
                </a:solidFill>
                <a:latin typeface="Times New Roman" panose="02020603050405020304" pitchFamily="18" charset="0"/>
                <a:cs typeface="Times New Roman" panose="02020603050405020304" pitchFamily="18" charset="0"/>
              </a:rPr>
              <a:t>femmes</a:t>
            </a:r>
            <a:r>
              <a:rPr lang="tr-TR" altLang="tr-TR" sz="3600" b="1" dirty="0">
                <a:solidFill>
                  <a:srgbClr val="C00000"/>
                </a:solidFill>
                <a:latin typeface="Times New Roman" panose="02020603050405020304" pitchFamily="18" charset="0"/>
                <a:cs typeface="Times New Roman" panose="02020603050405020304" pitchFamily="18" charset="0"/>
              </a:rPr>
              <a:t> et </a:t>
            </a:r>
            <a:r>
              <a:rPr lang="tr-TR" altLang="tr-TR" sz="3600" b="1" dirty="0" err="1">
                <a:solidFill>
                  <a:srgbClr val="C00000"/>
                </a:solidFill>
                <a:latin typeface="Times New Roman" panose="02020603050405020304" pitchFamily="18" charset="0"/>
                <a:cs typeface="Times New Roman" panose="02020603050405020304" pitchFamily="18" charset="0"/>
              </a:rPr>
              <a:t>les</a:t>
            </a:r>
            <a:r>
              <a:rPr lang="tr-TR" altLang="tr-TR" sz="3600" b="1" dirty="0">
                <a:solidFill>
                  <a:srgbClr val="C00000"/>
                </a:solidFill>
                <a:latin typeface="Times New Roman" panose="02020603050405020304" pitchFamily="18" charset="0"/>
                <a:cs typeface="Times New Roman" panose="02020603050405020304" pitchFamily="18" charset="0"/>
              </a:rPr>
              <a:t> </a:t>
            </a:r>
            <a:r>
              <a:rPr lang="tr-TR" altLang="tr-TR" sz="3600" b="1" dirty="0" err="1">
                <a:solidFill>
                  <a:srgbClr val="C00000"/>
                </a:solidFill>
                <a:latin typeface="Times New Roman" panose="02020603050405020304" pitchFamily="18" charset="0"/>
                <a:cs typeface="Times New Roman" panose="02020603050405020304" pitchFamily="18" charset="0"/>
              </a:rPr>
              <a:t>jeunes</a:t>
            </a:r>
            <a:endParaRPr lang="fr-FR" altLang="tr-TR" sz="3600" b="1" dirty="0">
              <a:solidFill>
                <a:srgbClr val="C00000"/>
              </a:solidFill>
              <a:latin typeface="Times New Roman" panose="02020603050405020304" pitchFamily="18" charset="0"/>
              <a:cs typeface="Times New Roman" panose="02020603050405020304" pitchFamily="18" charset="0"/>
            </a:endParaRPr>
          </a:p>
        </p:txBody>
      </p:sp>
      <p:sp>
        <p:nvSpPr>
          <p:cNvPr id="9219" name="2 İçerik Yer Tutucusu"/>
          <p:cNvSpPr>
            <a:spLocks noGrp="1"/>
          </p:cNvSpPr>
          <p:nvPr>
            <p:ph idx="1"/>
          </p:nvPr>
        </p:nvSpPr>
        <p:spPr>
          <a:xfrm>
            <a:off x="1981200" y="1844675"/>
            <a:ext cx="8229600" cy="4281488"/>
          </a:xfrm>
        </p:spPr>
        <p:txBody>
          <a:bodyPr/>
          <a:lstStyle/>
          <a:p>
            <a:r>
              <a:rPr lang="tr-TR" altLang="tr-TR" dirty="0" smtClean="0">
                <a:latin typeface="Times New Roman" panose="02020603050405020304" pitchFamily="18" charset="0"/>
                <a:cs typeface="Times New Roman" panose="02020603050405020304" pitchFamily="18" charset="0"/>
              </a:rPr>
              <a:t>La </a:t>
            </a:r>
            <a:r>
              <a:rPr lang="tr-TR" altLang="tr-TR" dirty="0" err="1" smtClean="0">
                <a:latin typeface="Times New Roman" panose="02020603050405020304" pitchFamily="18" charset="0"/>
                <a:cs typeface="Times New Roman" panose="02020603050405020304" pitchFamily="18" charset="0"/>
              </a:rPr>
              <a:t>génération</a:t>
            </a:r>
            <a:r>
              <a:rPr lang="tr-TR" altLang="tr-TR" dirty="0" smtClean="0">
                <a:latin typeface="Times New Roman" panose="02020603050405020304" pitchFamily="18" charset="0"/>
                <a:cs typeface="Times New Roman" panose="02020603050405020304" pitchFamily="18" charset="0"/>
              </a:rPr>
              <a:t> “</a:t>
            </a:r>
            <a:r>
              <a:rPr lang="tr-TR" altLang="tr-TR" dirty="0" err="1" smtClean="0">
                <a:latin typeface="Times New Roman" panose="02020603050405020304" pitchFamily="18" charset="0"/>
                <a:cs typeface="Times New Roman" panose="02020603050405020304" pitchFamily="18" charset="0"/>
              </a:rPr>
              <a:t>qui</a:t>
            </a:r>
            <a:r>
              <a:rPr lang="tr-TR" altLang="tr-TR" dirty="0" smtClean="0">
                <a:latin typeface="Times New Roman" panose="02020603050405020304" pitchFamily="18" charset="0"/>
                <a:cs typeface="Times New Roman" panose="02020603050405020304" pitchFamily="18" charset="0"/>
              </a:rPr>
              <a:t> </a:t>
            </a:r>
            <a:r>
              <a:rPr lang="tr-TR" altLang="tr-TR" dirty="0" err="1" smtClean="0">
                <a:latin typeface="Times New Roman" panose="02020603050405020304" pitchFamily="18" charset="0"/>
                <a:cs typeface="Times New Roman" panose="02020603050405020304" pitchFamily="18" charset="0"/>
              </a:rPr>
              <a:t>controle</a:t>
            </a:r>
            <a:r>
              <a:rPr lang="tr-TR" altLang="tr-TR" dirty="0" smtClean="0">
                <a:latin typeface="Times New Roman" panose="02020603050405020304" pitchFamily="18" charset="0"/>
                <a:cs typeface="Times New Roman" panose="02020603050405020304" pitchFamily="18" charset="0"/>
              </a:rPr>
              <a:t>” </a:t>
            </a:r>
            <a:r>
              <a:rPr lang="tr-TR" altLang="tr-TR" dirty="0" err="1" smtClean="0">
                <a:latin typeface="Times New Roman" panose="02020603050405020304" pitchFamily="18" charset="0"/>
                <a:cs typeface="Times New Roman" panose="02020603050405020304" pitchFamily="18" charset="0"/>
              </a:rPr>
              <a:t>critique</a:t>
            </a:r>
            <a:r>
              <a:rPr lang="tr-TR" altLang="tr-TR" dirty="0" smtClean="0">
                <a:latin typeface="Times New Roman" panose="02020603050405020304" pitchFamily="18" charset="0"/>
                <a:cs typeface="Times New Roman" panose="02020603050405020304" pitchFamily="18" charset="0"/>
              </a:rPr>
              <a:t> </a:t>
            </a:r>
            <a:r>
              <a:rPr lang="tr-TR" altLang="tr-TR" dirty="0" err="1" smtClean="0">
                <a:latin typeface="Times New Roman" panose="02020603050405020304" pitchFamily="18" charset="0"/>
                <a:cs typeface="Times New Roman" panose="02020603050405020304" pitchFamily="18" charset="0"/>
              </a:rPr>
              <a:t>les</a:t>
            </a:r>
            <a:r>
              <a:rPr lang="tr-TR" altLang="tr-TR" dirty="0" smtClean="0">
                <a:latin typeface="Times New Roman" panose="02020603050405020304" pitchFamily="18" charset="0"/>
                <a:cs typeface="Times New Roman" panose="02020603050405020304" pitchFamily="18" charset="0"/>
              </a:rPr>
              <a:t> </a:t>
            </a:r>
            <a:r>
              <a:rPr lang="tr-TR" altLang="tr-TR" dirty="0" err="1" smtClean="0">
                <a:latin typeface="Times New Roman" panose="02020603050405020304" pitchFamily="18" charset="0"/>
                <a:cs typeface="Times New Roman" panose="02020603050405020304" pitchFamily="18" charset="0"/>
              </a:rPr>
              <a:t>femmes</a:t>
            </a:r>
            <a:r>
              <a:rPr lang="tr-TR" altLang="tr-TR" dirty="0" smtClean="0">
                <a:latin typeface="Times New Roman" panose="02020603050405020304" pitchFamily="18" charset="0"/>
                <a:cs typeface="Times New Roman" panose="02020603050405020304" pitchFamily="18" charset="0"/>
              </a:rPr>
              <a:t> et </a:t>
            </a:r>
            <a:r>
              <a:rPr lang="tr-TR" altLang="tr-TR" dirty="0" err="1" smtClean="0">
                <a:latin typeface="Times New Roman" panose="02020603050405020304" pitchFamily="18" charset="0"/>
                <a:cs typeface="Times New Roman" panose="02020603050405020304" pitchFamily="18" charset="0"/>
              </a:rPr>
              <a:t>les</a:t>
            </a:r>
            <a:r>
              <a:rPr lang="tr-TR" altLang="tr-TR" dirty="0" smtClean="0">
                <a:latin typeface="Times New Roman" panose="02020603050405020304" pitchFamily="18" charset="0"/>
                <a:cs typeface="Times New Roman" panose="02020603050405020304" pitchFamily="18" charset="0"/>
              </a:rPr>
              <a:t> </a:t>
            </a:r>
            <a:r>
              <a:rPr lang="tr-TR" altLang="tr-TR" dirty="0" err="1" smtClean="0">
                <a:latin typeface="Times New Roman" panose="02020603050405020304" pitchFamily="18" charset="0"/>
                <a:cs typeface="Times New Roman" panose="02020603050405020304" pitchFamily="18" charset="0"/>
              </a:rPr>
              <a:t>jeunes</a:t>
            </a:r>
            <a:r>
              <a:rPr lang="tr-TR" altLang="tr-TR" dirty="0" smtClean="0">
                <a:latin typeface="Times New Roman" panose="02020603050405020304" pitchFamily="18" charset="0"/>
                <a:cs typeface="Times New Roman" panose="02020603050405020304" pitchFamily="18" charset="0"/>
              </a:rPr>
              <a:t> “</a:t>
            </a:r>
            <a:r>
              <a:rPr lang="tr-TR" altLang="tr-TR" dirty="0" err="1" smtClean="0">
                <a:latin typeface="Times New Roman" panose="02020603050405020304" pitchFamily="18" charset="0"/>
                <a:cs typeface="Times New Roman" panose="02020603050405020304" pitchFamily="18" charset="0"/>
              </a:rPr>
              <a:t>consommateurs</a:t>
            </a:r>
            <a:r>
              <a:rPr lang="tr-TR" altLang="tr-TR" dirty="0" smtClean="0">
                <a:latin typeface="Times New Roman" panose="02020603050405020304" pitchFamily="18" charset="0"/>
                <a:cs typeface="Times New Roman" panose="02020603050405020304" pitchFamily="18" charset="0"/>
              </a:rPr>
              <a:t>” et </a:t>
            </a:r>
            <a:r>
              <a:rPr lang="tr-TR" altLang="tr-TR" dirty="0" err="1" smtClean="0">
                <a:latin typeface="Times New Roman" panose="02020603050405020304" pitchFamily="18" charset="0"/>
                <a:cs typeface="Times New Roman" panose="02020603050405020304" pitchFamily="18" charset="0"/>
              </a:rPr>
              <a:t>veut</a:t>
            </a:r>
            <a:r>
              <a:rPr lang="tr-TR" altLang="tr-TR" dirty="0" smtClean="0">
                <a:latin typeface="Times New Roman" panose="02020603050405020304" pitchFamily="18" charset="0"/>
                <a:cs typeface="Times New Roman" panose="02020603050405020304" pitchFamily="18" charset="0"/>
              </a:rPr>
              <a:t> </a:t>
            </a:r>
            <a:r>
              <a:rPr lang="tr-TR" altLang="tr-TR" dirty="0" err="1" smtClean="0">
                <a:latin typeface="Times New Roman" panose="02020603050405020304" pitchFamily="18" charset="0"/>
                <a:cs typeface="Times New Roman" panose="02020603050405020304" pitchFamily="18" charset="0"/>
              </a:rPr>
              <a:t>les</a:t>
            </a:r>
            <a:r>
              <a:rPr lang="tr-TR" altLang="tr-TR" dirty="0" smtClean="0">
                <a:latin typeface="Times New Roman" panose="02020603050405020304" pitchFamily="18" charset="0"/>
                <a:cs typeface="Times New Roman" panose="02020603050405020304" pitchFamily="18" charset="0"/>
              </a:rPr>
              <a:t> </a:t>
            </a:r>
            <a:r>
              <a:rPr lang="tr-TR" altLang="tr-TR" dirty="0" err="1" smtClean="0">
                <a:latin typeface="Times New Roman" panose="02020603050405020304" pitchFamily="18" charset="0"/>
                <a:cs typeface="Times New Roman" panose="02020603050405020304" pitchFamily="18" charset="0"/>
              </a:rPr>
              <a:t>sauver</a:t>
            </a:r>
            <a:r>
              <a:rPr lang="tr-TR" altLang="tr-TR" dirty="0" smtClean="0">
                <a:latin typeface="Times New Roman" panose="02020603050405020304" pitchFamily="18" charset="0"/>
                <a:cs typeface="Times New Roman" panose="02020603050405020304" pitchFamily="18" charset="0"/>
              </a:rPr>
              <a:t> de </a:t>
            </a:r>
            <a:r>
              <a:rPr lang="tr-TR" altLang="tr-TR" dirty="0" err="1" smtClean="0">
                <a:latin typeface="Times New Roman" panose="02020603050405020304" pitchFamily="18" charset="0"/>
                <a:cs typeface="Times New Roman" panose="02020603050405020304" pitchFamily="18" charset="0"/>
              </a:rPr>
              <a:t>leur</a:t>
            </a:r>
            <a:r>
              <a:rPr lang="tr-TR" altLang="tr-TR" dirty="0" smtClean="0">
                <a:latin typeface="Times New Roman" panose="02020603050405020304" pitchFamily="18" charset="0"/>
                <a:cs typeface="Times New Roman" panose="02020603050405020304" pitchFamily="18" charset="0"/>
              </a:rPr>
              <a:t> </a:t>
            </a:r>
            <a:r>
              <a:rPr lang="tr-TR" altLang="tr-TR" dirty="0" err="1" smtClean="0">
                <a:latin typeface="Times New Roman" panose="02020603050405020304" pitchFamily="18" charset="0"/>
                <a:cs typeface="Times New Roman" panose="02020603050405020304" pitchFamily="18" charset="0"/>
              </a:rPr>
              <a:t>décadence</a:t>
            </a:r>
            <a:r>
              <a:rPr lang="tr-TR" altLang="tr-TR" dirty="0" smtClean="0">
                <a:latin typeface="Times New Roman" panose="02020603050405020304" pitchFamily="18" charset="0"/>
                <a:cs typeface="Times New Roman" panose="02020603050405020304" pitchFamily="18" charset="0"/>
              </a:rPr>
              <a:t> (</a:t>
            </a:r>
            <a:r>
              <a:rPr lang="tr-TR" altLang="tr-TR" dirty="0" err="1" smtClean="0">
                <a:latin typeface="Times New Roman" panose="02020603050405020304" pitchFamily="18" charset="0"/>
                <a:cs typeface="Times New Roman" panose="02020603050405020304" pitchFamily="18" charset="0"/>
              </a:rPr>
              <a:t>luxerie</a:t>
            </a:r>
            <a:r>
              <a:rPr lang="tr-TR" altLang="tr-TR" dirty="0" smtClean="0">
                <a:latin typeface="Times New Roman" panose="02020603050405020304" pitchFamily="18" charset="0"/>
                <a:cs typeface="Times New Roman" panose="02020603050405020304" pitchFamily="18" charset="0"/>
              </a:rPr>
              <a:t>, </a:t>
            </a:r>
            <a:r>
              <a:rPr lang="tr-TR" altLang="tr-TR" dirty="0" err="1" smtClean="0">
                <a:latin typeface="Times New Roman" panose="02020603050405020304" pitchFamily="18" charset="0"/>
                <a:cs typeface="Times New Roman" panose="02020603050405020304" pitchFamily="18" charset="0"/>
              </a:rPr>
              <a:t>hédonisme</a:t>
            </a:r>
            <a:r>
              <a:rPr lang="tr-TR" altLang="tr-TR" dirty="0" smtClean="0">
                <a:latin typeface="Times New Roman" panose="02020603050405020304" pitchFamily="18" charset="0"/>
                <a:cs typeface="Times New Roman" panose="02020603050405020304" pitchFamily="18" charset="0"/>
              </a:rPr>
              <a:t>…) </a:t>
            </a:r>
            <a:r>
              <a:rPr lang="tr-TR" altLang="tr-TR" dirty="0" err="1" smtClean="0">
                <a:latin typeface="Times New Roman" panose="02020603050405020304" pitchFamily="18" charset="0"/>
                <a:cs typeface="Times New Roman" panose="02020603050405020304" pitchFamily="18" charset="0"/>
              </a:rPr>
              <a:t>au</a:t>
            </a:r>
            <a:r>
              <a:rPr lang="tr-TR" altLang="tr-TR" dirty="0" smtClean="0">
                <a:latin typeface="Times New Roman" panose="02020603050405020304" pitchFamily="18" charset="0"/>
                <a:cs typeface="Times New Roman" panose="02020603050405020304" pitchFamily="18" charset="0"/>
              </a:rPr>
              <a:t> </a:t>
            </a:r>
            <a:r>
              <a:rPr lang="tr-TR" altLang="tr-TR" dirty="0" err="1" smtClean="0">
                <a:latin typeface="Times New Roman" panose="02020603050405020304" pitchFamily="18" charset="0"/>
                <a:cs typeface="Times New Roman" panose="02020603050405020304" pitchFamily="18" charset="0"/>
              </a:rPr>
              <a:t>nom</a:t>
            </a:r>
            <a:r>
              <a:rPr lang="tr-TR" altLang="tr-TR" dirty="0" smtClean="0">
                <a:latin typeface="Times New Roman" panose="02020603050405020304" pitchFamily="18" charset="0"/>
                <a:cs typeface="Times New Roman" panose="02020603050405020304" pitchFamily="18" charset="0"/>
              </a:rPr>
              <a:t> de la morale et/</a:t>
            </a:r>
            <a:r>
              <a:rPr lang="tr-TR" altLang="tr-TR" dirty="0" err="1" smtClean="0">
                <a:latin typeface="Times New Roman" panose="02020603050405020304" pitchFamily="18" charset="0"/>
                <a:cs typeface="Times New Roman" panose="02020603050405020304" pitchFamily="18" charset="0"/>
              </a:rPr>
              <a:t>ou</a:t>
            </a:r>
            <a:r>
              <a:rPr lang="tr-TR" altLang="tr-TR" dirty="0" smtClean="0">
                <a:latin typeface="Times New Roman" panose="02020603050405020304" pitchFamily="18" charset="0"/>
                <a:cs typeface="Times New Roman" panose="02020603050405020304" pitchFamily="18" charset="0"/>
              </a:rPr>
              <a:t> de la </a:t>
            </a:r>
            <a:r>
              <a:rPr lang="tr-TR" altLang="tr-TR" dirty="0" err="1" smtClean="0">
                <a:latin typeface="Times New Roman" panose="02020603050405020304" pitchFamily="18" charset="0"/>
                <a:cs typeface="Times New Roman" panose="02020603050405020304" pitchFamily="18" charset="0"/>
              </a:rPr>
              <a:t>révolution</a:t>
            </a:r>
            <a:r>
              <a:rPr lang="tr-TR" altLang="tr-TR" dirty="0" smtClean="0">
                <a:latin typeface="Times New Roman" panose="02020603050405020304" pitchFamily="18" charset="0"/>
                <a:cs typeface="Times New Roman" panose="02020603050405020304" pitchFamily="18" charset="0"/>
              </a:rPr>
              <a:t> . </a:t>
            </a:r>
          </a:p>
          <a:p>
            <a:r>
              <a:rPr lang="tr-TR" altLang="tr-TR" dirty="0" smtClean="0">
                <a:latin typeface="Times New Roman" panose="02020603050405020304" pitchFamily="18" charset="0"/>
                <a:cs typeface="Times New Roman" panose="02020603050405020304" pitchFamily="18" charset="0"/>
              </a:rPr>
              <a:t>Le </a:t>
            </a:r>
            <a:r>
              <a:rPr lang="tr-TR" altLang="tr-TR" dirty="0" err="1" smtClean="0">
                <a:latin typeface="Times New Roman" panose="02020603050405020304" pitchFamily="18" charset="0"/>
                <a:cs typeface="Times New Roman" panose="02020603050405020304" pitchFamily="18" charset="0"/>
              </a:rPr>
              <a:t>sexisme</a:t>
            </a:r>
            <a:r>
              <a:rPr lang="tr-TR" altLang="tr-TR" dirty="0" smtClean="0">
                <a:latin typeface="Times New Roman" panose="02020603050405020304" pitchFamily="18" charset="0"/>
                <a:cs typeface="Times New Roman" panose="02020603050405020304" pitchFamily="18" charset="0"/>
              </a:rPr>
              <a:t> et </a:t>
            </a:r>
            <a:r>
              <a:rPr lang="tr-TR" altLang="tr-TR" dirty="0" err="1" smtClean="0">
                <a:latin typeface="Times New Roman" panose="02020603050405020304" pitchFamily="18" charset="0"/>
                <a:cs typeface="Times New Roman" panose="02020603050405020304" pitchFamily="18" charset="0"/>
              </a:rPr>
              <a:t>une</a:t>
            </a:r>
            <a:r>
              <a:rPr lang="tr-TR" altLang="tr-TR" dirty="0" smtClean="0">
                <a:latin typeface="Times New Roman" panose="02020603050405020304" pitchFamily="18" charset="0"/>
                <a:cs typeface="Times New Roman" panose="02020603050405020304" pitchFamily="18" charset="0"/>
              </a:rPr>
              <a:t> </a:t>
            </a:r>
            <a:r>
              <a:rPr lang="tr-TR" altLang="tr-TR" dirty="0" err="1" smtClean="0">
                <a:latin typeface="Times New Roman" panose="02020603050405020304" pitchFamily="18" charset="0"/>
                <a:cs typeface="Times New Roman" panose="02020603050405020304" pitchFamily="18" charset="0"/>
              </a:rPr>
              <a:t>sorte</a:t>
            </a:r>
            <a:r>
              <a:rPr lang="tr-TR" altLang="tr-TR" dirty="0" smtClean="0">
                <a:latin typeface="Times New Roman" panose="02020603050405020304" pitchFamily="18" charset="0"/>
                <a:cs typeface="Times New Roman" panose="02020603050405020304" pitchFamily="18" charset="0"/>
              </a:rPr>
              <a:t> </a:t>
            </a:r>
            <a:r>
              <a:rPr lang="tr-TR" altLang="tr-TR" dirty="0" err="1" smtClean="0">
                <a:latin typeface="Times New Roman" panose="02020603050405020304" pitchFamily="18" charset="0"/>
                <a:cs typeface="Times New Roman" panose="02020603050405020304" pitchFamily="18" charset="0"/>
              </a:rPr>
              <a:t>racisme</a:t>
            </a:r>
            <a:r>
              <a:rPr lang="tr-TR" altLang="tr-TR" dirty="0" smtClean="0">
                <a:latin typeface="Times New Roman" panose="02020603050405020304" pitchFamily="18" charset="0"/>
                <a:cs typeface="Times New Roman" panose="02020603050405020304" pitchFamily="18" charset="0"/>
              </a:rPr>
              <a:t> anti-</a:t>
            </a:r>
            <a:r>
              <a:rPr lang="tr-TR" altLang="tr-TR" dirty="0" err="1" smtClean="0">
                <a:latin typeface="Times New Roman" panose="02020603050405020304" pitchFamily="18" charset="0"/>
                <a:cs typeface="Times New Roman" panose="02020603050405020304" pitchFamily="18" charset="0"/>
              </a:rPr>
              <a:t>jeune</a:t>
            </a:r>
            <a:r>
              <a:rPr lang="tr-TR" altLang="tr-TR" dirty="0" smtClean="0">
                <a:latin typeface="Times New Roman" panose="02020603050405020304" pitchFamily="18" charset="0"/>
                <a:cs typeface="Times New Roman" panose="02020603050405020304" pitchFamily="18" charset="0"/>
              </a:rPr>
              <a:t> </a:t>
            </a:r>
            <a:r>
              <a:rPr lang="tr-TR" altLang="tr-TR" dirty="0" err="1" smtClean="0">
                <a:latin typeface="Times New Roman" panose="02020603050405020304" pitchFamily="18" charset="0"/>
                <a:cs typeface="Times New Roman" panose="02020603050405020304" pitchFamily="18" charset="0"/>
              </a:rPr>
              <a:t>sont</a:t>
            </a:r>
            <a:r>
              <a:rPr lang="tr-TR" altLang="tr-TR" dirty="0" smtClean="0">
                <a:latin typeface="Times New Roman" panose="02020603050405020304" pitchFamily="18" charset="0"/>
                <a:cs typeface="Times New Roman" panose="02020603050405020304" pitchFamily="18" charset="0"/>
              </a:rPr>
              <a:t>  </a:t>
            </a:r>
            <a:r>
              <a:rPr lang="tr-TR" altLang="tr-TR" dirty="0" err="1" smtClean="0">
                <a:latin typeface="Times New Roman" panose="02020603050405020304" pitchFamily="18" charset="0"/>
                <a:cs typeface="Times New Roman" panose="02020603050405020304" pitchFamily="18" charset="0"/>
              </a:rPr>
              <a:t>chez</a:t>
            </a:r>
            <a:r>
              <a:rPr lang="tr-TR" altLang="tr-TR" dirty="0" smtClean="0">
                <a:latin typeface="Times New Roman" panose="02020603050405020304" pitchFamily="18" charset="0"/>
                <a:cs typeface="Times New Roman" panose="02020603050405020304" pitchFamily="18" charset="0"/>
              </a:rPr>
              <a:t> </a:t>
            </a:r>
            <a:r>
              <a:rPr lang="tr-TR" altLang="tr-TR" dirty="0" err="1" smtClean="0">
                <a:latin typeface="Times New Roman" panose="02020603050405020304" pitchFamily="18" charset="0"/>
                <a:cs typeface="Times New Roman" panose="02020603050405020304" pitchFamily="18" charset="0"/>
              </a:rPr>
              <a:t>certains</a:t>
            </a:r>
            <a:r>
              <a:rPr lang="tr-TR" altLang="tr-TR" dirty="0" smtClean="0">
                <a:latin typeface="Times New Roman" panose="02020603050405020304" pitchFamily="18" charset="0"/>
                <a:cs typeface="Times New Roman" panose="02020603050405020304" pitchFamily="18" charset="0"/>
              </a:rPr>
              <a:t> </a:t>
            </a:r>
            <a:r>
              <a:rPr lang="tr-TR" altLang="tr-TR" dirty="0" err="1" smtClean="0">
                <a:latin typeface="Times New Roman" panose="02020603050405020304" pitchFamily="18" charset="0"/>
                <a:cs typeface="Times New Roman" panose="02020603050405020304" pitchFamily="18" charset="0"/>
              </a:rPr>
              <a:t>intellectuels</a:t>
            </a:r>
            <a:r>
              <a:rPr lang="tr-TR" altLang="tr-TR" dirty="0" smtClean="0">
                <a:latin typeface="Times New Roman" panose="02020603050405020304" pitchFamily="18" charset="0"/>
                <a:cs typeface="Times New Roman" panose="02020603050405020304" pitchFamily="18" charset="0"/>
              </a:rPr>
              <a:t>.</a:t>
            </a:r>
            <a:endParaRPr lang="fr-FR" altLang="tr-TR" dirty="0" smtClean="0">
              <a:latin typeface="Times New Roman" panose="02020603050405020304" pitchFamily="18" charset="0"/>
              <a:cs typeface="Times New Roman" panose="02020603050405020304" pitchFamily="18" charset="0"/>
            </a:endParaRPr>
          </a:p>
        </p:txBody>
      </p:sp>
      <p:sp>
        <p:nvSpPr>
          <p:cNvPr id="9220"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D21BD1D-4406-478B-A537-B45EFC51C8DF}" type="slidenum">
              <a:rPr lang="fr-FR" altLang="tr-TR" sz="1200">
                <a:solidFill>
                  <a:srgbClr val="898989"/>
                </a:solidFill>
              </a:rPr>
              <a:pPr>
                <a:spcBef>
                  <a:spcPct val="0"/>
                </a:spcBef>
                <a:buFontTx/>
                <a:buNone/>
              </a:pPr>
              <a:t>44</a:t>
            </a:fld>
            <a:endParaRPr lang="fr-FR" altLang="tr-TR" sz="1200">
              <a:solidFill>
                <a:srgbClr val="898989"/>
              </a:solidFill>
            </a:endParaRPr>
          </a:p>
        </p:txBody>
      </p:sp>
    </p:spTree>
    <p:extLst>
      <p:ext uri="{BB962C8B-B14F-4D97-AF65-F5344CB8AC3E}">
        <p14:creationId xmlns:p14="http://schemas.microsoft.com/office/powerpoint/2010/main" val="28027679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p:txBody>
          <a:bodyPr>
            <a:normAutofit/>
          </a:bodyPr>
          <a:lstStyle/>
          <a:p>
            <a:pPr algn="ctr"/>
            <a:r>
              <a:rPr lang="tr-TR" altLang="tr-TR" sz="3600" b="1" dirty="0" err="1" smtClean="0">
                <a:solidFill>
                  <a:srgbClr val="C00000"/>
                </a:solidFill>
              </a:rPr>
              <a:t>Bobstil</a:t>
            </a:r>
            <a:r>
              <a:rPr lang="tr-TR" altLang="tr-TR" sz="3600" b="1" dirty="0" smtClean="0">
                <a:solidFill>
                  <a:srgbClr val="C00000"/>
                </a:solidFill>
              </a:rPr>
              <a:t> et la </a:t>
            </a:r>
            <a:r>
              <a:rPr lang="tr-TR" altLang="tr-TR" sz="3600" b="1" dirty="0" err="1" smtClean="0">
                <a:solidFill>
                  <a:srgbClr val="C00000"/>
                </a:solidFill>
              </a:rPr>
              <a:t>République</a:t>
            </a:r>
            <a:endParaRPr lang="fr-FR" altLang="tr-TR" sz="3600" b="1" dirty="0" smtClean="0">
              <a:solidFill>
                <a:srgbClr val="C00000"/>
              </a:solidFill>
            </a:endParaRPr>
          </a:p>
        </p:txBody>
      </p:sp>
      <p:sp>
        <p:nvSpPr>
          <p:cNvPr id="11267" name="2 İçerik Yer Tutucusu"/>
          <p:cNvSpPr>
            <a:spLocks noGrp="1"/>
          </p:cNvSpPr>
          <p:nvPr>
            <p:ph idx="1"/>
          </p:nvPr>
        </p:nvSpPr>
        <p:spPr>
          <a:xfrm>
            <a:off x="717176" y="1600200"/>
            <a:ext cx="10636624" cy="4253753"/>
          </a:xfrm>
        </p:spPr>
        <p:txBody>
          <a:bodyPr>
            <a:normAutofit/>
          </a:bodyPr>
          <a:lstStyle/>
          <a:p>
            <a:r>
              <a:rPr lang="fr-FR" altLang="tr-TR" sz="2400" dirty="0">
                <a:latin typeface="Times New Roman" panose="02020603050405020304" pitchFamily="18" charset="0"/>
                <a:cs typeface="Times New Roman" panose="02020603050405020304" pitchFamily="18" charset="0"/>
              </a:rPr>
              <a:t>Le savoir de la vie quotidienne organisé pour les jeunes n’est qu’une idéologie de “maturité” qui alimente l’id</a:t>
            </a:r>
            <a:r>
              <a:rPr lang="tr-TR" altLang="tr-TR" sz="2400" dirty="0">
                <a:latin typeface="Times New Roman" panose="02020603050405020304" pitchFamily="18" charset="0"/>
                <a:cs typeface="Times New Roman" panose="02020603050405020304" pitchFamily="18" charset="0"/>
              </a:rPr>
              <a:t>é</a:t>
            </a:r>
            <a:r>
              <a:rPr lang="fr-FR" altLang="tr-TR" sz="2400" dirty="0">
                <a:latin typeface="Times New Roman" panose="02020603050405020304" pitchFamily="18" charset="0"/>
                <a:cs typeface="Times New Roman" panose="02020603050405020304" pitchFamily="18" charset="0"/>
              </a:rPr>
              <a:t>al de la paternité (Père idéal), maternité (Mère idéal), la haute culture, et la solidarité… </a:t>
            </a:r>
          </a:p>
          <a:p>
            <a:r>
              <a:rPr lang="fr-FR" altLang="tr-TR" sz="2400" dirty="0">
                <a:latin typeface="Times New Roman" panose="02020603050405020304" pitchFamily="18" charset="0"/>
                <a:cs typeface="Times New Roman" panose="02020603050405020304" pitchFamily="18" charset="0"/>
              </a:rPr>
              <a:t>La République est confiée à la jeunesse par Atatürk (le Père des Turcs) par contre les jeunes sont des marginaux qui ne sont pas suffisamment murs pour cette mission, ils vivent dans leur monde.</a:t>
            </a:r>
          </a:p>
          <a:p>
            <a:r>
              <a:rPr lang="fr-FR" altLang="tr-TR" sz="2400" dirty="0">
                <a:latin typeface="Times New Roman" panose="02020603050405020304" pitchFamily="18" charset="0"/>
                <a:cs typeface="Times New Roman" panose="02020603050405020304" pitchFamily="18" charset="0"/>
              </a:rPr>
              <a:t>Ainsi ils attirent l’animosité des intellectuels qui sont les créateurs de </a:t>
            </a:r>
            <a:r>
              <a:rPr lang="fr-FR" altLang="tr-TR" sz="2400" dirty="0" smtClean="0">
                <a:latin typeface="Times New Roman" panose="02020603050405020304" pitchFamily="18" charset="0"/>
                <a:cs typeface="Times New Roman" panose="02020603050405020304" pitchFamily="18" charset="0"/>
              </a:rPr>
              <a:t>la</a:t>
            </a:r>
            <a:r>
              <a:rPr lang="tr-TR" altLang="tr-TR" sz="2400" dirty="0" smtClean="0">
                <a:latin typeface="Times New Roman" panose="02020603050405020304" pitchFamily="18" charset="0"/>
                <a:cs typeface="Times New Roman" panose="02020603050405020304" pitchFamily="18" charset="0"/>
              </a:rPr>
              <a:t> </a:t>
            </a:r>
            <a:r>
              <a:rPr lang="fr-FR" altLang="tr-TR" sz="2400" dirty="0" smtClean="0">
                <a:latin typeface="Times New Roman" panose="02020603050405020304" pitchFamily="18" charset="0"/>
                <a:cs typeface="Times New Roman" panose="02020603050405020304" pitchFamily="18" charset="0"/>
              </a:rPr>
              <a:t>Turquie </a:t>
            </a:r>
            <a:r>
              <a:rPr lang="fr-FR" altLang="tr-TR" sz="2400" dirty="0">
                <a:latin typeface="Times New Roman" panose="02020603050405020304" pitchFamily="18" charset="0"/>
                <a:cs typeface="Times New Roman" panose="02020603050405020304" pitchFamily="18" charset="0"/>
              </a:rPr>
              <a:t>Républicaine. </a:t>
            </a:r>
          </a:p>
          <a:p>
            <a:r>
              <a:rPr lang="fr-FR" altLang="tr-TR" sz="2400" dirty="0">
                <a:latin typeface="Times New Roman" panose="02020603050405020304" pitchFamily="18" charset="0"/>
                <a:cs typeface="Times New Roman" panose="02020603050405020304" pitchFamily="18" charset="0"/>
              </a:rPr>
              <a:t>Ces jeunes sont qualifiés </a:t>
            </a:r>
            <a:r>
              <a:rPr lang="fr-FR" altLang="tr-TR" sz="2400" i="1" dirty="0" err="1">
                <a:latin typeface="Times New Roman" panose="02020603050405020304" pitchFamily="18" charset="0"/>
                <a:cs typeface="Times New Roman" panose="02020603050405020304" pitchFamily="18" charset="0"/>
              </a:rPr>
              <a:t>bobstil</a:t>
            </a:r>
            <a:r>
              <a:rPr lang="fr-FR" altLang="tr-TR" sz="2400" i="1" dirty="0">
                <a:latin typeface="Times New Roman" panose="02020603050405020304" pitchFamily="18" charset="0"/>
                <a:cs typeface="Times New Roman" panose="02020603050405020304" pitchFamily="18" charset="0"/>
              </a:rPr>
              <a:t>  . </a:t>
            </a:r>
            <a:r>
              <a:rPr lang="fr-FR" altLang="tr-TR" sz="2400" i="1" dirty="0" err="1">
                <a:latin typeface="Times New Roman" panose="02020603050405020304" pitchFamily="18" charset="0"/>
                <a:cs typeface="Times New Roman" panose="02020603050405020304" pitchFamily="18" charset="0"/>
              </a:rPr>
              <a:t>Bobstil</a:t>
            </a:r>
            <a:r>
              <a:rPr lang="fr-FR" altLang="tr-TR" sz="2400" i="1" dirty="0">
                <a:latin typeface="Times New Roman" panose="02020603050405020304" pitchFamily="18" charset="0"/>
                <a:cs typeface="Times New Roman" panose="02020603050405020304" pitchFamily="18" charset="0"/>
              </a:rPr>
              <a:t> </a:t>
            </a:r>
            <a:r>
              <a:rPr lang="fr-FR" altLang="tr-TR" sz="2400" dirty="0">
                <a:latin typeface="Times New Roman" panose="02020603050405020304" pitchFamily="18" charset="0"/>
                <a:cs typeface="Times New Roman" panose="02020603050405020304" pitchFamily="18" charset="0"/>
              </a:rPr>
              <a:t>est un mot inventé à partir de l’influence du </a:t>
            </a:r>
            <a:r>
              <a:rPr lang="fr-FR" altLang="tr-TR" sz="2400" i="1" dirty="0">
                <a:latin typeface="Times New Roman" panose="02020603050405020304" pitchFamily="18" charset="0"/>
                <a:cs typeface="Times New Roman" panose="02020603050405020304" pitchFamily="18" charset="0"/>
              </a:rPr>
              <a:t>Swing</a:t>
            </a:r>
            <a:r>
              <a:rPr lang="fr-FR" altLang="tr-TR" sz="2400" dirty="0">
                <a:latin typeface="Times New Roman" panose="02020603050405020304" pitchFamily="18" charset="0"/>
                <a:cs typeface="Times New Roman" panose="02020603050405020304" pitchFamily="18" charset="0"/>
              </a:rPr>
              <a:t> </a:t>
            </a:r>
            <a:r>
              <a:rPr lang="fr-FR" altLang="tr-TR" sz="2400" i="1" dirty="0">
                <a:latin typeface="Times New Roman" panose="02020603050405020304" pitchFamily="18" charset="0"/>
                <a:cs typeface="Times New Roman" panose="02020603050405020304" pitchFamily="18" charset="0"/>
              </a:rPr>
              <a:t> </a:t>
            </a:r>
            <a:r>
              <a:rPr lang="fr-FR" altLang="tr-TR" sz="2400" dirty="0">
                <a:latin typeface="Times New Roman" panose="02020603050405020304" pitchFamily="18" charset="0"/>
                <a:cs typeface="Times New Roman" panose="02020603050405020304" pitchFamily="18" charset="0"/>
              </a:rPr>
              <a:t>, un courant de musique qui a des impacts sur le style de marcher, de danser, de parler des jeunes à partir de la deuxième moitié des années de 1930. </a:t>
            </a:r>
          </a:p>
        </p:txBody>
      </p:sp>
      <p:sp>
        <p:nvSpPr>
          <p:cNvPr id="1126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D06D543-2068-4DB6-9789-CDB05F9AF0F8}" type="slidenum">
              <a:rPr lang="fr-FR" altLang="tr-TR" sz="1200">
                <a:solidFill>
                  <a:srgbClr val="898989"/>
                </a:solidFill>
              </a:rPr>
              <a:pPr>
                <a:spcBef>
                  <a:spcPct val="0"/>
                </a:spcBef>
                <a:buFontTx/>
                <a:buNone/>
              </a:pPr>
              <a:t>45</a:t>
            </a:fld>
            <a:endParaRPr lang="fr-FR" altLang="tr-TR" sz="1200">
              <a:solidFill>
                <a:srgbClr val="898989"/>
              </a:solidFill>
            </a:endParaRPr>
          </a:p>
        </p:txBody>
      </p:sp>
    </p:spTree>
    <p:extLst>
      <p:ext uri="{BB962C8B-B14F-4D97-AF65-F5344CB8AC3E}">
        <p14:creationId xmlns:p14="http://schemas.microsoft.com/office/powerpoint/2010/main" val="21302514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p:nvPr>
        </p:nvSpPr>
        <p:spPr/>
        <p:txBody>
          <a:bodyPr>
            <a:normAutofit/>
          </a:bodyPr>
          <a:lstStyle/>
          <a:p>
            <a:pPr algn="ctr"/>
            <a:r>
              <a:rPr lang="tr-TR" altLang="tr-TR" sz="4000" b="1" dirty="0" smtClean="0">
                <a:solidFill>
                  <a:srgbClr val="C00000"/>
                </a:solidFill>
              </a:rPr>
              <a:t>“Style” </a:t>
            </a:r>
            <a:r>
              <a:rPr lang="tr-TR" altLang="tr-TR" sz="4000" b="1" dirty="0" err="1" smtClean="0">
                <a:solidFill>
                  <a:srgbClr val="C00000"/>
                </a:solidFill>
              </a:rPr>
              <a:t>Bobstil</a:t>
            </a:r>
            <a:endParaRPr lang="fr-FR" altLang="tr-TR" sz="4000" b="1" dirty="0" smtClean="0">
              <a:solidFill>
                <a:srgbClr val="C00000"/>
              </a:solidFill>
            </a:endParaRPr>
          </a:p>
        </p:txBody>
      </p:sp>
      <p:sp>
        <p:nvSpPr>
          <p:cNvPr id="13315" name="2 İçerik Yer Tutucusu"/>
          <p:cNvSpPr>
            <a:spLocks noGrp="1"/>
          </p:cNvSpPr>
          <p:nvPr>
            <p:ph idx="1"/>
          </p:nvPr>
        </p:nvSpPr>
        <p:spPr>
          <a:xfrm>
            <a:off x="968187" y="1600201"/>
            <a:ext cx="10219765" cy="4525963"/>
          </a:xfrm>
        </p:spPr>
        <p:txBody>
          <a:bodyPr>
            <a:normAutofit/>
          </a:bodyPr>
          <a:lstStyle/>
          <a:p>
            <a:r>
              <a:rPr lang="fr-FR" altLang="tr-TR" sz="3200" dirty="0">
                <a:latin typeface="Times New Roman" panose="02020603050405020304" pitchFamily="18" charset="0"/>
                <a:cs typeface="Times New Roman" panose="02020603050405020304" pitchFamily="18" charset="0"/>
              </a:rPr>
              <a:t>C’est un style </a:t>
            </a:r>
            <a:r>
              <a:rPr lang="fr-FR" altLang="tr-TR" sz="3200" i="1" dirty="0" err="1">
                <a:latin typeface="Times New Roman" panose="02020603050405020304" pitchFamily="18" charset="0"/>
                <a:cs typeface="Times New Roman" panose="02020603050405020304" pitchFamily="18" charset="0"/>
              </a:rPr>
              <a:t>züppe</a:t>
            </a:r>
            <a:r>
              <a:rPr lang="fr-FR" altLang="tr-TR" sz="3200" dirty="0">
                <a:latin typeface="Times New Roman" panose="02020603050405020304" pitchFamily="18" charset="0"/>
                <a:cs typeface="Times New Roman" panose="02020603050405020304" pitchFamily="18" charset="0"/>
              </a:rPr>
              <a:t> (dandy?) le premier mode de la République; les pantalons un peu court, chaussettes blanches, ou de couleurs vives, les cravates longs, les moustaches minces, les lunettes de soleil, les longues chaussures… </a:t>
            </a:r>
          </a:p>
          <a:p>
            <a:r>
              <a:rPr lang="fr-FR" altLang="tr-TR" sz="3200" dirty="0" err="1">
                <a:latin typeface="Times New Roman" panose="02020603050405020304" pitchFamily="18" charset="0"/>
                <a:cs typeface="Times New Roman" panose="02020603050405020304" pitchFamily="18" charset="0"/>
              </a:rPr>
              <a:t>Bobstil</a:t>
            </a:r>
            <a:r>
              <a:rPr lang="fr-FR" altLang="tr-TR" sz="3200" dirty="0">
                <a:latin typeface="Times New Roman" panose="02020603050405020304" pitchFamily="18" charset="0"/>
                <a:cs typeface="Times New Roman" panose="02020603050405020304" pitchFamily="18" charset="0"/>
              </a:rPr>
              <a:t> parle un turc avec plein de mots et accent anglais (</a:t>
            </a:r>
            <a:r>
              <a:rPr lang="fr-FR" altLang="tr-TR" sz="3200" dirty="0" err="1">
                <a:latin typeface="Times New Roman" panose="02020603050405020304" pitchFamily="18" charset="0"/>
                <a:cs typeface="Times New Roman" panose="02020603050405020304" pitchFamily="18" charset="0"/>
              </a:rPr>
              <a:t>turcanglais</a:t>
            </a:r>
            <a:r>
              <a:rPr lang="fr-FR" altLang="tr-TR" sz="3200" dirty="0">
                <a:latin typeface="Times New Roman" panose="02020603050405020304" pitchFamily="18" charset="0"/>
                <a:cs typeface="Times New Roman" panose="02020603050405020304" pitchFamily="18" charset="0"/>
              </a:rPr>
              <a:t>). “Voici </a:t>
            </a:r>
            <a:r>
              <a:rPr lang="fr-FR" altLang="tr-TR" sz="3200" dirty="0" err="1">
                <a:latin typeface="Times New Roman" panose="02020603050405020304" pitchFamily="18" charset="0"/>
                <a:cs typeface="Times New Roman" panose="02020603050405020304" pitchFamily="18" charset="0"/>
              </a:rPr>
              <a:t>Bobstil</a:t>
            </a:r>
            <a:r>
              <a:rPr lang="fr-FR" altLang="tr-TR" sz="3200" dirty="0">
                <a:latin typeface="Times New Roman" panose="02020603050405020304" pitchFamily="18" charset="0"/>
                <a:cs typeface="Times New Roman" panose="02020603050405020304" pitchFamily="18" charset="0"/>
              </a:rPr>
              <a:t> crée par le cinéma. Ce sont des éléments disparus pour les pays ainsi que pour la nation”. </a:t>
            </a:r>
          </a:p>
        </p:txBody>
      </p:sp>
      <p:sp>
        <p:nvSpPr>
          <p:cNvPr id="13316"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B11E591-F47E-40DB-84A3-FED50814134A}" type="slidenum">
              <a:rPr lang="fr-FR" altLang="tr-TR" sz="1200">
                <a:solidFill>
                  <a:srgbClr val="898989"/>
                </a:solidFill>
              </a:rPr>
              <a:pPr>
                <a:spcBef>
                  <a:spcPct val="0"/>
                </a:spcBef>
                <a:buFontTx/>
                <a:buNone/>
              </a:pPr>
              <a:t>46</a:t>
            </a:fld>
            <a:endParaRPr lang="fr-FR" altLang="tr-TR" sz="1200">
              <a:solidFill>
                <a:srgbClr val="898989"/>
              </a:solidFill>
            </a:endParaRPr>
          </a:p>
        </p:txBody>
      </p:sp>
    </p:spTree>
    <p:extLst>
      <p:ext uri="{BB962C8B-B14F-4D97-AF65-F5344CB8AC3E}">
        <p14:creationId xmlns:p14="http://schemas.microsoft.com/office/powerpoint/2010/main" val="41470067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a:xfrm>
            <a:off x="1981200" y="274639"/>
            <a:ext cx="8229600" cy="777875"/>
          </a:xfrm>
        </p:spPr>
        <p:txBody>
          <a:bodyPr>
            <a:normAutofit/>
          </a:bodyPr>
          <a:lstStyle/>
          <a:p>
            <a:pPr algn="ctr"/>
            <a:r>
              <a:rPr lang="tr-TR" altLang="tr-TR" sz="4000" b="1" dirty="0" err="1" smtClean="0">
                <a:solidFill>
                  <a:srgbClr val="C00000"/>
                </a:solidFill>
              </a:rPr>
              <a:t>Critiquer</a:t>
            </a:r>
            <a:r>
              <a:rPr lang="tr-TR" altLang="tr-TR" sz="4000" b="1" dirty="0" smtClean="0">
                <a:solidFill>
                  <a:srgbClr val="C00000"/>
                </a:solidFill>
              </a:rPr>
              <a:t> </a:t>
            </a:r>
            <a:r>
              <a:rPr lang="tr-TR" altLang="tr-TR" sz="4000" b="1" dirty="0" err="1" smtClean="0">
                <a:solidFill>
                  <a:srgbClr val="C00000"/>
                </a:solidFill>
              </a:rPr>
              <a:t>les</a:t>
            </a:r>
            <a:r>
              <a:rPr lang="tr-TR" altLang="tr-TR" sz="4000" b="1" dirty="0" smtClean="0">
                <a:solidFill>
                  <a:srgbClr val="C00000"/>
                </a:solidFill>
              </a:rPr>
              <a:t> </a:t>
            </a:r>
            <a:r>
              <a:rPr lang="tr-TR" altLang="tr-TR" sz="4000" b="1" dirty="0" err="1" smtClean="0">
                <a:solidFill>
                  <a:srgbClr val="C00000"/>
                </a:solidFill>
              </a:rPr>
              <a:t>Bobstil</a:t>
            </a:r>
            <a:endParaRPr lang="fr-FR" altLang="tr-TR" sz="4000" b="1" dirty="0" smtClean="0">
              <a:solidFill>
                <a:srgbClr val="C00000"/>
              </a:solidFill>
            </a:endParaRPr>
          </a:p>
        </p:txBody>
      </p:sp>
      <p:sp>
        <p:nvSpPr>
          <p:cNvPr id="14339" name="2 İçerik Yer Tutucusu"/>
          <p:cNvSpPr>
            <a:spLocks noGrp="1"/>
          </p:cNvSpPr>
          <p:nvPr>
            <p:ph idx="1"/>
          </p:nvPr>
        </p:nvSpPr>
        <p:spPr>
          <a:xfrm>
            <a:off x="1057835" y="1125538"/>
            <a:ext cx="10295965" cy="4710486"/>
          </a:xfrm>
        </p:spPr>
        <p:txBody>
          <a:bodyPr/>
          <a:lstStyle/>
          <a:p>
            <a:endParaRPr lang="tr-TR" altLang="tr-TR" dirty="0" smtClean="0"/>
          </a:p>
          <a:p>
            <a:r>
              <a:rPr lang="fr-FR" altLang="tr-TR" dirty="0" smtClean="0"/>
              <a:t>Ces “jeunes” nient leur culture, ainsi ils sont les ”infidèles” de leur pays. Pour certains ce sont des fils à papa,  pour les autres des “racailles” issus des quartiers populaires. </a:t>
            </a:r>
          </a:p>
          <a:p>
            <a:r>
              <a:rPr lang="fr-FR" altLang="tr-TR" dirty="0" smtClean="0"/>
              <a:t>Ils critiquent le mode de vie diffusé par le cinéma américain, et plus sévèrement les femmes et les jeunes qui imitent les stars américains. </a:t>
            </a:r>
          </a:p>
          <a:p>
            <a:r>
              <a:rPr lang="fr-FR" altLang="tr-TR" dirty="0" smtClean="0"/>
              <a:t>La haute culture / la culture traditionnelle contre la culture de masse.  </a:t>
            </a:r>
          </a:p>
        </p:txBody>
      </p:sp>
      <p:sp>
        <p:nvSpPr>
          <p:cNvPr id="14340"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5914789-7AE1-4CFA-B603-495FF9494FDB}" type="slidenum">
              <a:rPr lang="fr-FR" altLang="tr-TR" sz="1200">
                <a:solidFill>
                  <a:srgbClr val="898989"/>
                </a:solidFill>
              </a:rPr>
              <a:pPr>
                <a:spcBef>
                  <a:spcPct val="0"/>
                </a:spcBef>
                <a:buFontTx/>
                <a:buNone/>
              </a:pPr>
              <a:t>47</a:t>
            </a:fld>
            <a:endParaRPr lang="fr-FR" altLang="tr-TR" sz="1200">
              <a:solidFill>
                <a:srgbClr val="898989"/>
              </a:solidFill>
            </a:endParaRPr>
          </a:p>
        </p:txBody>
      </p:sp>
    </p:spTree>
    <p:extLst>
      <p:ext uri="{BB962C8B-B14F-4D97-AF65-F5344CB8AC3E}">
        <p14:creationId xmlns:p14="http://schemas.microsoft.com/office/powerpoint/2010/main" val="498993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p:cNvSpPr>
            <a:spLocks noGrp="1"/>
          </p:cNvSpPr>
          <p:nvPr>
            <p:ph type="title"/>
          </p:nvPr>
        </p:nvSpPr>
        <p:spPr/>
        <p:txBody>
          <a:bodyPr/>
          <a:lstStyle/>
          <a:p>
            <a:pPr algn="ctr" eaLnBrk="1" hangingPunct="1"/>
            <a:r>
              <a:rPr lang="tr-TR" altLang="tr-TR" b="1" dirty="0" err="1" smtClean="0">
                <a:solidFill>
                  <a:srgbClr val="C00000"/>
                </a:solidFill>
              </a:rPr>
              <a:t>Génération</a:t>
            </a:r>
            <a:r>
              <a:rPr lang="tr-TR" altLang="tr-TR" b="1" dirty="0" smtClean="0">
                <a:solidFill>
                  <a:srgbClr val="C00000"/>
                </a:solidFill>
              </a:rPr>
              <a:t> ‘68</a:t>
            </a:r>
            <a:endParaRPr lang="fr-FR" altLang="tr-TR" b="1" dirty="0" smtClean="0">
              <a:solidFill>
                <a:srgbClr val="C00000"/>
              </a:solidFill>
            </a:endParaRPr>
          </a:p>
        </p:txBody>
      </p:sp>
      <p:sp>
        <p:nvSpPr>
          <p:cNvPr id="28675" name="2 İçerik Yer Tutucusu"/>
          <p:cNvSpPr>
            <a:spLocks noGrp="1"/>
          </p:cNvSpPr>
          <p:nvPr>
            <p:ph idx="1"/>
          </p:nvPr>
        </p:nvSpPr>
        <p:spPr>
          <a:xfrm>
            <a:off x="2680446" y="1825625"/>
            <a:ext cx="8673353" cy="4351338"/>
          </a:xfrm>
        </p:spPr>
        <p:txBody>
          <a:bodyPr/>
          <a:lstStyle/>
          <a:p>
            <a:pPr eaLnBrk="1" hangingPunct="1"/>
            <a:endParaRPr lang="fr-FR" altLang="tr-TR" dirty="0" smtClean="0"/>
          </a:p>
        </p:txBody>
      </p:sp>
      <p:pic>
        <p:nvPicPr>
          <p:cNvPr id="28676" name="Picture 2" descr="http://www.denizgezmis.org/Album/foto/denizgezmis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1601880"/>
            <a:ext cx="44577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 descr="http://alinteri.org/img/vedat-demi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38" y="1628776"/>
            <a:ext cx="4348162"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1911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p:cNvSpPr>
            <a:spLocks noGrp="1"/>
          </p:cNvSpPr>
          <p:nvPr>
            <p:ph type="title"/>
          </p:nvPr>
        </p:nvSpPr>
        <p:spPr>
          <a:xfrm>
            <a:off x="1981200" y="274639"/>
            <a:ext cx="8229600" cy="706437"/>
          </a:xfrm>
        </p:spPr>
        <p:txBody>
          <a:bodyPr/>
          <a:lstStyle/>
          <a:p>
            <a:pPr eaLnBrk="1" hangingPunct="1"/>
            <a:r>
              <a:rPr lang="tr-TR" altLang="tr-TR" b="1" dirty="0" err="1" smtClean="0">
                <a:solidFill>
                  <a:srgbClr val="C00000"/>
                </a:solidFill>
              </a:rPr>
              <a:t>Une</a:t>
            </a:r>
            <a:r>
              <a:rPr lang="tr-TR" altLang="tr-TR" b="1" dirty="0" smtClean="0">
                <a:solidFill>
                  <a:srgbClr val="C00000"/>
                </a:solidFill>
              </a:rPr>
              <a:t> </a:t>
            </a:r>
            <a:r>
              <a:rPr lang="tr-TR" altLang="tr-TR" b="1" dirty="0" err="1" smtClean="0">
                <a:solidFill>
                  <a:srgbClr val="C00000"/>
                </a:solidFill>
              </a:rPr>
              <a:t>jeunesse</a:t>
            </a:r>
            <a:r>
              <a:rPr lang="tr-TR" altLang="tr-TR" b="1" dirty="0" smtClean="0">
                <a:solidFill>
                  <a:srgbClr val="C00000"/>
                </a:solidFill>
              </a:rPr>
              <a:t> </a:t>
            </a:r>
            <a:r>
              <a:rPr lang="tr-TR" altLang="tr-TR" b="1" dirty="0" err="1" smtClean="0">
                <a:solidFill>
                  <a:srgbClr val="C00000"/>
                </a:solidFill>
              </a:rPr>
              <a:t>rebelle</a:t>
            </a:r>
            <a:r>
              <a:rPr lang="tr-TR" altLang="tr-TR" b="1" dirty="0" smtClean="0">
                <a:solidFill>
                  <a:srgbClr val="C00000"/>
                </a:solidFill>
              </a:rPr>
              <a:t>?</a:t>
            </a:r>
            <a:endParaRPr lang="fr-FR" altLang="tr-TR" b="1" dirty="0" smtClean="0">
              <a:solidFill>
                <a:srgbClr val="C00000"/>
              </a:solidFill>
            </a:endParaRPr>
          </a:p>
        </p:txBody>
      </p:sp>
      <p:sp>
        <p:nvSpPr>
          <p:cNvPr id="29699" name="2 İçerik Yer Tutucusu"/>
          <p:cNvSpPr>
            <a:spLocks noGrp="1"/>
          </p:cNvSpPr>
          <p:nvPr>
            <p:ph idx="1"/>
          </p:nvPr>
        </p:nvSpPr>
        <p:spPr>
          <a:xfrm>
            <a:off x="5591176" y="1268414"/>
            <a:ext cx="5794000" cy="5329237"/>
          </a:xfrm>
        </p:spPr>
        <p:txBody>
          <a:bodyPr/>
          <a:lstStyle/>
          <a:p>
            <a:pPr eaLnBrk="1" hangingPunct="1"/>
            <a:r>
              <a:rPr lang="tr-TR" altLang="tr-TR" dirty="0">
                <a:latin typeface="Times New Roman" panose="02020603050405020304" pitchFamily="18" charset="0"/>
                <a:cs typeface="Times New Roman" panose="02020603050405020304" pitchFamily="18" charset="0"/>
              </a:rPr>
              <a:t>Plus </a:t>
            </a:r>
            <a:r>
              <a:rPr lang="tr-TR" altLang="tr-TR" dirty="0" err="1">
                <a:latin typeface="Times New Roman" panose="02020603050405020304" pitchFamily="18" charset="0"/>
                <a:cs typeface="Times New Roman" panose="02020603050405020304" pitchFamily="18" charset="0"/>
              </a:rPr>
              <a:t>politique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que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culturelle</a:t>
            </a:r>
            <a:r>
              <a:rPr lang="tr-TR" altLang="tr-TR" dirty="0">
                <a:latin typeface="Times New Roman" panose="02020603050405020304" pitchFamily="18" charset="0"/>
                <a:cs typeface="Times New Roman" panose="02020603050405020304" pitchFamily="18" charset="0"/>
              </a:rPr>
              <a:t>.</a:t>
            </a:r>
          </a:p>
          <a:p>
            <a:pPr eaLnBrk="1" hangingPunct="1"/>
            <a:r>
              <a:rPr lang="tr-TR" altLang="tr-TR" dirty="0" err="1">
                <a:latin typeface="Times New Roman" panose="02020603050405020304" pitchFamily="18" charset="0"/>
                <a:cs typeface="Times New Roman" panose="02020603050405020304" pitchFamily="18" charset="0"/>
              </a:rPr>
              <a:t>Une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jeunesse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qui</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veut</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sauver</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l’Etat</a:t>
            </a:r>
            <a:r>
              <a:rPr lang="tr-TR" altLang="tr-TR" dirty="0">
                <a:latin typeface="Times New Roman" panose="02020603050405020304" pitchFamily="18" charset="0"/>
                <a:cs typeface="Times New Roman" panose="02020603050405020304" pitchFamily="18" charset="0"/>
              </a:rPr>
              <a:t> et la </a:t>
            </a:r>
            <a:r>
              <a:rPr lang="tr-TR" altLang="tr-TR" dirty="0" err="1">
                <a:latin typeface="Times New Roman" panose="02020603050405020304" pitchFamily="18" charset="0"/>
                <a:cs typeface="Times New Roman" panose="02020603050405020304" pitchFamily="18" charset="0"/>
              </a:rPr>
              <a:t>Société</a:t>
            </a:r>
            <a:r>
              <a:rPr lang="tr-TR" altLang="tr-TR" dirty="0">
                <a:latin typeface="Times New Roman" panose="02020603050405020304" pitchFamily="18" charset="0"/>
                <a:cs typeface="Times New Roman" panose="02020603050405020304" pitchFamily="18" charset="0"/>
              </a:rPr>
              <a:t>. </a:t>
            </a:r>
          </a:p>
          <a:p>
            <a:pPr eaLnBrk="1" hangingPunct="1"/>
            <a:r>
              <a:rPr lang="tr-TR" altLang="tr-TR" dirty="0" err="1">
                <a:latin typeface="Times New Roman" panose="02020603050405020304" pitchFamily="18" charset="0"/>
                <a:cs typeface="Times New Roman" panose="02020603050405020304" pitchFamily="18" charset="0"/>
              </a:rPr>
              <a:t>Une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masse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d’étudiants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que</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augmentent</a:t>
            </a:r>
            <a:r>
              <a:rPr lang="tr-TR" altLang="tr-TR" dirty="0">
                <a:latin typeface="Times New Roman" panose="02020603050405020304" pitchFamily="18" charset="0"/>
                <a:cs typeface="Times New Roman" panose="02020603050405020304" pitchFamily="18" charset="0"/>
              </a:rPr>
              <a:t> en vitesse:</a:t>
            </a:r>
          </a:p>
          <a:p>
            <a:pPr eaLnBrk="1" hangingPunct="1"/>
            <a:r>
              <a:rPr lang="tr-TR" altLang="tr-TR" dirty="0">
                <a:latin typeface="Times New Roman" panose="02020603050405020304" pitchFamily="18" charset="0"/>
                <a:cs typeface="Times New Roman" panose="02020603050405020304" pitchFamily="18" charset="0"/>
              </a:rPr>
              <a:t>1960, 63.051 (3,3%)</a:t>
            </a:r>
          </a:p>
          <a:p>
            <a:pPr eaLnBrk="1" hangingPunct="1"/>
            <a:r>
              <a:rPr lang="tr-TR" altLang="tr-TR" dirty="0">
                <a:latin typeface="Times New Roman" panose="02020603050405020304" pitchFamily="18" charset="0"/>
                <a:cs typeface="Times New Roman" panose="02020603050405020304" pitchFamily="18" charset="0"/>
              </a:rPr>
              <a:t>1968, 146.299 (6,5 %)</a:t>
            </a:r>
          </a:p>
          <a:p>
            <a:pPr eaLnBrk="1" hangingPunct="1"/>
            <a:r>
              <a:rPr lang="tr-TR" altLang="tr-TR" dirty="0" err="1">
                <a:latin typeface="Times New Roman" panose="02020603050405020304" pitchFamily="18" charset="0"/>
                <a:cs typeface="Times New Roman" panose="02020603050405020304" pitchFamily="18" charset="0"/>
              </a:rPr>
              <a:t>Augmentation</a:t>
            </a:r>
            <a:r>
              <a:rPr lang="tr-TR" altLang="tr-TR" dirty="0">
                <a:latin typeface="Times New Roman" panose="02020603050405020304" pitchFamily="18" charset="0"/>
                <a:cs typeface="Times New Roman" panose="02020603050405020304" pitchFamily="18" charset="0"/>
              </a:rPr>
              <a:t> </a:t>
            </a:r>
            <a:r>
              <a:rPr lang="tr-TR" altLang="tr-TR" dirty="0" err="1" smtClean="0">
                <a:latin typeface="Times New Roman" panose="02020603050405020304" pitchFamily="18" charset="0"/>
                <a:cs typeface="Times New Roman" panose="02020603050405020304" pitchFamily="18" charset="0"/>
              </a:rPr>
              <a:t>des</a:t>
            </a:r>
            <a:r>
              <a:rPr lang="tr-TR" altLang="tr-TR" dirty="0" smtClean="0">
                <a:latin typeface="Times New Roman" panose="02020603050405020304" pitchFamily="18" charset="0"/>
                <a:cs typeface="Times New Roman" panose="02020603050405020304" pitchFamily="18" charset="0"/>
              </a:rPr>
              <a:t> </a:t>
            </a:r>
            <a:r>
              <a:rPr lang="tr-TR" altLang="tr-TR" dirty="0" err="1" smtClean="0">
                <a:latin typeface="Times New Roman" panose="02020603050405020304" pitchFamily="18" charset="0"/>
                <a:cs typeface="Times New Roman" panose="02020603050405020304" pitchFamily="18" charset="0"/>
              </a:rPr>
              <a:t>étudiants</a:t>
            </a:r>
            <a:r>
              <a:rPr lang="tr-TR" altLang="tr-TR" dirty="0" smtClean="0">
                <a:latin typeface="Times New Roman" panose="02020603050405020304" pitchFamily="18" charset="0"/>
                <a:cs typeface="Times New Roman" panose="02020603050405020304" pitchFamily="18" charset="0"/>
              </a:rPr>
              <a:t> </a:t>
            </a:r>
            <a:r>
              <a:rPr lang="tr-TR" altLang="tr-TR" dirty="0">
                <a:latin typeface="Times New Roman" panose="02020603050405020304" pitchFamily="18" charset="0"/>
                <a:cs typeface="Times New Roman" panose="02020603050405020304" pitchFamily="18" charset="0"/>
              </a:rPr>
              <a:t>123</a:t>
            </a:r>
            <a:r>
              <a:rPr lang="tr-TR" altLang="tr-TR" dirty="0" smtClean="0">
                <a:latin typeface="Times New Roman" panose="02020603050405020304" pitchFamily="18" charset="0"/>
                <a:cs typeface="Times New Roman" panose="02020603050405020304" pitchFamily="18" charset="0"/>
              </a:rPr>
              <a:t>% </a:t>
            </a:r>
            <a:endParaRPr lang="tr-TR" altLang="tr-TR" dirty="0">
              <a:latin typeface="Times New Roman" panose="02020603050405020304" pitchFamily="18" charset="0"/>
              <a:cs typeface="Times New Roman" panose="02020603050405020304" pitchFamily="18" charset="0"/>
            </a:endParaRPr>
          </a:p>
          <a:p>
            <a:pPr eaLnBrk="1" hangingPunct="1"/>
            <a:endParaRPr lang="fr-FR" altLang="tr-TR" dirty="0" smtClean="0"/>
          </a:p>
        </p:txBody>
      </p:sp>
      <p:pic>
        <p:nvPicPr>
          <p:cNvPr id="29700" name="Picture 6" descr="http://t0.gstatic.com/images?q=tbn:ANd9GcSrMrI6g7iQ6F_vdo0FHYn4rfM-ml4e3m2hx0YXjLUnI2WLLKyOsA&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484314"/>
            <a:ext cx="3352800"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780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1981200" y="274639"/>
            <a:ext cx="8229600" cy="922337"/>
          </a:xfrm>
        </p:spPr>
        <p:txBody>
          <a:bodyPr/>
          <a:lstStyle/>
          <a:p>
            <a:pPr eaLnBrk="1" hangingPunct="1"/>
            <a:r>
              <a:rPr lang="tr-TR" altLang="tr-TR" sz="3200" b="1" dirty="0" err="1">
                <a:solidFill>
                  <a:srgbClr val="C00000"/>
                </a:solidFill>
              </a:rPr>
              <a:t>Bourgeoisie</a:t>
            </a:r>
            <a:r>
              <a:rPr lang="tr-TR" altLang="tr-TR" sz="3200" b="1" dirty="0">
                <a:solidFill>
                  <a:srgbClr val="C00000"/>
                </a:solidFill>
              </a:rPr>
              <a:t> – </a:t>
            </a:r>
            <a:r>
              <a:rPr lang="tr-TR" altLang="tr-TR" sz="3200" b="1" dirty="0" err="1">
                <a:solidFill>
                  <a:srgbClr val="C00000"/>
                </a:solidFill>
              </a:rPr>
              <a:t>l’enfance,la</a:t>
            </a:r>
            <a:r>
              <a:rPr lang="tr-TR" altLang="tr-TR" sz="3200" b="1" dirty="0">
                <a:solidFill>
                  <a:srgbClr val="C00000"/>
                </a:solidFill>
              </a:rPr>
              <a:t> </a:t>
            </a:r>
            <a:r>
              <a:rPr lang="tr-TR" altLang="tr-TR" sz="3200" b="1" dirty="0" err="1">
                <a:solidFill>
                  <a:srgbClr val="C00000"/>
                </a:solidFill>
              </a:rPr>
              <a:t>jeunesse</a:t>
            </a:r>
            <a:endParaRPr lang="tr-TR" altLang="tr-TR" sz="3200" b="1" dirty="0">
              <a:solidFill>
                <a:srgbClr val="C00000"/>
              </a:solidFill>
            </a:endParaRPr>
          </a:p>
        </p:txBody>
      </p:sp>
      <p:sp>
        <p:nvSpPr>
          <p:cNvPr id="3" name="2 İçerik Yer Tutucusu"/>
          <p:cNvSpPr>
            <a:spLocks noGrp="1"/>
          </p:cNvSpPr>
          <p:nvPr>
            <p:ph idx="1"/>
          </p:nvPr>
        </p:nvSpPr>
        <p:spPr>
          <a:xfrm>
            <a:off x="1919288" y="1268414"/>
            <a:ext cx="8291512" cy="5184775"/>
          </a:xfrm>
        </p:spPr>
        <p:txBody>
          <a:bodyPr rtlCol="0">
            <a:normAutofit fontScale="62500" lnSpcReduction="20000"/>
          </a:bodyPr>
          <a:lstStyle/>
          <a:p>
            <a:pPr>
              <a:defRPr/>
            </a:pPr>
            <a:r>
              <a:rPr lang="fr-FR" sz="3800" dirty="0"/>
              <a:t>L’IDÉOLOGIE bourgeoise : La découverte de l’enfance correspond à l’extension de l’économie marchande où chacun doit être libre d’aller où il veut et de vendre son travail au prix de ses capacités. Tandis que dans l’économie </a:t>
            </a:r>
            <a:r>
              <a:rPr lang="fr-FR" sz="3800" dirty="0" err="1"/>
              <a:t>nobli</a:t>
            </a:r>
            <a:r>
              <a:rPr lang="tr-TR" sz="3800" dirty="0" err="1"/>
              <a:t>ai</a:t>
            </a:r>
            <a:r>
              <a:rPr lang="fr-FR" sz="3800" dirty="0" err="1"/>
              <a:t>re</a:t>
            </a:r>
            <a:r>
              <a:rPr lang="fr-FR" sz="3800" dirty="0"/>
              <a:t> et paysanne ces transmissions patrimoniales attachées à la terre et à la « maison » qui maintiennent l’enfant dans un état de dépendance totale à l’égard de l’économie familiale.</a:t>
            </a:r>
            <a:endParaRPr lang="tr-TR" sz="3800" dirty="0"/>
          </a:p>
          <a:p>
            <a:pPr>
              <a:defRPr/>
            </a:pPr>
            <a:r>
              <a:rPr lang="fr-FR" sz="3800" dirty="0"/>
              <a:t>L’enfant devient un être à former, libre de lancer dans la vie pour réussir ou échouer selon ses capacités. </a:t>
            </a:r>
            <a:endParaRPr lang="tr-TR" sz="3800" dirty="0"/>
          </a:p>
          <a:p>
            <a:pPr>
              <a:defRPr/>
            </a:pPr>
            <a:r>
              <a:rPr lang="fr-FR" sz="3800" b="1" u="sng" dirty="0"/>
              <a:t>Si la place de chacun n’est plus donnée à l’avance, elle est, de toute évidence, à créer par l’éducation.</a:t>
            </a:r>
            <a:endParaRPr lang="tr-TR" sz="3800" dirty="0"/>
          </a:p>
          <a:p>
            <a:pPr>
              <a:defRPr/>
            </a:pPr>
            <a:r>
              <a:rPr lang="fr-FR" sz="3800" dirty="0"/>
              <a:t>La destruction des distinctions sociales fondées sur la naissance et en proclamant le principe de l’égalité des tous, elles exaltent le désir d’ascension individuelle et, avec lui, la projection sur les enfants, par le biais e l’éducation, des projets de promotion sociale...</a:t>
            </a:r>
            <a:endParaRPr lang="tr-TR" sz="3800" dirty="0"/>
          </a:p>
          <a:p>
            <a:pPr>
              <a:defRPr/>
            </a:pPr>
            <a:endParaRPr lang="tr-TR" dirty="0" smtClean="0"/>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BEE1ACA-8F3D-4653-826E-457E8102B04D}" type="slidenum">
              <a:rPr lang="tr-TR" altLang="tr-TR">
                <a:solidFill>
                  <a:srgbClr val="898989"/>
                </a:solidFill>
                <a:latin typeface="Calibri" panose="020F0502020204030204" pitchFamily="34" charset="0"/>
              </a:rPr>
              <a:pPr eaLnBrk="1" hangingPunct="1"/>
              <a:t>5</a:t>
            </a:fld>
            <a:endParaRPr lang="tr-TR" altLang="tr-TR">
              <a:solidFill>
                <a:srgbClr val="898989"/>
              </a:solidFill>
              <a:latin typeface="Calibri" panose="020F0502020204030204" pitchFamily="34" charset="0"/>
            </a:endParaRPr>
          </a:p>
        </p:txBody>
      </p:sp>
      <p:sp>
        <p:nvSpPr>
          <p:cNvPr id="7173" name="AutoShape 5" descr="View Image">
            <a:hlinkClick r:id="rId2"/>
          </p:cNvPr>
          <p:cNvSpPr>
            <a:spLocks noChangeAspect="1" noChangeArrowheads="1"/>
          </p:cNvSpPr>
          <p:nvPr/>
        </p:nvSpPr>
        <p:spPr bwMode="auto">
          <a:xfrm>
            <a:off x="1627188" y="-762000"/>
            <a:ext cx="23812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tr-TR"/>
          </a:p>
        </p:txBody>
      </p:sp>
      <p:sp>
        <p:nvSpPr>
          <p:cNvPr id="7174" name="AutoShape 7" descr="View Image">
            <a:hlinkClick r:id="rId3"/>
          </p:cNvPr>
          <p:cNvSpPr>
            <a:spLocks noChangeAspect="1" noChangeArrowheads="1"/>
          </p:cNvSpPr>
          <p:nvPr/>
        </p:nvSpPr>
        <p:spPr bwMode="auto">
          <a:xfrm>
            <a:off x="1627188" y="-762000"/>
            <a:ext cx="23812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tr-TR"/>
          </a:p>
        </p:txBody>
      </p:sp>
    </p:spTree>
    <p:extLst>
      <p:ext uri="{BB962C8B-B14F-4D97-AF65-F5344CB8AC3E}">
        <p14:creationId xmlns:p14="http://schemas.microsoft.com/office/powerpoint/2010/main" val="33690178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a:xfrm>
            <a:off x="4151313" y="274638"/>
            <a:ext cx="3600450" cy="1143000"/>
          </a:xfrm>
        </p:spPr>
        <p:txBody>
          <a:bodyPr/>
          <a:lstStyle/>
          <a:p>
            <a:endParaRPr lang="fr-FR" altLang="tr-TR" smtClean="0"/>
          </a:p>
        </p:txBody>
      </p:sp>
      <p:sp>
        <p:nvSpPr>
          <p:cNvPr id="30723" name="2 İçerik Yer Tutucusu"/>
          <p:cNvSpPr>
            <a:spLocks noGrp="1"/>
          </p:cNvSpPr>
          <p:nvPr>
            <p:ph idx="1"/>
          </p:nvPr>
        </p:nvSpPr>
        <p:spPr>
          <a:xfrm>
            <a:off x="1774826" y="3789364"/>
            <a:ext cx="8569325" cy="2808287"/>
          </a:xfrm>
        </p:spPr>
        <p:txBody>
          <a:bodyPr/>
          <a:lstStyle/>
          <a:p>
            <a:r>
              <a:rPr lang="fr-FR" altLang="tr-TR" dirty="0" smtClean="0"/>
              <a:t>L’impact de l’Occident </a:t>
            </a:r>
          </a:p>
          <a:p>
            <a:r>
              <a:rPr lang="fr-FR" altLang="tr-TR" dirty="0" smtClean="0"/>
              <a:t>Manifestations des étudiants socialistes, la quête de solidarité avec les ouvriers et les paysans.  </a:t>
            </a:r>
          </a:p>
          <a:p>
            <a:endParaRPr lang="fr-FR" altLang="tr-TR" dirty="0" smtClean="0"/>
          </a:p>
        </p:txBody>
      </p:sp>
      <p:pic>
        <p:nvPicPr>
          <p:cNvPr id="30724" name="Picture 6" descr="http://t3.gstatic.com/images?q=tbn:ANd9GcTFsUWTrGG5lRLqMfAiCca66MjtIpf8KO-5sIWH_GRsfWCcaNkJ&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88913"/>
            <a:ext cx="56213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544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C4D202B-C8E3-46A3-9114-24538F3D0C82}" type="slidenum">
              <a:rPr lang="fr-FR" altLang="tr-TR" sz="1200">
                <a:solidFill>
                  <a:srgbClr val="898989"/>
                </a:solidFill>
              </a:rPr>
              <a:pPr>
                <a:spcBef>
                  <a:spcPct val="0"/>
                </a:spcBef>
                <a:buFontTx/>
                <a:buNone/>
              </a:pPr>
              <a:t>51</a:t>
            </a:fld>
            <a:endParaRPr lang="fr-FR" altLang="tr-TR" sz="1200">
              <a:solidFill>
                <a:srgbClr val="898989"/>
              </a:solidFill>
            </a:endParaRPr>
          </a:p>
        </p:txBody>
      </p:sp>
      <p:sp>
        <p:nvSpPr>
          <p:cNvPr id="4099" name="1 Başlık"/>
          <p:cNvSpPr>
            <a:spLocks noGrp="1"/>
          </p:cNvSpPr>
          <p:nvPr>
            <p:ph type="title"/>
          </p:nvPr>
        </p:nvSpPr>
        <p:spPr>
          <a:xfrm>
            <a:off x="1981200" y="274639"/>
            <a:ext cx="8229600" cy="561975"/>
          </a:xfrm>
        </p:spPr>
        <p:txBody>
          <a:bodyPr/>
          <a:lstStyle/>
          <a:p>
            <a:r>
              <a:rPr lang="tr-TR" altLang="tr-TR" sz="3200" b="1">
                <a:solidFill>
                  <a:srgbClr val="800000"/>
                </a:solidFill>
                <a:latin typeface="Times New Roman" panose="02020603050405020304" pitchFamily="18" charset="0"/>
              </a:rPr>
              <a:t>Changements de moeurs</a:t>
            </a:r>
            <a:endParaRPr lang="fr-FR" altLang="tr-TR" sz="3200" b="1">
              <a:solidFill>
                <a:srgbClr val="800000"/>
              </a:solidFill>
              <a:latin typeface="Times New Roman" panose="02020603050405020304" pitchFamily="18" charset="0"/>
            </a:endParaRPr>
          </a:p>
        </p:txBody>
      </p:sp>
      <p:sp>
        <p:nvSpPr>
          <p:cNvPr id="4100" name="2 İçerik Yer Tutucusu"/>
          <p:cNvSpPr>
            <a:spLocks noGrp="1"/>
          </p:cNvSpPr>
          <p:nvPr>
            <p:ph idx="1"/>
          </p:nvPr>
        </p:nvSpPr>
        <p:spPr>
          <a:xfrm>
            <a:off x="1847850" y="4437063"/>
            <a:ext cx="8362950" cy="2087562"/>
          </a:xfrm>
        </p:spPr>
        <p:txBody>
          <a:bodyPr/>
          <a:lstStyle/>
          <a:p>
            <a:r>
              <a:rPr lang="tr-TR" altLang="tr-TR" sz="2400">
                <a:latin typeface="Times New Roman" panose="02020603050405020304" pitchFamily="18" charset="0"/>
                <a:cs typeface="Times New Roman" panose="02020603050405020304" pitchFamily="18" charset="0"/>
              </a:rPr>
              <a:t>L’impact </a:t>
            </a:r>
            <a:r>
              <a:rPr lang="fr-FR" altLang="tr-TR" sz="2400">
                <a:latin typeface="Times New Roman" panose="02020603050405020304" pitchFamily="18" charset="0"/>
                <a:cs typeface="Times New Roman" panose="02020603050405020304" pitchFamily="18" charset="0"/>
              </a:rPr>
              <a:t>(limité) </a:t>
            </a:r>
            <a:r>
              <a:rPr lang="tr-TR" altLang="tr-TR" sz="2400">
                <a:latin typeface="Times New Roman" panose="02020603050405020304" pitchFamily="18" charset="0"/>
                <a:cs typeface="Times New Roman" panose="02020603050405020304" pitchFamily="18" charset="0"/>
              </a:rPr>
              <a:t>de la jeunesse occidentale sur le changements des moeurs et l’émergence d’une culture juvénile. </a:t>
            </a:r>
          </a:p>
          <a:p>
            <a:r>
              <a:rPr lang="tr-TR" altLang="tr-TR" sz="2400">
                <a:latin typeface="Times New Roman" panose="02020603050405020304" pitchFamily="18" charset="0"/>
                <a:cs typeface="Times New Roman" panose="02020603050405020304" pitchFamily="18" charset="0"/>
              </a:rPr>
              <a:t>Différenciation entre les étudiants </a:t>
            </a:r>
            <a:r>
              <a:rPr lang="fr-FR" altLang="tr-TR" sz="2400">
                <a:latin typeface="Times New Roman" panose="02020603050405020304" pitchFamily="18" charset="0"/>
                <a:cs typeface="Times New Roman" panose="02020603050405020304" pitchFamily="18" charset="0"/>
              </a:rPr>
              <a:t>et </a:t>
            </a:r>
            <a:r>
              <a:rPr lang="tr-TR" altLang="tr-TR" sz="2400">
                <a:latin typeface="Times New Roman" panose="02020603050405020304" pitchFamily="18" charset="0"/>
                <a:cs typeface="Times New Roman" panose="02020603050405020304" pitchFamily="18" charset="0"/>
              </a:rPr>
              <a:t>entre les universités.</a:t>
            </a:r>
            <a:endParaRPr lang="fr-FR" altLang="tr-TR" sz="2400">
              <a:latin typeface="Times New Roman" panose="02020603050405020304" pitchFamily="18" charset="0"/>
              <a:cs typeface="Times New Roman" panose="02020603050405020304" pitchFamily="18" charset="0"/>
            </a:endParaRPr>
          </a:p>
        </p:txBody>
      </p:sp>
      <p:pic>
        <p:nvPicPr>
          <p:cNvPr id="4101" name="Picture 4" descr="http://t1.gstatic.com/images?q=tbn:ANd9GcSVK8Km7xk2Jl8_7COea5AFdypqATjR45VJ78AxOSd8EOGRjyg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08051"/>
            <a:ext cx="488315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nadire mater 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0" y="908050"/>
            <a:ext cx="43561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6236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p:cNvSpPr>
            <a:spLocks noGrp="1"/>
          </p:cNvSpPr>
          <p:nvPr>
            <p:ph type="title"/>
          </p:nvPr>
        </p:nvSpPr>
        <p:spPr>
          <a:xfrm>
            <a:off x="1981200" y="2276475"/>
            <a:ext cx="2890838" cy="2305050"/>
          </a:xfrm>
        </p:spPr>
        <p:txBody>
          <a:bodyPr/>
          <a:lstStyle/>
          <a:p>
            <a:pPr eaLnBrk="1" hangingPunct="1"/>
            <a:endParaRPr lang="fr-FR" altLang="tr-TR" smtClean="0"/>
          </a:p>
        </p:txBody>
      </p:sp>
      <p:sp>
        <p:nvSpPr>
          <p:cNvPr id="32771" name="2 İçerik Yer Tutucusu"/>
          <p:cNvSpPr>
            <a:spLocks noGrp="1"/>
          </p:cNvSpPr>
          <p:nvPr>
            <p:ph idx="1"/>
          </p:nvPr>
        </p:nvSpPr>
        <p:spPr>
          <a:xfrm>
            <a:off x="5808664" y="620713"/>
            <a:ext cx="4402137" cy="5505450"/>
          </a:xfrm>
        </p:spPr>
        <p:txBody>
          <a:bodyPr/>
          <a:lstStyle/>
          <a:p>
            <a:pPr eaLnBrk="1" hangingPunct="1"/>
            <a:r>
              <a:rPr lang="tr-TR" altLang="tr-TR" smtClean="0"/>
              <a:t>Une kemalisme de gauche. </a:t>
            </a:r>
          </a:p>
          <a:p>
            <a:pPr eaLnBrk="1" hangingPunct="1"/>
            <a:r>
              <a:rPr lang="tr-TR" altLang="tr-TR" smtClean="0"/>
              <a:t>Les enfants de la liberté ou une jeunesse elitiste-autoritaire?</a:t>
            </a:r>
          </a:p>
          <a:p>
            <a:pPr eaLnBrk="1" hangingPunct="1"/>
            <a:r>
              <a:rPr lang="tr-TR" altLang="tr-TR" smtClean="0"/>
              <a:t>Une régime pour le peuple ou par le peuple</a:t>
            </a:r>
          </a:p>
          <a:p>
            <a:pPr eaLnBrk="1" hangingPunct="1"/>
            <a:r>
              <a:rPr lang="tr-TR" altLang="tr-TR" smtClean="0"/>
              <a:t>% 36 pour le peuple</a:t>
            </a:r>
          </a:p>
          <a:p>
            <a:pPr eaLnBrk="1" hangingPunct="1"/>
            <a:r>
              <a:rPr lang="tr-TR" altLang="tr-TR" smtClean="0"/>
              <a:t>% 54.9 par le peuple</a:t>
            </a:r>
          </a:p>
          <a:p>
            <a:pPr eaLnBrk="1" hangingPunct="1"/>
            <a:endParaRPr lang="fr-FR" altLang="tr-TR" smtClean="0"/>
          </a:p>
        </p:txBody>
      </p:sp>
      <p:pic>
        <p:nvPicPr>
          <p:cNvPr id="32772" name="Picture 2" descr="http://upload.wikimedia.org/wikipedia/tr/d/d8/Mustafakemaly%C3%BCr%C3%BCy%C3%BC%C5%9F%C3%BC.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549275"/>
            <a:ext cx="360045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33448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Başlık"/>
          <p:cNvSpPr>
            <a:spLocks noGrp="1"/>
          </p:cNvSpPr>
          <p:nvPr>
            <p:ph type="title"/>
          </p:nvPr>
        </p:nvSpPr>
        <p:spPr/>
        <p:txBody>
          <a:bodyPr>
            <a:normAutofit/>
          </a:bodyPr>
          <a:lstStyle/>
          <a:p>
            <a:pPr eaLnBrk="1" hangingPunct="1"/>
            <a:r>
              <a:rPr lang="tr-TR" altLang="tr-TR" sz="4000" b="1" dirty="0" err="1" smtClean="0">
                <a:solidFill>
                  <a:srgbClr val="C00000"/>
                </a:solidFill>
              </a:rPr>
              <a:t>Types</a:t>
            </a:r>
            <a:r>
              <a:rPr lang="tr-TR" altLang="tr-TR" sz="4000" b="1" dirty="0" smtClean="0">
                <a:solidFill>
                  <a:srgbClr val="C00000"/>
                </a:solidFill>
              </a:rPr>
              <a:t> </a:t>
            </a:r>
            <a:r>
              <a:rPr lang="tr-TR" altLang="tr-TR" sz="4000" b="1" dirty="0" err="1" smtClean="0">
                <a:solidFill>
                  <a:srgbClr val="C00000"/>
                </a:solidFill>
              </a:rPr>
              <a:t>d’étudiants</a:t>
            </a:r>
            <a:endParaRPr lang="fr-FR" altLang="tr-TR" sz="4000" b="1" dirty="0" smtClean="0">
              <a:solidFill>
                <a:srgbClr val="C00000"/>
              </a:solidFill>
            </a:endParaRPr>
          </a:p>
        </p:txBody>
      </p:sp>
      <p:sp>
        <p:nvSpPr>
          <p:cNvPr id="33795" name="2 İçerik Yer Tutucusu"/>
          <p:cNvSpPr>
            <a:spLocks noGrp="1"/>
          </p:cNvSpPr>
          <p:nvPr>
            <p:ph idx="1"/>
          </p:nvPr>
        </p:nvSpPr>
        <p:spPr/>
        <p:txBody>
          <a:bodyPr/>
          <a:lstStyle/>
          <a:p>
            <a:pPr eaLnBrk="1" hangingPunct="1"/>
            <a:r>
              <a:rPr lang="tr-TR" altLang="tr-TR" sz="2400" dirty="0" err="1">
                <a:latin typeface="Times New Roman" panose="02020603050405020304" pitchFamily="18" charset="0"/>
                <a:cs typeface="Times New Roman" panose="02020603050405020304" pitchFamily="18" charset="0"/>
              </a:rPr>
              <a:t>Une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jeunesse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élitiste</a:t>
            </a:r>
            <a:r>
              <a:rPr lang="tr-TR" altLang="tr-TR" sz="2400" dirty="0">
                <a:latin typeface="Times New Roman" panose="02020603050405020304" pitchFamily="18" charset="0"/>
                <a:cs typeface="Times New Roman" panose="02020603050405020304" pitchFamily="18" charset="0"/>
              </a:rPr>
              <a:t>? (36% </a:t>
            </a:r>
            <a:r>
              <a:rPr lang="tr-TR" altLang="tr-TR" sz="2400" dirty="0" err="1">
                <a:latin typeface="Times New Roman" panose="02020603050405020304" pitchFamily="18" charset="0"/>
                <a:cs typeface="Times New Roman" panose="02020603050405020304" pitchFamily="18" charset="0"/>
              </a:rPr>
              <a:t>pensait</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qu’il</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faut</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guider</a:t>
            </a:r>
            <a:r>
              <a:rPr lang="tr-TR" altLang="tr-TR" sz="2400" dirty="0">
                <a:latin typeface="Times New Roman" panose="02020603050405020304" pitchFamily="18" charset="0"/>
                <a:cs typeface="Times New Roman" panose="02020603050405020304" pitchFamily="18" charset="0"/>
              </a:rPr>
              <a:t> le </a:t>
            </a:r>
            <a:r>
              <a:rPr lang="tr-TR" altLang="tr-TR" sz="2400" dirty="0" err="1">
                <a:latin typeface="Times New Roman" panose="02020603050405020304" pitchFamily="18" charset="0"/>
                <a:cs typeface="Times New Roman" panose="02020603050405020304" pitchFamily="18" charset="0"/>
              </a:rPr>
              <a:t>peuple</a:t>
            </a:r>
            <a:r>
              <a:rPr lang="tr-TR" altLang="tr-TR" sz="2400" dirty="0">
                <a:latin typeface="Times New Roman" panose="02020603050405020304" pitchFamily="18" charset="0"/>
                <a:cs typeface="Times New Roman" panose="02020603050405020304" pitchFamily="18" charset="0"/>
              </a:rPr>
              <a:t>) </a:t>
            </a:r>
          </a:p>
          <a:p>
            <a:pPr eaLnBrk="1" hangingPunct="1"/>
            <a:r>
              <a:rPr lang="tr-TR" altLang="tr-TR" sz="2400" dirty="0" err="1">
                <a:latin typeface="Times New Roman" panose="02020603050405020304" pitchFamily="18" charset="0"/>
                <a:cs typeface="Times New Roman" panose="02020603050405020304" pitchFamily="18" charset="0"/>
              </a:rPr>
              <a:t>D’autre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part</a:t>
            </a:r>
            <a:r>
              <a:rPr lang="tr-TR" altLang="tr-TR" sz="2400" dirty="0">
                <a:latin typeface="Times New Roman" panose="02020603050405020304" pitchFamily="18" charset="0"/>
                <a:cs typeface="Times New Roman" panose="02020603050405020304" pitchFamily="18" charset="0"/>
              </a:rPr>
              <a:t> il </a:t>
            </a:r>
            <a:r>
              <a:rPr lang="tr-TR" altLang="tr-TR" sz="2400" dirty="0" err="1">
                <a:latin typeface="Times New Roman" panose="02020603050405020304" pitchFamily="18" charset="0"/>
                <a:cs typeface="Times New Roman" panose="02020603050405020304" pitchFamily="18" charset="0"/>
              </a:rPr>
              <a:t>s’agit</a:t>
            </a:r>
            <a:r>
              <a:rPr lang="tr-TR" altLang="tr-TR" sz="2400" dirty="0">
                <a:latin typeface="Times New Roman" panose="02020603050405020304" pitchFamily="18" charset="0"/>
                <a:cs typeface="Times New Roman" panose="02020603050405020304" pitchFamily="18" charset="0"/>
              </a:rPr>
              <a:t> la </a:t>
            </a:r>
            <a:r>
              <a:rPr lang="tr-TR" altLang="tr-TR" sz="2400" dirty="0" err="1">
                <a:latin typeface="Times New Roman" panose="02020603050405020304" pitchFamily="18" charset="0"/>
                <a:cs typeface="Times New Roman" panose="02020603050405020304" pitchFamily="18" charset="0"/>
              </a:rPr>
              <a:t>prolétarisation</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des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élites</a:t>
            </a:r>
            <a:r>
              <a:rPr lang="tr-TR" altLang="tr-TR" sz="2400" dirty="0">
                <a:latin typeface="Times New Roman" panose="02020603050405020304" pitchFamily="18" charset="0"/>
                <a:cs typeface="Times New Roman" panose="02020603050405020304" pitchFamily="18" charset="0"/>
              </a:rPr>
              <a:t>.</a:t>
            </a:r>
          </a:p>
          <a:p>
            <a:pPr eaLnBrk="1" hangingPunct="1"/>
            <a:r>
              <a:rPr lang="tr-TR" altLang="tr-TR" sz="2400" dirty="0" err="1">
                <a:latin typeface="Times New Roman" panose="02020603050405020304" pitchFamily="18" charset="0"/>
                <a:cs typeface="Times New Roman" panose="02020603050405020304" pitchFamily="18" charset="0"/>
              </a:rPr>
              <a:t>Les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étudiantes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sont</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moins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nombreuses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mais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issues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des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classes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supérieurs</a:t>
            </a:r>
            <a:r>
              <a:rPr lang="tr-TR" altLang="tr-TR" sz="2400" dirty="0">
                <a:latin typeface="Times New Roman" panose="02020603050405020304" pitchFamily="18" charset="0"/>
                <a:cs typeface="Times New Roman" panose="02020603050405020304" pitchFamily="18" charset="0"/>
              </a:rPr>
              <a:t>. </a:t>
            </a:r>
          </a:p>
          <a:p>
            <a:pPr eaLnBrk="1" hangingPunct="1"/>
            <a:r>
              <a:rPr lang="tr-TR" altLang="tr-TR" sz="2400" dirty="0">
                <a:latin typeface="Times New Roman" panose="02020603050405020304" pitchFamily="18" charset="0"/>
                <a:cs typeface="Times New Roman" panose="02020603050405020304" pitchFamily="18" charset="0"/>
              </a:rPr>
              <a:t>3 </a:t>
            </a:r>
            <a:r>
              <a:rPr lang="tr-TR" altLang="tr-TR" sz="2400" dirty="0" err="1">
                <a:latin typeface="Times New Roman" panose="02020603050405020304" pitchFamily="18" charset="0"/>
                <a:cs typeface="Times New Roman" panose="02020603050405020304" pitchFamily="18" charset="0"/>
              </a:rPr>
              <a:t>groupes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d’étudiants</a:t>
            </a:r>
            <a:r>
              <a:rPr lang="tr-TR" altLang="tr-TR" sz="2400" dirty="0">
                <a:latin typeface="Times New Roman" panose="02020603050405020304" pitchFamily="18" charset="0"/>
                <a:cs typeface="Times New Roman" panose="02020603050405020304" pitchFamily="18" charset="0"/>
              </a:rPr>
              <a:t> dans </a:t>
            </a:r>
            <a:r>
              <a:rPr lang="tr-TR" altLang="tr-TR" sz="2400" dirty="0" err="1">
                <a:latin typeface="Times New Roman" panose="02020603050405020304" pitchFamily="18" charset="0"/>
                <a:cs typeface="Times New Roman" panose="02020603050405020304" pitchFamily="18" charset="0"/>
              </a:rPr>
              <a:t>les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années</a:t>
            </a:r>
            <a:r>
              <a:rPr lang="tr-TR" altLang="tr-TR" sz="2400" dirty="0">
                <a:latin typeface="Times New Roman" panose="02020603050405020304" pitchFamily="18" charset="0"/>
                <a:cs typeface="Times New Roman" panose="02020603050405020304" pitchFamily="18" charset="0"/>
              </a:rPr>
              <a:t> 1960 à Ankara;</a:t>
            </a:r>
          </a:p>
          <a:p>
            <a:pPr eaLnBrk="1" hangingPunct="1"/>
            <a:r>
              <a:rPr lang="tr-TR" altLang="tr-TR" sz="2400" dirty="0">
                <a:latin typeface="Times New Roman" panose="02020603050405020304" pitchFamily="18" charset="0"/>
                <a:cs typeface="Times New Roman" panose="02020603050405020304" pitchFamily="18" charset="0"/>
              </a:rPr>
              <a:t>1) </a:t>
            </a:r>
            <a:r>
              <a:rPr lang="tr-TR" altLang="tr-TR" sz="2400" dirty="0" err="1">
                <a:latin typeface="Times New Roman" panose="02020603050405020304" pitchFamily="18" charset="0"/>
                <a:cs typeface="Times New Roman" panose="02020603050405020304" pitchFamily="18" charset="0"/>
              </a:rPr>
              <a:t>les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futurs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leaders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science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po</a:t>
            </a:r>
            <a:r>
              <a:rPr lang="tr-TR" altLang="tr-TR" sz="2400" dirty="0">
                <a:latin typeface="Times New Roman" panose="02020603050405020304" pitchFamily="18" charset="0"/>
                <a:cs typeface="Times New Roman" panose="02020603050405020304" pitchFamily="18" charset="0"/>
              </a:rPr>
              <a:t>.)</a:t>
            </a:r>
          </a:p>
          <a:p>
            <a:pPr eaLnBrk="1" hangingPunct="1"/>
            <a:r>
              <a:rPr lang="tr-TR" altLang="tr-TR" sz="2400" dirty="0">
                <a:latin typeface="Times New Roman" panose="02020603050405020304" pitchFamily="18" charset="0"/>
                <a:cs typeface="Times New Roman" panose="02020603050405020304" pitchFamily="18" charset="0"/>
              </a:rPr>
              <a:t>2) </a:t>
            </a:r>
            <a:r>
              <a:rPr lang="tr-TR" altLang="tr-TR" sz="2400" dirty="0" err="1">
                <a:latin typeface="Times New Roman" panose="02020603050405020304" pitchFamily="18" charset="0"/>
                <a:cs typeface="Times New Roman" panose="02020603050405020304" pitchFamily="18" charset="0"/>
              </a:rPr>
              <a:t>Conservateur</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statique</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attaché</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au</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métier</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Droit</a:t>
            </a:r>
            <a:r>
              <a:rPr lang="tr-TR" altLang="tr-TR" sz="2400" dirty="0">
                <a:latin typeface="Times New Roman" panose="02020603050405020304" pitchFamily="18" charset="0"/>
                <a:cs typeface="Times New Roman" panose="02020603050405020304" pitchFamily="18" charset="0"/>
              </a:rPr>
              <a:t>)</a:t>
            </a:r>
          </a:p>
          <a:p>
            <a:pPr eaLnBrk="1" hangingPunct="1"/>
            <a:r>
              <a:rPr lang="tr-TR" altLang="tr-TR" sz="2400" dirty="0">
                <a:latin typeface="Times New Roman" panose="02020603050405020304" pitchFamily="18" charset="0"/>
                <a:cs typeface="Times New Roman" panose="02020603050405020304" pitchFamily="18" charset="0"/>
              </a:rPr>
              <a:t>3) </a:t>
            </a:r>
            <a:r>
              <a:rPr lang="tr-TR" altLang="tr-TR" sz="2400" dirty="0" err="1">
                <a:latin typeface="Times New Roman" panose="02020603050405020304" pitchFamily="18" charset="0"/>
                <a:cs typeface="Times New Roman" panose="02020603050405020304" pitchFamily="18" charset="0"/>
              </a:rPr>
              <a:t>matéralistes,managers</a:t>
            </a:r>
            <a:r>
              <a:rPr lang="tr-TR" altLang="tr-TR" sz="2400" dirty="0">
                <a:latin typeface="Times New Roman" panose="02020603050405020304" pitchFamily="18" charset="0"/>
                <a:cs typeface="Times New Roman" panose="02020603050405020304" pitchFamily="18" charset="0"/>
              </a:rPr>
              <a:t> </a:t>
            </a:r>
            <a:r>
              <a:rPr lang="tr-TR" altLang="tr-TR" sz="2400" dirty="0" err="1">
                <a:latin typeface="Times New Roman" panose="02020603050405020304" pitchFamily="18" charset="0"/>
                <a:cs typeface="Times New Roman" panose="02020603050405020304" pitchFamily="18" charset="0"/>
              </a:rPr>
              <a:t>attachés</a:t>
            </a:r>
            <a:r>
              <a:rPr lang="tr-TR" altLang="tr-TR" sz="2400" dirty="0">
                <a:latin typeface="Times New Roman" panose="02020603050405020304" pitchFamily="18" charset="0"/>
                <a:cs typeface="Times New Roman" panose="02020603050405020304" pitchFamily="18" charset="0"/>
              </a:rPr>
              <a:t> à la </a:t>
            </a:r>
            <a:r>
              <a:rPr lang="tr-TR" altLang="tr-TR" sz="2400" dirty="0" err="1">
                <a:latin typeface="Times New Roman" panose="02020603050405020304" pitchFamily="18" charset="0"/>
                <a:cs typeface="Times New Roman" panose="02020603050405020304" pitchFamily="18" charset="0"/>
              </a:rPr>
              <a:t>réussite</a:t>
            </a:r>
            <a:r>
              <a:rPr lang="tr-TR" altLang="tr-TR" sz="2400" dirty="0">
                <a:latin typeface="Times New Roman" panose="02020603050405020304" pitchFamily="18" charset="0"/>
                <a:cs typeface="Times New Roman" panose="02020603050405020304" pitchFamily="18" charset="0"/>
              </a:rPr>
              <a:t> (ODTÜ) </a:t>
            </a:r>
            <a:endParaRPr lang="fr-FR" alt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04050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8D588C2-A405-4D3A-8592-B7318BD1481E}" type="slidenum">
              <a:rPr lang="fr-FR" altLang="tr-TR" sz="1200">
                <a:solidFill>
                  <a:srgbClr val="898989"/>
                </a:solidFill>
              </a:rPr>
              <a:pPr>
                <a:spcBef>
                  <a:spcPct val="0"/>
                </a:spcBef>
                <a:buFontTx/>
                <a:buNone/>
              </a:pPr>
              <a:t>54</a:t>
            </a:fld>
            <a:endParaRPr lang="fr-FR" altLang="tr-TR" sz="1200">
              <a:solidFill>
                <a:srgbClr val="898989"/>
              </a:solidFill>
            </a:endParaRPr>
          </a:p>
        </p:txBody>
      </p:sp>
      <p:sp>
        <p:nvSpPr>
          <p:cNvPr id="7171" name="Rectangle 2"/>
          <p:cNvSpPr>
            <a:spLocks noGrp="1"/>
          </p:cNvSpPr>
          <p:nvPr>
            <p:ph type="title"/>
          </p:nvPr>
        </p:nvSpPr>
        <p:spPr/>
        <p:txBody>
          <a:bodyPr/>
          <a:lstStyle/>
          <a:p>
            <a:pPr algn="ctr"/>
            <a:r>
              <a:rPr lang="fr-FR" altLang="tr-TR" sz="3200" b="1" dirty="0">
                <a:solidFill>
                  <a:srgbClr val="800000"/>
                </a:solidFill>
                <a:latin typeface="Times New Roman" panose="02020603050405020304" pitchFamily="18" charset="0"/>
              </a:rPr>
              <a:t>Les jeunes des années de 1960 et de 1970</a:t>
            </a:r>
          </a:p>
        </p:txBody>
      </p:sp>
      <p:sp>
        <p:nvSpPr>
          <p:cNvPr id="7172" name="Rectangle 3"/>
          <p:cNvSpPr>
            <a:spLocks noGrp="1"/>
          </p:cNvSpPr>
          <p:nvPr>
            <p:ph type="body" idx="1"/>
          </p:nvPr>
        </p:nvSpPr>
        <p:spPr>
          <a:xfrm>
            <a:off x="1075765" y="1600201"/>
            <a:ext cx="10605247" cy="4525963"/>
          </a:xfrm>
        </p:spPr>
        <p:txBody>
          <a:bodyPr/>
          <a:lstStyle/>
          <a:p>
            <a:pPr eaLnBrk="1" hangingPunct="1"/>
            <a:r>
              <a:rPr lang="fr-FR" altLang="tr-TR" dirty="0" smtClean="0">
                <a:latin typeface="Times New Roman" panose="02020603050405020304" pitchFamily="18" charset="0"/>
                <a:cs typeface="Times New Roman" panose="02020603050405020304" pitchFamily="18" charset="0"/>
              </a:rPr>
              <a:t>Différences </a:t>
            </a:r>
            <a:r>
              <a:rPr lang="fr-FR" altLang="tr-TR" dirty="0">
                <a:latin typeface="Times New Roman" panose="02020603050405020304" pitchFamily="18" charset="0"/>
                <a:cs typeface="Times New Roman" panose="02020603050405020304" pitchFamily="18" charset="0"/>
              </a:rPr>
              <a:t>par rapport au genre: </a:t>
            </a:r>
            <a:r>
              <a:rPr lang="tr-TR" altLang="tr-TR" dirty="0" err="1">
                <a:latin typeface="Times New Roman" panose="02020603050405020304" pitchFamily="18" charset="0"/>
                <a:cs typeface="Times New Roman" panose="02020603050405020304" pitchFamily="18" charset="0"/>
              </a:rPr>
              <a:t>Les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étudiantes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sont</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moins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nombreuses</a:t>
            </a:r>
            <a:r>
              <a:rPr lang="fr-FR" altLang="tr-TR" dirty="0">
                <a:latin typeface="Times New Roman" panose="02020603050405020304" pitchFamily="18" charset="0"/>
                <a:cs typeface="Times New Roman" panose="02020603050405020304" pitchFamily="18" charset="0"/>
              </a:rPr>
              <a:t> que les étudiants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mais</a:t>
            </a:r>
            <a:r>
              <a:rPr lang="tr-TR" altLang="tr-TR" dirty="0">
                <a:latin typeface="Times New Roman" panose="02020603050405020304" pitchFamily="18" charset="0"/>
                <a:cs typeface="Times New Roman" panose="02020603050405020304" pitchFamily="18" charset="0"/>
              </a:rPr>
              <a:t> </a:t>
            </a:r>
            <a:r>
              <a:rPr lang="fr-FR" altLang="tr-TR" dirty="0">
                <a:latin typeface="Times New Roman" panose="02020603050405020304" pitchFamily="18" charset="0"/>
                <a:cs typeface="Times New Roman" panose="02020603050405020304" pitchFamily="18" charset="0"/>
              </a:rPr>
              <a:t>plutôt </a:t>
            </a:r>
            <a:r>
              <a:rPr lang="tr-TR" altLang="tr-TR" dirty="0" err="1">
                <a:latin typeface="Times New Roman" panose="02020603050405020304" pitchFamily="18" charset="0"/>
                <a:cs typeface="Times New Roman" panose="02020603050405020304" pitchFamily="18" charset="0"/>
              </a:rPr>
              <a:t>issues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des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classes</a:t>
            </a:r>
            <a:r>
              <a:rPr lang="tr-TR" altLang="tr-TR" dirty="0">
                <a:latin typeface="Times New Roman" panose="02020603050405020304" pitchFamily="18" charset="0"/>
                <a:cs typeface="Times New Roman" panose="02020603050405020304" pitchFamily="18" charset="0"/>
              </a:rPr>
              <a:t> </a:t>
            </a:r>
            <a:r>
              <a:rPr lang="tr-TR" altLang="tr-TR" dirty="0" err="1">
                <a:latin typeface="Times New Roman" panose="02020603050405020304" pitchFamily="18" charset="0"/>
                <a:cs typeface="Times New Roman" panose="02020603050405020304" pitchFamily="18" charset="0"/>
              </a:rPr>
              <a:t>supérieurs</a:t>
            </a:r>
            <a:r>
              <a:rPr lang="tr-TR" altLang="tr-TR" dirty="0" smtClean="0">
                <a:latin typeface="Times New Roman" panose="02020603050405020304" pitchFamily="18" charset="0"/>
                <a:cs typeface="Times New Roman" panose="02020603050405020304" pitchFamily="18" charset="0"/>
              </a:rPr>
              <a:t>.</a:t>
            </a:r>
          </a:p>
          <a:p>
            <a:pPr eaLnBrk="1" hangingPunct="1"/>
            <a:r>
              <a:rPr lang="tr-TR" altLang="tr-TR" dirty="0" smtClean="0">
                <a:latin typeface="Times New Roman" panose="02020603050405020304" pitchFamily="18" charset="0"/>
                <a:cs typeface="Times New Roman" panose="02020603050405020304" pitchFamily="18" charset="0"/>
              </a:rPr>
              <a:t> </a:t>
            </a:r>
            <a:endParaRPr lang="fr-FR" altLang="tr-TR" dirty="0">
              <a:latin typeface="Times New Roman" panose="02020603050405020304" pitchFamily="18" charset="0"/>
              <a:cs typeface="Times New Roman" panose="02020603050405020304" pitchFamily="18" charset="0"/>
            </a:endParaRPr>
          </a:p>
          <a:p>
            <a:pPr eaLnBrk="1" hangingPunct="1"/>
            <a:r>
              <a:rPr lang="fr-FR" altLang="tr-TR" dirty="0">
                <a:latin typeface="Times New Roman" panose="02020603050405020304" pitchFamily="18" charset="0"/>
                <a:cs typeface="Times New Roman" panose="02020603050405020304" pitchFamily="18" charset="0"/>
              </a:rPr>
              <a:t>De toute façon la décennie ’70 est marquée par la massification de l’enseignement surtout secondaire (mouvements de lycéens partout) et aussi supérieur.  </a:t>
            </a:r>
            <a:endParaRPr lang="fr-FR" altLang="tr-TR" sz="3600" dirty="0"/>
          </a:p>
        </p:txBody>
      </p:sp>
    </p:spTree>
    <p:extLst>
      <p:ext uri="{BB962C8B-B14F-4D97-AF65-F5344CB8AC3E}">
        <p14:creationId xmlns:p14="http://schemas.microsoft.com/office/powerpoint/2010/main" val="37314540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a:spLocks noGrp="1"/>
          </p:cNvSpPr>
          <p:nvPr>
            <p:ph type="title"/>
          </p:nvPr>
        </p:nvSpPr>
        <p:spPr>
          <a:xfrm>
            <a:off x="6096000" y="274638"/>
            <a:ext cx="4114800" cy="1143000"/>
          </a:xfrm>
        </p:spPr>
        <p:txBody>
          <a:bodyPr/>
          <a:lstStyle/>
          <a:p>
            <a:pPr eaLnBrk="1" hangingPunct="1"/>
            <a:endParaRPr lang="fr-FR" altLang="tr-TR" smtClean="0"/>
          </a:p>
        </p:txBody>
      </p:sp>
      <p:sp>
        <p:nvSpPr>
          <p:cNvPr id="34819" name="2 İçerik Yer Tutucusu"/>
          <p:cNvSpPr>
            <a:spLocks noGrp="1"/>
          </p:cNvSpPr>
          <p:nvPr>
            <p:ph idx="1"/>
          </p:nvPr>
        </p:nvSpPr>
        <p:spPr>
          <a:xfrm>
            <a:off x="1981200" y="4437063"/>
            <a:ext cx="4546600" cy="1689100"/>
          </a:xfrm>
        </p:spPr>
        <p:txBody>
          <a:bodyPr/>
          <a:lstStyle/>
          <a:p>
            <a:pPr eaLnBrk="1" hangingPunct="1"/>
            <a:endParaRPr lang="fr-FR" altLang="tr-TR" smtClean="0"/>
          </a:p>
        </p:txBody>
      </p:sp>
      <p:pic>
        <p:nvPicPr>
          <p:cNvPr id="34820" name="Picture 2" descr="http://t1.gstatic.com/images?q=tbn:ANd9GcT_1k2A8Wffb3a6FtViUHjIDnXp9-26UlgA-XTM9lPmT9kEFWlbUw&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1788" y="0"/>
            <a:ext cx="5256212"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descr="http://photos-d.ak.fbcdn.net/hphotos-ak-snc3/hs214.snc3/22144_313759441313_164501236313_4079575_401441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2997200"/>
            <a:ext cx="5940425"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8561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Başlık"/>
          <p:cNvSpPr>
            <a:spLocks noGrp="1"/>
          </p:cNvSpPr>
          <p:nvPr>
            <p:ph type="title"/>
          </p:nvPr>
        </p:nvSpPr>
        <p:spPr>
          <a:xfrm>
            <a:off x="1981200" y="2205039"/>
            <a:ext cx="8229600" cy="936625"/>
          </a:xfrm>
        </p:spPr>
        <p:txBody>
          <a:bodyPr/>
          <a:lstStyle/>
          <a:p>
            <a:endParaRPr lang="fr-FR" altLang="tr-TR" smtClean="0"/>
          </a:p>
        </p:txBody>
      </p:sp>
      <p:sp>
        <p:nvSpPr>
          <p:cNvPr id="35843" name="2 İçerik Yer Tutucusu"/>
          <p:cNvSpPr>
            <a:spLocks noGrp="1"/>
          </p:cNvSpPr>
          <p:nvPr>
            <p:ph idx="1"/>
          </p:nvPr>
        </p:nvSpPr>
        <p:spPr>
          <a:xfrm>
            <a:off x="1981200" y="1600201"/>
            <a:ext cx="8229600" cy="2836863"/>
          </a:xfrm>
        </p:spPr>
        <p:txBody>
          <a:bodyPr/>
          <a:lstStyle/>
          <a:p>
            <a:endParaRPr lang="fr-FR" altLang="tr-TR" smtClean="0"/>
          </a:p>
        </p:txBody>
      </p:sp>
      <p:pic>
        <p:nvPicPr>
          <p:cNvPr id="35844" name="Picture 2" descr="http://t3.gstatic.com/images?q=tbn:ANd9GcQuTsabtF3EqlIF8bC3qxyGNoP3lyNbw9cEi1XWS4zb5WRVMTi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635" y="1090427"/>
            <a:ext cx="11062447" cy="459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334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392019"/>
            <a:ext cx="10515600" cy="1325563"/>
          </a:xfrm>
        </p:spPr>
        <p:txBody>
          <a:bodyPr rtlCol="0">
            <a:normAutofit/>
          </a:bodyPr>
          <a:lstStyle/>
          <a:p>
            <a:pPr>
              <a:defRPr/>
            </a:pPr>
            <a:r>
              <a:rPr lang="fr-FR" sz="4000" b="1" dirty="0" smtClean="0">
                <a:solidFill>
                  <a:srgbClr val="FF0000"/>
                </a:solidFill>
              </a:rPr>
              <a:t>Jeunesse au XIXe Siècle</a:t>
            </a:r>
            <a:r>
              <a:rPr lang="tr-TR" dirty="0" smtClean="0"/>
              <a:t/>
            </a:r>
            <a:br>
              <a:rPr lang="tr-TR" dirty="0" smtClean="0"/>
            </a:br>
            <a:endParaRPr lang="tr-TR" dirty="0" smtClean="0"/>
          </a:p>
        </p:txBody>
      </p:sp>
      <p:sp>
        <p:nvSpPr>
          <p:cNvPr id="3" name="2 İçerik Yer Tutucusu"/>
          <p:cNvSpPr>
            <a:spLocks noGrp="1"/>
          </p:cNvSpPr>
          <p:nvPr>
            <p:ph idx="1"/>
          </p:nvPr>
        </p:nvSpPr>
        <p:spPr>
          <a:xfrm>
            <a:off x="6240462" y="1125539"/>
            <a:ext cx="5646738" cy="5302155"/>
          </a:xfrm>
        </p:spPr>
        <p:txBody>
          <a:bodyPr rtlCol="0">
            <a:normAutofit fontScale="77500" lnSpcReduction="20000"/>
          </a:bodyPr>
          <a:lstStyle/>
          <a:p>
            <a:pPr>
              <a:defRPr/>
            </a:pPr>
            <a:endParaRPr lang="tr-TR" dirty="0" smtClean="0"/>
          </a:p>
          <a:p>
            <a:pPr>
              <a:defRPr/>
            </a:pPr>
            <a:r>
              <a:rPr lang="fr-FR" dirty="0" smtClean="0"/>
              <a:t>La jeunesse bourgeoise : une nouvelle catégorie intermédiaire entre la famille et la société, entre l’enfance et </a:t>
            </a:r>
            <a:r>
              <a:rPr lang="fr-FR" dirty="0" err="1" smtClean="0"/>
              <a:t>l’age</a:t>
            </a:r>
            <a:r>
              <a:rPr lang="fr-FR" dirty="0" smtClean="0"/>
              <a:t> adulte : l’adolescence. Par l’éducation</a:t>
            </a:r>
            <a:r>
              <a:rPr lang="tr-TR" dirty="0" smtClean="0"/>
              <a:t>…</a:t>
            </a:r>
          </a:p>
          <a:p>
            <a:pPr>
              <a:defRPr/>
            </a:pPr>
            <a:r>
              <a:rPr lang="fr-FR" dirty="0" smtClean="0"/>
              <a:t>1842 : 1 / 42, 1876 : 1/21, en 1854 4600 bac sur 107.000</a:t>
            </a:r>
            <a:endParaRPr lang="tr-TR" dirty="0" smtClean="0"/>
          </a:p>
          <a:p>
            <a:pPr>
              <a:defRPr/>
            </a:pPr>
            <a:r>
              <a:rPr lang="fr-FR" dirty="0" smtClean="0"/>
              <a:t>Une culture générale </a:t>
            </a:r>
            <a:r>
              <a:rPr lang="fr-FR" dirty="0" err="1" smtClean="0"/>
              <a:t>qu</a:t>
            </a:r>
            <a:r>
              <a:rPr lang="tr-TR" dirty="0" smtClean="0"/>
              <a:t>’</a:t>
            </a:r>
            <a:r>
              <a:rPr lang="tr-TR" dirty="0" err="1" smtClean="0"/>
              <a:t>une</a:t>
            </a:r>
            <a:r>
              <a:rPr lang="fr-FR" dirty="0" smtClean="0"/>
              <a:t> éducation professionnelle.</a:t>
            </a:r>
            <a:endParaRPr lang="tr-TR" dirty="0" smtClean="0"/>
          </a:p>
          <a:p>
            <a:pPr>
              <a:defRPr/>
            </a:pPr>
            <a:r>
              <a:rPr lang="fr-FR" dirty="0" smtClean="0"/>
              <a:t>L’égalité à la naissance….</a:t>
            </a:r>
            <a:endParaRPr lang="tr-TR" dirty="0" smtClean="0"/>
          </a:p>
          <a:p>
            <a:pPr>
              <a:defRPr/>
            </a:pPr>
            <a:r>
              <a:rPr lang="fr-FR" dirty="0" smtClean="0"/>
              <a:t>Un mode de vie particulier : la chambre du jeune homme. </a:t>
            </a:r>
            <a:endParaRPr lang="tr-TR" dirty="0" smtClean="0"/>
          </a:p>
          <a:p>
            <a:pPr>
              <a:defRPr/>
            </a:pPr>
            <a:r>
              <a:rPr lang="fr-FR" dirty="0" smtClean="0"/>
              <a:t>La bourgeoisie encourage le désir de réussite individuelle et elle veut contrôler la période qui y prépare. </a:t>
            </a:r>
            <a:endParaRPr lang="tr-TR" dirty="0" smtClean="0"/>
          </a:p>
          <a:p>
            <a:pPr>
              <a:defRPr/>
            </a:pPr>
            <a:r>
              <a:rPr lang="fr-FR" dirty="0" smtClean="0"/>
              <a:t>Contre la méfiance des parents est tempérée par l’organisation quasi militaire de l’enseignement secondaire.</a:t>
            </a:r>
            <a:endParaRPr lang="tr-TR" dirty="0" smtClean="0"/>
          </a:p>
          <a:p>
            <a:pPr>
              <a:defRPr/>
            </a:pPr>
            <a:endParaRPr lang="tr-TR" dirty="0" smtClean="0"/>
          </a:p>
        </p:txBody>
      </p:sp>
      <p:pic>
        <p:nvPicPr>
          <p:cNvPr id="8196" name="Picture 2" descr="View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57339"/>
            <a:ext cx="4643438"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DEA262-1A95-4410-92CB-5BDA828CFFFE}" type="slidenum">
              <a:rPr lang="tr-TR" altLang="tr-TR">
                <a:solidFill>
                  <a:srgbClr val="898989"/>
                </a:solidFill>
                <a:latin typeface="Calibri" panose="020F0502020204030204" pitchFamily="34" charset="0"/>
              </a:rPr>
              <a:pPr eaLnBrk="1" hangingPunct="1"/>
              <a:t>6</a:t>
            </a:fld>
            <a:endParaRPr lang="tr-TR" altLang="tr-TR">
              <a:solidFill>
                <a:srgbClr val="898989"/>
              </a:solidFill>
              <a:latin typeface="Calibri" panose="020F0502020204030204" pitchFamily="34" charset="0"/>
            </a:endParaRPr>
          </a:p>
        </p:txBody>
      </p:sp>
    </p:spTree>
    <p:extLst>
      <p:ext uri="{BB962C8B-B14F-4D97-AF65-F5344CB8AC3E}">
        <p14:creationId xmlns:p14="http://schemas.microsoft.com/office/powerpoint/2010/main" val="478181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986117" y="333375"/>
            <a:ext cx="9950823" cy="679637"/>
          </a:xfrm>
        </p:spPr>
        <p:txBody>
          <a:bodyPr/>
          <a:lstStyle/>
          <a:p>
            <a:pPr algn="ctr" eaLnBrk="1" hangingPunct="1"/>
            <a:r>
              <a:rPr lang="tr-TR" altLang="tr-TR" sz="3200" b="1" dirty="0" err="1">
                <a:solidFill>
                  <a:srgbClr val="C00000"/>
                </a:solidFill>
              </a:rPr>
              <a:t>Jeunesse</a:t>
            </a:r>
            <a:r>
              <a:rPr lang="tr-TR" altLang="tr-TR" sz="3200" b="1" dirty="0">
                <a:solidFill>
                  <a:srgbClr val="C00000"/>
                </a:solidFill>
              </a:rPr>
              <a:t> </a:t>
            </a:r>
            <a:r>
              <a:rPr lang="tr-TR" altLang="tr-TR" sz="3200" b="1" dirty="0" err="1">
                <a:solidFill>
                  <a:srgbClr val="C00000"/>
                </a:solidFill>
              </a:rPr>
              <a:t>comme</a:t>
            </a:r>
            <a:r>
              <a:rPr lang="tr-TR" altLang="tr-TR" sz="3200" b="1" dirty="0">
                <a:solidFill>
                  <a:srgbClr val="C00000"/>
                </a:solidFill>
              </a:rPr>
              <a:t> </a:t>
            </a:r>
            <a:r>
              <a:rPr lang="tr-TR" altLang="tr-TR" sz="3200" b="1" dirty="0" err="1">
                <a:solidFill>
                  <a:srgbClr val="C00000"/>
                </a:solidFill>
              </a:rPr>
              <a:t>ressource</a:t>
            </a:r>
            <a:endParaRPr lang="tr-TR" altLang="tr-TR" sz="3200" b="1" dirty="0">
              <a:solidFill>
                <a:srgbClr val="C00000"/>
              </a:solidFill>
            </a:endParaRPr>
          </a:p>
        </p:txBody>
      </p:sp>
      <p:sp>
        <p:nvSpPr>
          <p:cNvPr id="11267" name="2 İçerik Yer Tutucusu"/>
          <p:cNvSpPr>
            <a:spLocks noGrp="1"/>
          </p:cNvSpPr>
          <p:nvPr>
            <p:ph idx="1"/>
          </p:nvPr>
        </p:nvSpPr>
        <p:spPr>
          <a:xfrm>
            <a:off x="5159375" y="1600200"/>
            <a:ext cx="5257800" cy="4997450"/>
          </a:xfrm>
        </p:spPr>
        <p:txBody>
          <a:bodyPr/>
          <a:lstStyle/>
          <a:p>
            <a:pPr eaLnBrk="1" hangingPunct="1"/>
            <a:r>
              <a:rPr lang="fr-FR" altLang="tr-TR" dirty="0" smtClean="0"/>
              <a:t>Le </a:t>
            </a:r>
            <a:r>
              <a:rPr lang="fr-FR" altLang="tr-TR" dirty="0" err="1" smtClean="0"/>
              <a:t>modele</a:t>
            </a:r>
            <a:r>
              <a:rPr lang="fr-FR" altLang="tr-TR" dirty="0" smtClean="0"/>
              <a:t> de </a:t>
            </a:r>
            <a:r>
              <a:rPr lang="fr-FR" altLang="tr-TR" dirty="0" smtClean="0">
                <a:solidFill>
                  <a:srgbClr val="FF0000"/>
                </a:solidFill>
              </a:rPr>
              <a:t>jeunesse comme ressource suppose d’analyser des discours, des pratiques ou des dispositifs dans lesquels les jeunes prennent une part notable</a:t>
            </a:r>
            <a:r>
              <a:rPr lang="fr-FR" altLang="tr-TR" dirty="0" smtClean="0"/>
              <a:t>, a leurs yeux ou a ceux d’autres acteurs, </a:t>
            </a:r>
            <a:r>
              <a:rPr lang="fr-FR" altLang="tr-TR" dirty="0" smtClean="0">
                <a:solidFill>
                  <a:srgbClr val="FF0000"/>
                </a:solidFill>
              </a:rPr>
              <a:t>dans la construction d’une place qui n’est plus donnée d’avance. </a:t>
            </a:r>
            <a:endParaRPr lang="tr-TR" altLang="tr-TR" dirty="0" smtClean="0">
              <a:solidFill>
                <a:srgbClr val="FF0000"/>
              </a:solidFill>
            </a:endParaRPr>
          </a:p>
        </p:txBody>
      </p:sp>
      <p:sp>
        <p:nvSpPr>
          <p:cNvPr id="5" name="4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B37301-953E-4CA8-A884-822545AB572A}" type="slidenum">
              <a:rPr lang="tr-TR" altLang="tr-TR">
                <a:solidFill>
                  <a:srgbClr val="898989"/>
                </a:solidFill>
                <a:latin typeface="Calibri" panose="020F0502020204030204" pitchFamily="34" charset="0"/>
              </a:rPr>
              <a:pPr eaLnBrk="1" hangingPunct="1"/>
              <a:t>7</a:t>
            </a:fld>
            <a:endParaRPr lang="tr-TR" altLang="tr-TR">
              <a:solidFill>
                <a:srgbClr val="898989"/>
              </a:solidFill>
              <a:latin typeface="Calibri" panose="020F0502020204030204" pitchFamily="34" charset="0"/>
            </a:endParaRPr>
          </a:p>
        </p:txBody>
      </p:sp>
      <p:pic>
        <p:nvPicPr>
          <p:cNvPr id="11269" name="Picture 6" descr="http://www.decitre.fr/gi/38/9782865869138F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1484314"/>
            <a:ext cx="29813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016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a:xfrm>
            <a:off x="2312894" y="168974"/>
            <a:ext cx="8229600" cy="620713"/>
          </a:xfrm>
        </p:spPr>
        <p:txBody>
          <a:bodyPr/>
          <a:lstStyle/>
          <a:p>
            <a:pPr algn="ctr" eaLnBrk="1" hangingPunct="1"/>
            <a:r>
              <a:rPr lang="tr-TR" altLang="tr-TR" sz="3200" b="1" dirty="0" err="1">
                <a:solidFill>
                  <a:srgbClr val="C00000"/>
                </a:solidFill>
              </a:rPr>
              <a:t>Jeunesse</a:t>
            </a:r>
            <a:r>
              <a:rPr lang="tr-TR" altLang="tr-TR" sz="3200" b="1" dirty="0">
                <a:solidFill>
                  <a:srgbClr val="C00000"/>
                </a:solidFill>
              </a:rPr>
              <a:t> </a:t>
            </a:r>
            <a:r>
              <a:rPr lang="tr-TR" altLang="tr-TR" sz="3200" b="1" dirty="0" err="1">
                <a:solidFill>
                  <a:srgbClr val="C00000"/>
                </a:solidFill>
              </a:rPr>
              <a:t>menace</a:t>
            </a:r>
            <a:endParaRPr lang="tr-TR" altLang="tr-TR" sz="3200" b="1" dirty="0">
              <a:solidFill>
                <a:srgbClr val="C00000"/>
              </a:solidFill>
            </a:endParaRPr>
          </a:p>
        </p:txBody>
      </p:sp>
      <p:sp>
        <p:nvSpPr>
          <p:cNvPr id="12291" name="2 İçerik Yer Tutucusu"/>
          <p:cNvSpPr>
            <a:spLocks noGrp="1"/>
          </p:cNvSpPr>
          <p:nvPr>
            <p:ph idx="1"/>
          </p:nvPr>
        </p:nvSpPr>
        <p:spPr>
          <a:xfrm>
            <a:off x="5250330" y="1310900"/>
            <a:ext cx="6574117" cy="4623736"/>
          </a:xfrm>
        </p:spPr>
        <p:txBody>
          <a:bodyPr/>
          <a:lstStyle/>
          <a:p>
            <a:pPr eaLnBrk="1" hangingPunct="1"/>
            <a:r>
              <a:rPr lang="fr-FR" altLang="tr-TR" sz="1800" dirty="0"/>
              <a:t>Une autre paradigme</a:t>
            </a:r>
            <a:r>
              <a:rPr lang="fr-FR" altLang="tr-TR" sz="1800" dirty="0">
                <a:solidFill>
                  <a:srgbClr val="FF0000"/>
                </a:solidFill>
              </a:rPr>
              <a:t>: la “jeunesse menace” . Le modèle de la jeunesse comme menace repose sur </a:t>
            </a:r>
            <a:r>
              <a:rPr lang="fr-FR" altLang="tr-TR" sz="1800" dirty="0" smtClean="0">
                <a:solidFill>
                  <a:srgbClr val="FF0000"/>
                </a:solidFill>
              </a:rPr>
              <a:t>l</a:t>
            </a:r>
            <a:r>
              <a:rPr lang="tr-TR" altLang="tr-TR" sz="1800" dirty="0" smtClean="0">
                <a:solidFill>
                  <a:srgbClr val="FF0000"/>
                </a:solidFill>
              </a:rPr>
              <a:t>’</a:t>
            </a:r>
            <a:r>
              <a:rPr lang="fr-FR" altLang="tr-TR" sz="1800" dirty="0" smtClean="0">
                <a:solidFill>
                  <a:srgbClr val="FF0000"/>
                </a:solidFill>
              </a:rPr>
              <a:t>idée </a:t>
            </a:r>
            <a:r>
              <a:rPr lang="fr-FR" altLang="tr-TR" sz="1800" dirty="0">
                <a:solidFill>
                  <a:srgbClr val="FF0000"/>
                </a:solidFill>
              </a:rPr>
              <a:t>que cet âge, déjà biologiquement troublé par les tourments de l’adolescence, ne peut être que socialement troublé par les affres </a:t>
            </a:r>
            <a:r>
              <a:rPr lang="tr-TR" altLang="tr-TR" sz="1800" dirty="0">
                <a:solidFill>
                  <a:srgbClr val="FF0000"/>
                </a:solidFill>
              </a:rPr>
              <a:t>(</a:t>
            </a:r>
            <a:r>
              <a:rPr lang="tr-TR" altLang="tr-TR" sz="1800" dirty="0" err="1">
                <a:solidFill>
                  <a:srgbClr val="FF0000"/>
                </a:solidFill>
              </a:rPr>
              <a:t>douleurs</a:t>
            </a:r>
            <a:r>
              <a:rPr lang="tr-TR" altLang="tr-TR" sz="1800" dirty="0">
                <a:solidFill>
                  <a:srgbClr val="FF0000"/>
                </a:solidFill>
              </a:rPr>
              <a:t>, </a:t>
            </a:r>
            <a:r>
              <a:rPr lang="tr-TR" altLang="tr-TR" sz="1800" dirty="0" err="1">
                <a:solidFill>
                  <a:srgbClr val="FF0000"/>
                </a:solidFill>
              </a:rPr>
              <a:t>tortures</a:t>
            </a:r>
            <a:r>
              <a:rPr lang="tr-TR" altLang="tr-TR" sz="1800" dirty="0">
                <a:solidFill>
                  <a:srgbClr val="FF0000"/>
                </a:solidFill>
              </a:rPr>
              <a:t>) </a:t>
            </a:r>
            <a:r>
              <a:rPr lang="fr-FR" altLang="tr-TR" sz="1800" dirty="0">
                <a:solidFill>
                  <a:srgbClr val="FF0000"/>
                </a:solidFill>
              </a:rPr>
              <a:t>de la crise socio-économique. </a:t>
            </a:r>
            <a:r>
              <a:rPr lang="fr-FR" altLang="tr-TR" sz="1800" dirty="0"/>
              <a:t>Cependant, le paradigme de jeunesse menace</a:t>
            </a:r>
            <a:r>
              <a:rPr lang="tr-TR" altLang="tr-TR" sz="1800" dirty="0"/>
              <a:t>/</a:t>
            </a:r>
            <a:r>
              <a:rPr lang="fr-FR" altLang="tr-TR" sz="1800" dirty="0"/>
              <a:t> paradigme de la jeunesse dangereuse, </a:t>
            </a:r>
            <a:r>
              <a:rPr lang="fr-FR" altLang="tr-TR" sz="1800" dirty="0">
                <a:solidFill>
                  <a:srgbClr val="FF0000"/>
                </a:solidFill>
              </a:rPr>
              <a:t>vise moins les problèmes qui se posent aux jeunes que ceux que les jeunes posent a la société.  </a:t>
            </a:r>
            <a:endParaRPr lang="tr-TR" altLang="tr-TR" sz="1800" dirty="0">
              <a:solidFill>
                <a:srgbClr val="FF0000"/>
              </a:solidFill>
            </a:endParaRPr>
          </a:p>
          <a:p>
            <a:pPr eaLnBrk="1" hangingPunct="1"/>
            <a:r>
              <a:rPr lang="fr-FR" altLang="tr-TR" sz="1800" dirty="0"/>
              <a:t>Les thématiques de la “jeunesse menace” donnent l’occasion de focaliser la question juvénile sur le triple versant de </a:t>
            </a:r>
            <a:r>
              <a:rPr lang="fr-FR" altLang="tr-TR" sz="1800" dirty="0">
                <a:solidFill>
                  <a:srgbClr val="FF0000"/>
                </a:solidFill>
              </a:rPr>
              <a:t>l’affrontement, de la dangerosité, et de la stigmatisation</a:t>
            </a:r>
            <a:r>
              <a:rPr lang="fr-FR" altLang="tr-TR" sz="1800" dirty="0"/>
              <a:t>. C’est a cette occasion qu’émergent ces mots clés bien connus, que ressassent sans lassitude apparente les gros titres médiatiques, comme “délinquance”, “incivilité”, “insécurité”, “violence”, etc. </a:t>
            </a:r>
            <a:r>
              <a:rPr lang="fr-FR" altLang="tr-TR" sz="1800" dirty="0">
                <a:solidFill>
                  <a:srgbClr val="FF0000"/>
                </a:solidFill>
              </a:rPr>
              <a:t>Apparait aussi, en l’esp</a:t>
            </a:r>
            <a:r>
              <a:rPr lang="tr-TR" altLang="tr-TR" sz="1800" dirty="0">
                <a:solidFill>
                  <a:srgbClr val="FF0000"/>
                </a:solidFill>
              </a:rPr>
              <a:t>è</a:t>
            </a:r>
            <a:r>
              <a:rPr lang="fr-FR" altLang="tr-TR" sz="1800" dirty="0">
                <a:solidFill>
                  <a:srgbClr val="FF0000"/>
                </a:solidFill>
              </a:rPr>
              <a:t>ce, un système causal implicite qui, dans une chaine de stigmatisations, mets en scène familles et territoires. </a:t>
            </a:r>
            <a:endParaRPr lang="tr-TR" altLang="tr-TR" sz="1800" dirty="0">
              <a:solidFill>
                <a:srgbClr val="FF0000"/>
              </a:solidFill>
            </a:endParaRPr>
          </a:p>
          <a:p>
            <a:pPr eaLnBrk="1" hangingPunct="1"/>
            <a:endParaRPr lang="tr-TR" altLang="tr-TR" sz="1800" dirty="0"/>
          </a:p>
        </p:txBody>
      </p:sp>
      <p:pic>
        <p:nvPicPr>
          <p:cNvPr id="12292" name="Picture 2" descr="http://upload.wikimedia.org/wikipedia/commons/thumb/0/09/Le_Petit_Journal_-_Apache.jpg/275px-Le_Petit_Journal_-_Apach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484314"/>
            <a:ext cx="3635375"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5B17729-1ED3-47A1-9CD5-C5C949CCE22C}" type="slidenum">
              <a:rPr lang="tr-TR" altLang="tr-TR">
                <a:solidFill>
                  <a:srgbClr val="898989"/>
                </a:solidFill>
                <a:latin typeface="Calibri" panose="020F0502020204030204" pitchFamily="34" charset="0"/>
              </a:rPr>
              <a:pPr eaLnBrk="1" hangingPunct="1"/>
              <a:t>8</a:t>
            </a:fld>
            <a:endParaRPr lang="tr-TR" altLang="tr-TR">
              <a:solidFill>
                <a:srgbClr val="898989"/>
              </a:solidFill>
              <a:latin typeface="Calibri" panose="020F0502020204030204" pitchFamily="34" charset="0"/>
            </a:endParaRPr>
          </a:p>
        </p:txBody>
      </p:sp>
    </p:spTree>
    <p:extLst>
      <p:ext uri="{BB962C8B-B14F-4D97-AF65-F5344CB8AC3E}">
        <p14:creationId xmlns:p14="http://schemas.microsoft.com/office/powerpoint/2010/main" val="3897462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p:cNvSpPr>
            <a:spLocks noGrp="1"/>
          </p:cNvSpPr>
          <p:nvPr>
            <p:ph type="title"/>
          </p:nvPr>
        </p:nvSpPr>
        <p:spPr>
          <a:xfrm>
            <a:off x="1981200" y="1"/>
            <a:ext cx="8229600" cy="765175"/>
          </a:xfrm>
        </p:spPr>
        <p:txBody>
          <a:bodyPr/>
          <a:lstStyle/>
          <a:p>
            <a:pPr eaLnBrk="1" hangingPunct="1"/>
            <a:r>
              <a:rPr lang="tr-TR" altLang="tr-TR" sz="3200" b="1"/>
              <a:t>Les jeunes gens d’aujourd’hui </a:t>
            </a:r>
          </a:p>
        </p:txBody>
      </p:sp>
      <p:sp>
        <p:nvSpPr>
          <p:cNvPr id="15363" name="2 İçerik Yer Tutucusu"/>
          <p:cNvSpPr>
            <a:spLocks noGrp="1"/>
          </p:cNvSpPr>
          <p:nvPr>
            <p:ph idx="1"/>
          </p:nvPr>
        </p:nvSpPr>
        <p:spPr>
          <a:xfrm>
            <a:off x="4079875" y="765175"/>
            <a:ext cx="6408738" cy="5759450"/>
          </a:xfrm>
        </p:spPr>
        <p:txBody>
          <a:bodyPr>
            <a:normAutofit lnSpcReduction="10000"/>
          </a:bodyPr>
          <a:lstStyle/>
          <a:p>
            <a:pPr eaLnBrk="1" hangingPunct="1"/>
            <a:r>
              <a:rPr lang="fr-FR" altLang="tr-TR" sz="2400"/>
              <a:t>Qu’entendons-nous par la jeunesse?</a:t>
            </a:r>
          </a:p>
          <a:p>
            <a:pPr eaLnBrk="1" hangingPunct="1"/>
            <a:r>
              <a:rPr lang="fr-FR" altLang="tr-TR" sz="2400" b="1">
                <a:solidFill>
                  <a:srgbClr val="C00000"/>
                </a:solidFill>
              </a:rPr>
              <a:t> Nous avons fait porter notre recherche sur des garçons de dix-huit à vingt ans. </a:t>
            </a:r>
          </a:p>
          <a:p>
            <a:pPr eaLnBrk="1" hangingPunct="1"/>
            <a:r>
              <a:rPr lang="fr-FR" altLang="tr-TR" sz="2400" b="1">
                <a:solidFill>
                  <a:srgbClr val="C00000"/>
                </a:solidFill>
              </a:rPr>
              <a:t>C’est la sortie du lycée, dans lesgrands écoles, avant l’emprise d’une carrière…</a:t>
            </a:r>
          </a:p>
          <a:p>
            <a:pPr eaLnBrk="1" hangingPunct="1"/>
            <a:r>
              <a:rPr lang="fr-FR" altLang="tr-TR" sz="2400"/>
              <a:t>La génération dont nous voulons esquisser une image est donc celle qui naquit vers 1890.</a:t>
            </a:r>
          </a:p>
          <a:p>
            <a:pPr eaLnBrk="1" hangingPunct="1"/>
            <a:r>
              <a:rPr lang="fr-FR" altLang="tr-TR" sz="2400"/>
              <a:t>… Pour être franc il s’agit de la jeunesse d’élite. Nous n’avons pas voulu tracer le portrait du jeune homme moyen de 1912, mais esquisser les traits des meilleurs et d’écrire le type nouveau de la jeune élite intellectuelle.  </a:t>
            </a:r>
          </a:p>
          <a:p>
            <a:pPr eaLnBrk="1" hangingPunct="1"/>
            <a:r>
              <a:rPr lang="fr-FR" altLang="tr-TR" sz="2400" b="1">
                <a:hlinkClick r:id="rId2"/>
              </a:rPr>
              <a:t>http://gallica.bnf.fr/ark:/12148/bpt6k5729391w/f4.image.r=.langFR</a:t>
            </a:r>
            <a:r>
              <a:rPr lang="tr-TR" altLang="tr-TR" sz="2400" b="1"/>
              <a:t> (pour télécharger)</a:t>
            </a:r>
            <a:endParaRPr lang="fr-FR" altLang="tr-TR" sz="2400" b="1"/>
          </a:p>
          <a:p>
            <a:pPr eaLnBrk="1" hangingPunct="1"/>
            <a:r>
              <a:rPr lang="tr-TR" altLang="tr-TR" sz="2400"/>
              <a:t> </a:t>
            </a: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57728D9-A72F-4A3C-86C7-D862FC92C981}" type="slidenum">
              <a:rPr lang="tr-TR" altLang="tr-TR">
                <a:solidFill>
                  <a:srgbClr val="898989"/>
                </a:solidFill>
                <a:latin typeface="Calibri" panose="020F0502020204030204" pitchFamily="34" charset="0"/>
              </a:rPr>
              <a:pPr eaLnBrk="1" hangingPunct="1"/>
              <a:t>9</a:t>
            </a:fld>
            <a:endParaRPr lang="tr-TR" altLang="tr-TR">
              <a:solidFill>
                <a:srgbClr val="898989"/>
              </a:solidFill>
              <a:latin typeface="Calibri" panose="020F0502020204030204" pitchFamily="34" charset="0"/>
            </a:endParaRPr>
          </a:p>
        </p:txBody>
      </p:sp>
      <p:pic>
        <p:nvPicPr>
          <p:cNvPr id="15365" name="Picture 7" descr="http://covers.openlibrary.org/b/id/5775520-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52513"/>
            <a:ext cx="25336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197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3153</Words>
  <Application>Microsoft Office PowerPoint</Application>
  <PresentationFormat>Geniş ekran</PresentationFormat>
  <Paragraphs>240</Paragraphs>
  <Slides>56</Slides>
  <Notes>0</Notes>
  <HiddenSlides>2</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56</vt:i4>
      </vt:variant>
    </vt:vector>
  </HeadingPairs>
  <TitlesOfParts>
    <vt:vector size="62" baseType="lpstr">
      <vt:lpstr>Arial</vt:lpstr>
      <vt:lpstr>Calibri</vt:lpstr>
      <vt:lpstr>Calibri Light</vt:lpstr>
      <vt:lpstr>Times New Roman</vt:lpstr>
      <vt:lpstr>Wingdings</vt:lpstr>
      <vt:lpstr>Office Teması</vt:lpstr>
      <vt:lpstr>Invention de la jeunesse turque</vt:lpstr>
      <vt:lpstr>Construction de la jeunesse</vt:lpstr>
      <vt:lpstr>La promotion de l’enfance</vt:lpstr>
      <vt:lpstr>Exceptions !!!</vt:lpstr>
      <vt:lpstr>Bourgeoisie – l’enfance,la jeunesse</vt:lpstr>
      <vt:lpstr>Jeunesse au XIXe Siècle </vt:lpstr>
      <vt:lpstr>Jeunesse comme ressource</vt:lpstr>
      <vt:lpstr>Jeunesse menace</vt:lpstr>
      <vt:lpstr>Les jeunes gens d’aujourd’hui </vt:lpstr>
      <vt:lpstr>Les thèmes du livre “les jeunes gens d’aujourd’hui”</vt:lpstr>
      <vt:lpstr>La jeunesse n’est qu’un mot</vt:lpstr>
      <vt:lpstr>Coupures en classes d’age</vt:lpstr>
      <vt:lpstr>génération</vt:lpstr>
      <vt:lpstr>génération</vt:lpstr>
      <vt:lpstr>génération</vt:lpstr>
      <vt:lpstr>génération</vt:lpstr>
      <vt:lpstr>Mouvements sociaux</vt:lpstr>
      <vt:lpstr>68, mouvements sociaux</vt:lpstr>
      <vt:lpstr>Mouvements étudiants</vt:lpstr>
      <vt:lpstr>PowerPoint Sunusu</vt:lpstr>
      <vt:lpstr>Subjectivités politiques </vt:lpstr>
      <vt:lpstr>Invention de la jeunesse (s)</vt:lpstr>
      <vt:lpstr>Invention de la jeunesse  en Turquie</vt:lpstr>
      <vt:lpstr>invention de la jeunesse</vt:lpstr>
      <vt:lpstr>Myhtes de jeunesse</vt:lpstr>
      <vt:lpstr>Les écoles modernes</vt:lpstr>
      <vt:lpstr>PowerPoint Sunusu</vt:lpstr>
      <vt:lpstr>PowerPoint Sunusu</vt:lpstr>
      <vt:lpstr>Jeunes turcs (Jöntürk)</vt:lpstr>
      <vt:lpstr>Éducation physique</vt:lpstr>
      <vt:lpstr>PowerPoint Sunusu</vt:lpstr>
      <vt:lpstr>Jeunes Turcs</vt:lpstr>
      <vt:lpstr>PowerPoint Sunusu</vt:lpstr>
      <vt:lpstr>La République “redresse” l’esprit et le corps de ses jeunes</vt:lpstr>
      <vt:lpstr>Education de l’”esprit” des jeunes</vt:lpstr>
      <vt:lpstr>Education du corps des jeunes</vt:lpstr>
      <vt:lpstr>Gymnastique</vt:lpstr>
      <vt:lpstr>Les jeunes au secours de la République</vt:lpstr>
      <vt:lpstr>Les étudiants</vt:lpstr>
      <vt:lpstr>Mouvements de jeunesse</vt:lpstr>
      <vt:lpstr>Les Bobstil</vt:lpstr>
      <vt:lpstr>Bobstil, le premier sous-culture de la Turquie moderne?</vt:lpstr>
      <vt:lpstr>Types de Bobstil</vt:lpstr>
      <vt:lpstr>Les “vieux” contre les femmes et les jeunes</vt:lpstr>
      <vt:lpstr>Bobstil et la République</vt:lpstr>
      <vt:lpstr>“Style” Bobstil</vt:lpstr>
      <vt:lpstr>Critiquer les Bobstil</vt:lpstr>
      <vt:lpstr>Génération ‘68</vt:lpstr>
      <vt:lpstr>Une jeunesse rebelle?</vt:lpstr>
      <vt:lpstr>PowerPoint Sunusu</vt:lpstr>
      <vt:lpstr>Changements de moeurs</vt:lpstr>
      <vt:lpstr>PowerPoint Sunusu</vt:lpstr>
      <vt:lpstr>Types d’étudiants</vt:lpstr>
      <vt:lpstr>Les jeunes des années de 1960 et de 1970</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HAKAN</dc:creator>
  <cp:lastModifiedBy>HAKAN</cp:lastModifiedBy>
  <cp:revision>4</cp:revision>
  <dcterms:created xsi:type="dcterms:W3CDTF">2016-04-30T21:40:10Z</dcterms:created>
  <dcterms:modified xsi:type="dcterms:W3CDTF">2016-04-30T21:55:57Z</dcterms:modified>
</cp:coreProperties>
</file>